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3"/>
  </p:notesMasterIdLst>
  <p:handoutMasterIdLst>
    <p:handoutMasterId r:id="rId54"/>
  </p:handoutMasterIdLst>
  <p:sldIdLst>
    <p:sldId id="329" r:id="rId2"/>
    <p:sldId id="342" r:id="rId3"/>
    <p:sldId id="335" r:id="rId4"/>
    <p:sldId id="343" r:id="rId5"/>
    <p:sldId id="336" r:id="rId6"/>
    <p:sldId id="441" r:id="rId7"/>
    <p:sldId id="344" r:id="rId8"/>
    <p:sldId id="352" r:id="rId9"/>
    <p:sldId id="358" r:id="rId10"/>
    <p:sldId id="345" r:id="rId11"/>
    <p:sldId id="346" r:id="rId12"/>
    <p:sldId id="347" r:id="rId13"/>
    <p:sldId id="353" r:id="rId14"/>
    <p:sldId id="464" r:id="rId15"/>
    <p:sldId id="473" r:id="rId16"/>
    <p:sldId id="356" r:id="rId17"/>
    <p:sldId id="357" r:id="rId18"/>
    <p:sldId id="361" r:id="rId19"/>
    <p:sldId id="432" r:id="rId20"/>
    <p:sldId id="354" r:id="rId21"/>
    <p:sldId id="359" r:id="rId22"/>
    <p:sldId id="365" r:id="rId23"/>
    <p:sldId id="351" r:id="rId24"/>
    <p:sldId id="360" r:id="rId25"/>
    <p:sldId id="362" r:id="rId26"/>
    <p:sldId id="363" r:id="rId27"/>
    <p:sldId id="449" r:id="rId28"/>
    <p:sldId id="405" r:id="rId29"/>
    <p:sldId id="391" r:id="rId30"/>
    <p:sldId id="378" r:id="rId31"/>
    <p:sldId id="404" r:id="rId32"/>
    <p:sldId id="409" r:id="rId33"/>
    <p:sldId id="396" r:id="rId34"/>
    <p:sldId id="410" r:id="rId35"/>
    <p:sldId id="475" r:id="rId36"/>
    <p:sldId id="393" r:id="rId37"/>
    <p:sldId id="394" r:id="rId38"/>
    <p:sldId id="407" r:id="rId39"/>
    <p:sldId id="395" r:id="rId40"/>
    <p:sldId id="398" r:id="rId41"/>
    <p:sldId id="400" r:id="rId42"/>
    <p:sldId id="476" r:id="rId43"/>
    <p:sldId id="466" r:id="rId44"/>
    <p:sldId id="483" r:id="rId45"/>
    <p:sldId id="479" r:id="rId46"/>
    <p:sldId id="480" r:id="rId47"/>
    <p:sldId id="481" r:id="rId48"/>
    <p:sldId id="477" r:id="rId49"/>
    <p:sldId id="478" r:id="rId50"/>
    <p:sldId id="433" r:id="rId51"/>
    <p:sldId id="484"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134" autoAdjust="0"/>
    <p:restoredTop sz="94660"/>
  </p:normalViewPr>
  <p:slideViewPr>
    <p:cSldViewPr snapToGrid="0">
      <p:cViewPr varScale="1">
        <p:scale>
          <a:sx n="55" d="100"/>
          <a:sy n="55" d="100"/>
        </p:scale>
        <p:origin x="72" y="408"/>
      </p:cViewPr>
      <p:guideLst/>
    </p:cSldViewPr>
  </p:slideViewPr>
  <p:notesTextViewPr>
    <p:cViewPr>
      <p:scale>
        <a:sx n="1" d="1"/>
        <a:sy n="1" d="1"/>
      </p:scale>
      <p:origin x="0" y="0"/>
    </p:cViewPr>
  </p:notesTextViewPr>
  <p:sorterViewPr>
    <p:cViewPr varScale="1">
      <p:scale>
        <a:sx n="100" d="100"/>
        <a:sy n="100" d="100"/>
      </p:scale>
      <p:origin x="0" y="-8180"/>
    </p:cViewPr>
  </p:sorterViewPr>
  <p:notesViewPr>
    <p:cSldViewPr snapToGrid="0">
      <p:cViewPr varScale="1">
        <p:scale>
          <a:sx n="51" d="100"/>
          <a:sy n="51" d="100"/>
        </p:scale>
        <p:origin x="2624"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E4A02E-7540-4DBF-88CC-9F159B8D1041}" type="datetimeFigureOut">
              <a:rPr lang="fr-FR" smtClean="0"/>
              <a:t>18/02/2019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0BF69C-98C2-4EAF-A0FC-E918A1AF4759}" type="slidenum">
              <a:rPr lang="fr-FR" smtClean="0"/>
              <a:t>‹N°›</a:t>
            </a:fld>
            <a:endParaRPr lang="fr-FR"/>
          </a:p>
        </p:txBody>
      </p:sp>
    </p:spTree>
    <p:extLst>
      <p:ext uri="{BB962C8B-B14F-4D97-AF65-F5344CB8AC3E}">
        <p14:creationId xmlns:p14="http://schemas.microsoft.com/office/powerpoint/2010/main" val="1901495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ECBAD6-6947-4842-910A-5A7438A5F8C2}" type="datetimeFigureOut">
              <a:rPr lang="fr-FR" smtClean="0"/>
              <a:t>18/02/2019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F94E8C-1EF7-4909-9A4E-67FED054C636}" type="slidenum">
              <a:rPr lang="fr-FR" smtClean="0"/>
              <a:t>‹N°›</a:t>
            </a:fld>
            <a:endParaRPr lang="fr-FR"/>
          </a:p>
        </p:txBody>
      </p:sp>
    </p:spTree>
    <p:extLst>
      <p:ext uri="{BB962C8B-B14F-4D97-AF65-F5344CB8AC3E}">
        <p14:creationId xmlns:p14="http://schemas.microsoft.com/office/powerpoint/2010/main" val="1443289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23F6A81-8591-4508-A8B2-9EDB78D6B355}" type="slidenum">
              <a:rPr lang="fr-FR" smtClean="0"/>
              <a:t>19</a:t>
            </a:fld>
            <a:endParaRPr lang="fr-FR"/>
          </a:p>
        </p:txBody>
      </p:sp>
    </p:spTree>
    <p:extLst>
      <p:ext uri="{BB962C8B-B14F-4D97-AF65-F5344CB8AC3E}">
        <p14:creationId xmlns:p14="http://schemas.microsoft.com/office/powerpoint/2010/main" val="2256544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23F6A81-8591-4508-A8B2-9EDB78D6B355}" type="slidenum">
              <a:rPr lang="fr-FR" smtClean="0"/>
              <a:t>20</a:t>
            </a:fld>
            <a:endParaRPr lang="fr-FR"/>
          </a:p>
        </p:txBody>
      </p:sp>
    </p:spTree>
    <p:extLst>
      <p:ext uri="{BB962C8B-B14F-4D97-AF65-F5344CB8AC3E}">
        <p14:creationId xmlns:p14="http://schemas.microsoft.com/office/powerpoint/2010/main" val="199629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371600" y="1143000"/>
            <a:ext cx="4114800" cy="3086100"/>
          </a:xfrm>
          <a:ln/>
        </p:spPr>
      </p:sp>
      <p:sp>
        <p:nvSpPr>
          <p:cNvPr id="17411" name="Notes Placeholder 2"/>
          <p:cNvSpPr>
            <a:spLocks noGrp="1"/>
          </p:cNvSpPr>
          <p:nvPr>
            <p:ph type="body" idx="1"/>
          </p:nvPr>
        </p:nvSpPr>
        <p:spPr>
          <a:noFill/>
        </p:spPr>
        <p:txBody>
          <a:bodyPr/>
          <a:lstStyle/>
          <a:p>
            <a:r>
              <a:rPr lang="en-US" altLang="fr-FR" b="1">
                <a:latin typeface="Arial" panose="020B0604020202020204" pitchFamily="34" charset="0"/>
                <a:cs typeface="Arial" panose="020B0604020202020204" pitchFamily="34" charset="0"/>
              </a:rPr>
              <a:t>Figure 1. </a:t>
            </a:r>
            <a:r>
              <a:rPr lang="en-US" altLang="fr-FR">
                <a:latin typeface="Arial" panose="020B0604020202020204" pitchFamily="34" charset="0"/>
                <a:cs typeface="Arial" panose="020B0604020202020204" pitchFamily="34" charset="0"/>
              </a:rPr>
              <a:t>Trends over time for environmental issues identified in the 1992 scientists’ warning to humanity. The years before and after the 1992 scientists’ warning are shown as gray and black lines, respectively. Panel (a) shows emissions of halogen source gases, which deplete stratospheric ozone, assuming a constant natural emission rate of 0.11 Mt CFC-11-equivalent per year. In panel (c), marine catch has been going down since the mid-1990s, but at the same time, fishing effort has been going up (supplemental file S1). The vertebrate abundance index in panel (f) has been adjusted for taxonomic and geographic bias but incorporates relatively little data from developing countries, where there are the fewest studies; between 1970 and 2012, vertebrates declined by 58 percent, with freshwater, marine, and terrestrial populations declining by 81, 36, and 35 percent, respectively (file S1). Five-year means are shown in panel (h). In panel (i), ruminant livestock consist of domestic cattle, sheep, goats, and buffaloes. Note that y-axes do not start at zero, and it is important to inspect the data range when interpreting each graph. Percentage change, since 1992, for the variables in each panel are as follows: (a) –68.1%; (b) –26.1%; (c) –6.4%; (d) +75.3%; (e) –2.8%; (f) –28.9%; (g) +62.1%; (h) +167.6%; and (i) humans: +35.5%, ruminant livestock: +20.5%. Additional descriptions of the variables and trends, as well as sources for figure 1, are included in file S1.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A9D12B2E-0047-488A-9F90-B202DF0B3286}" type="slidenum">
              <a:rPr lang="en-US" altLang="fr-FR" sz="1200"/>
              <a:pPr algn="r" eaLnBrk="1" hangingPunct="1"/>
              <a:t>29</a:t>
            </a:fld>
            <a:endParaRPr lang="en-US" altLang="fr-FR" sz="1200"/>
          </a:p>
        </p:txBody>
      </p:sp>
    </p:spTree>
    <p:extLst>
      <p:ext uri="{BB962C8B-B14F-4D97-AF65-F5344CB8AC3E}">
        <p14:creationId xmlns:p14="http://schemas.microsoft.com/office/powerpoint/2010/main" val="146558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23F6A81-8591-4508-A8B2-9EDB78D6B355}" type="slidenum">
              <a:rPr lang="fr-FR" smtClean="0"/>
              <a:t>48</a:t>
            </a:fld>
            <a:endParaRPr lang="fr-FR"/>
          </a:p>
        </p:txBody>
      </p:sp>
    </p:spTree>
    <p:extLst>
      <p:ext uri="{BB962C8B-B14F-4D97-AF65-F5344CB8AC3E}">
        <p14:creationId xmlns:p14="http://schemas.microsoft.com/office/powerpoint/2010/main" val="259441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4A26906A-6ABA-4F60-A6DE-F82AB12A97DE}" type="datetime1">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4065610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233EF0C-CDB3-431A-A2EF-D66BE5DD8385}" type="datetime1">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4020337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2B313F3-5EF5-44DD-BB36-457DBD10F58B}" type="datetime1">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131129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606A13C-EF2A-4FE2-80E0-1A91666ECE7C}" type="datetimeFigureOut">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13AC7CE-A755-48A2-9E1E-7BC2D3C6E4C8}" type="slidenum">
              <a:rPr lang="fr-FR" smtClean="0"/>
              <a:t>‹N°›</a:t>
            </a:fld>
            <a:endParaRPr lang="fr-FR"/>
          </a:p>
        </p:txBody>
      </p:sp>
    </p:spTree>
    <p:extLst>
      <p:ext uri="{BB962C8B-B14F-4D97-AF65-F5344CB8AC3E}">
        <p14:creationId xmlns:p14="http://schemas.microsoft.com/office/powerpoint/2010/main" val="148748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5" name="Titre 4"/>
          <p:cNvSpPr txBox="1">
            <a:spLocks noGrp="1"/>
          </p:cNvSpPr>
          <p:nvPr>
            <p:ph type="title" idx="4294967295"/>
          </p:nvPr>
        </p:nvSpPr>
        <p:spPr>
          <a:xfrm>
            <a:off x="457170" y="273354"/>
            <a:ext cx="8229090" cy="1144680"/>
          </a:xfrm>
        </p:spPr>
        <p:txBody>
          <a:bodyPr/>
          <a:lstStyle>
            <a:lvl1pPr>
              <a:defRPr/>
            </a:lvl1pPr>
          </a:lstStyle>
          <a:p>
            <a:pPr lvl="0"/>
            <a:endParaRPr lang="fr-FR"/>
          </a:p>
        </p:txBody>
      </p:sp>
      <p:sp>
        <p:nvSpPr>
          <p:cNvPr id="6" name="Espace réservé du texte 5"/>
          <p:cNvSpPr txBox="1">
            <a:spLocks noGrp="1"/>
          </p:cNvSpPr>
          <p:nvPr>
            <p:ph type="body" idx="4294967295"/>
          </p:nvPr>
        </p:nvSpPr>
        <p:spPr>
          <a:xfrm>
            <a:off x="457170" y="1604513"/>
            <a:ext cx="8229090" cy="4525825"/>
          </a:xfrm>
        </p:spPr>
        <p:txBody>
          <a:bodyPr/>
          <a:lstStyle>
            <a:lvl1pPr>
              <a:defRPr/>
            </a:lvl1pPr>
          </a:lstStyle>
          <a:p>
            <a:pPr lvl="0"/>
            <a:endParaRPr lang="fr-FR"/>
          </a:p>
        </p:txBody>
      </p:sp>
      <p:sp>
        <p:nvSpPr>
          <p:cNvPr id="4" name="Espace réservé de la date 3"/>
          <p:cNvSpPr txBox="1">
            <a:spLocks noGrp="1"/>
          </p:cNvSpPr>
          <p:nvPr>
            <p:ph type="dt" sz="half" idx="10"/>
          </p:nvPr>
        </p:nvSpPr>
        <p:spPr>
          <a:ln/>
        </p:spPr>
        <p:txBody>
          <a:bodyPr/>
          <a:lstStyle>
            <a:lvl1pPr>
              <a:defRPr/>
            </a:lvl1pPr>
          </a:lstStyle>
          <a:p>
            <a:pPr>
              <a:defRPr/>
            </a:pPr>
            <a:fld id="{36C0841F-13A0-42A6-955C-6EA5DADE7CC5}" type="datetime1">
              <a:rPr lang="fr-FR" smtClean="0"/>
              <a:t>18/02/2019</a:t>
            </a:fld>
            <a:endParaRPr/>
          </a:p>
        </p:txBody>
      </p:sp>
      <p:sp>
        <p:nvSpPr>
          <p:cNvPr id="7" name="Espace réservé du pied de page 4"/>
          <p:cNvSpPr txBox="1">
            <a:spLocks noGrp="1"/>
          </p:cNvSpPr>
          <p:nvPr>
            <p:ph type="ftr" sz="quarter" idx="11"/>
          </p:nvPr>
        </p:nvSpPr>
        <p:spPr>
          <a:ln/>
        </p:spPr>
        <p:txBody>
          <a:bodyPr/>
          <a:lstStyle>
            <a:lvl1pPr>
              <a:defRPr/>
            </a:lvl1pPr>
          </a:lstStyle>
          <a:p>
            <a:pPr>
              <a:defRPr/>
            </a:pPr>
            <a:endParaRPr/>
          </a:p>
        </p:txBody>
      </p:sp>
      <p:sp>
        <p:nvSpPr>
          <p:cNvPr id="8" name="Espace réservé du numéro de diapositive 5"/>
          <p:cNvSpPr txBox="1">
            <a:spLocks noGrp="1"/>
          </p:cNvSpPr>
          <p:nvPr>
            <p:ph type="sldNum" sz="quarter" idx="12"/>
          </p:nvPr>
        </p:nvSpPr>
        <p:spPr>
          <a:xfrm>
            <a:off x="8172400" y="6356350"/>
            <a:ext cx="802432" cy="365125"/>
          </a:xfrm>
          <a:ln/>
        </p:spPr>
        <p:txBody>
          <a:bodyPr/>
          <a:lstStyle>
            <a:lvl1pPr>
              <a:defRPr/>
            </a:lvl1pPr>
          </a:lstStyle>
          <a:p>
            <a:pPr>
              <a:defRPr/>
            </a:pPr>
            <a:fld id="{4E0B06E6-94F8-4603-B0C8-9AF677BB6FCB}" type="slidenum">
              <a:rPr lang="fr-FR" altLang="fr-FR"/>
              <a:pPr>
                <a:defRPr/>
              </a:pPr>
              <a:t>‹N°›</a:t>
            </a:fld>
            <a:endParaRPr lang="fr-FR" altLang="fr-FR"/>
          </a:p>
        </p:txBody>
      </p:sp>
    </p:spTree>
    <p:extLst>
      <p:ext uri="{BB962C8B-B14F-4D97-AF65-F5344CB8AC3E}">
        <p14:creationId xmlns:p14="http://schemas.microsoft.com/office/powerpoint/2010/main" val="30017582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C1D0D39-F87D-4456-A863-2D896D527464}" type="datetime1">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65721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C71CF0FD-A72F-462A-84FF-1329602F2C13}" type="datetime1">
              <a:rPr lang="fr-FR" smtClean="0"/>
              <a:t>18/02/2019</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2072391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56311C5-2F17-493E-A5AB-95D76C6A07CD}" type="datetime1">
              <a:rPr lang="fr-FR" smtClean="0"/>
              <a:t>18/02/2019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252303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8D0B4CC6-F579-4C36-98E8-F6AA7A6133E9}" type="datetime1">
              <a:rPr lang="fr-FR" smtClean="0"/>
              <a:t>18/02/2019</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257851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4A0FAE4-8518-4423-AF09-29ABED737D03}" type="datetime1">
              <a:rPr lang="fr-FR" smtClean="0"/>
              <a:t>18/02/2019</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1493252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0CCBD0-20F7-4212-8A43-5190BE0DFCD8}" type="datetime1">
              <a:rPr lang="fr-FR" smtClean="0"/>
              <a:t>18/02/2019</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5729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3DA2670F-96DD-473A-ACE0-04CFEDBB6524}" type="datetime1">
              <a:rPr lang="fr-FR" smtClean="0"/>
              <a:t>18/02/2019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337660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935B45C-0AC8-4E06-8855-EF5111885018}" type="datetime1">
              <a:rPr lang="fr-FR" smtClean="0"/>
              <a:t>18/02/2019</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26726B8-31DB-4F85-8B1C-53303A2BCB80}" type="slidenum">
              <a:rPr lang="fr-FR" smtClean="0"/>
              <a:t>‹N°›</a:t>
            </a:fld>
            <a:endParaRPr lang="fr-FR"/>
          </a:p>
        </p:txBody>
      </p:sp>
    </p:spTree>
    <p:extLst>
      <p:ext uri="{BB962C8B-B14F-4D97-AF65-F5344CB8AC3E}">
        <p14:creationId xmlns:p14="http://schemas.microsoft.com/office/powerpoint/2010/main" val="496899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429E0-7101-4982-ACB9-51F0062E022E}" type="datetime1">
              <a:rPr lang="fr-FR" smtClean="0"/>
              <a:t>18/02/2019</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726B8-31DB-4F85-8B1C-53303A2BCB80}" type="slidenum">
              <a:rPr lang="fr-FR" smtClean="0"/>
              <a:t>‹N°›</a:t>
            </a:fld>
            <a:endParaRPr lang="fr-FR"/>
          </a:p>
        </p:txBody>
      </p:sp>
    </p:spTree>
    <p:extLst>
      <p:ext uri="{BB962C8B-B14F-4D97-AF65-F5344CB8AC3E}">
        <p14:creationId xmlns:p14="http://schemas.microsoft.com/office/powerpoint/2010/main" val="2838918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bp.com/content/dam/bp/en/corporate/pdf/energy-economics/statistical-review/bp-stats-review-2018-full-report.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psc.apl.uw.edu/research/projects/arctic-sea-ice-volume-anomaly/" TargetMode="External"/><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limatecodered.org/2018/08/take-unprecedented-action-or"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88/1748-9326/aa7541"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airbus.com/content/dam/corporate-topics/publications/backgrounders/Airbus_Global_Market_Forecast_2017-2036_Growing_Horizons_full_book.pdf"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mailto:tamara.ben-ari@inra.fr" TargetMode="External"/><Relationship Id="rId2" Type="http://schemas.openxmlformats.org/officeDocument/2006/relationships/hyperlink" Target="mailto:olivier.berne@gmail.com"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638174" y="1078005"/>
            <a:ext cx="8105775" cy="2387600"/>
          </a:xfrm>
        </p:spPr>
        <p:txBody>
          <a:bodyPr>
            <a:normAutofit/>
          </a:bodyPr>
          <a:lstStyle/>
          <a:p>
            <a:pPr algn="ctr"/>
            <a:r>
              <a:rPr lang="fr-FR" sz="4000" b="1" dirty="0">
                <a:solidFill>
                  <a:srgbClr val="0070C0"/>
                </a:solidFill>
              </a:rPr>
              <a:t>Le changement climatique impose-t-il une transition </a:t>
            </a:r>
            <a:br>
              <a:rPr lang="fr-FR" sz="4000" b="1" dirty="0">
                <a:solidFill>
                  <a:srgbClr val="0070C0"/>
                </a:solidFill>
              </a:rPr>
            </a:br>
            <a:r>
              <a:rPr lang="fr-FR" sz="4000" b="1" dirty="0">
                <a:solidFill>
                  <a:srgbClr val="0070C0"/>
                </a:solidFill>
              </a:rPr>
              <a:t>dans nos pratiques de recherche ?</a:t>
            </a:r>
          </a:p>
        </p:txBody>
      </p:sp>
      <p:sp>
        <p:nvSpPr>
          <p:cNvPr id="6" name="Sous-titre 2"/>
          <p:cNvSpPr txBox="1">
            <a:spLocks/>
          </p:cNvSpPr>
          <p:nvPr/>
        </p:nvSpPr>
        <p:spPr>
          <a:xfrm>
            <a:off x="447674" y="4409898"/>
            <a:ext cx="8296275" cy="17922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0"/>
              </a:spcBef>
            </a:pPr>
            <a:r>
              <a:rPr lang="fr-FR" sz="1800" b="1" dirty="0"/>
              <a:t>Xavier </a:t>
            </a:r>
            <a:r>
              <a:rPr lang="fr-FR" sz="1800" b="1" dirty="0" err="1"/>
              <a:t>Anglaret</a:t>
            </a:r>
            <a:endParaRPr lang="fr-FR" sz="1800" b="1" dirty="0"/>
          </a:p>
          <a:p>
            <a:pPr>
              <a:lnSpc>
                <a:spcPct val="120000"/>
              </a:lnSpc>
              <a:spcBef>
                <a:spcPts val="0"/>
              </a:spcBef>
            </a:pPr>
            <a:endParaRPr lang="fr-FR" sz="800" b="1" dirty="0"/>
          </a:p>
          <a:p>
            <a:pPr>
              <a:lnSpc>
                <a:spcPct val="120000"/>
              </a:lnSpc>
              <a:spcBef>
                <a:spcPts val="0"/>
              </a:spcBef>
            </a:pPr>
            <a:r>
              <a:rPr lang="fr-FR" sz="1400" dirty="0"/>
              <a:t>Centre Inserm 1219, ISPED, Université de Bordeaux, France</a:t>
            </a:r>
          </a:p>
          <a:p>
            <a:pPr>
              <a:lnSpc>
                <a:spcPct val="120000"/>
              </a:lnSpc>
              <a:spcBef>
                <a:spcPts val="0"/>
              </a:spcBef>
            </a:pPr>
            <a:r>
              <a:rPr lang="fr-FR" sz="1400" dirty="0"/>
              <a:t>Programme PACCI/site ANRS de Côte d’Ivoire</a:t>
            </a:r>
          </a:p>
        </p:txBody>
      </p:sp>
    </p:spTree>
    <p:extLst>
      <p:ext uri="{BB962C8B-B14F-4D97-AF65-F5344CB8AC3E}">
        <p14:creationId xmlns:p14="http://schemas.microsoft.com/office/powerpoint/2010/main" val="3058392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2234" y="1206404"/>
            <a:ext cx="8569587" cy="4572000"/>
          </a:xfrm>
          <a:prstGeom prst="rect">
            <a:avLst/>
          </a:prstGeom>
        </p:spPr>
      </p:pic>
      <p:cxnSp>
        <p:nvCxnSpPr>
          <p:cNvPr id="4" name="Connecteur droit avec flèche 3"/>
          <p:cNvCxnSpPr>
            <a:stCxn id="8" idx="0"/>
          </p:cNvCxnSpPr>
          <p:nvPr/>
        </p:nvCxnSpPr>
        <p:spPr>
          <a:xfrm flipV="1">
            <a:off x="7077075" y="4248150"/>
            <a:ext cx="0" cy="7042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6" name="Connecteur droit avec flèche 5"/>
          <p:cNvCxnSpPr/>
          <p:nvPr/>
        </p:nvCxnSpPr>
        <p:spPr>
          <a:xfrm flipV="1">
            <a:off x="7620000" y="4248150"/>
            <a:ext cx="0" cy="51435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7" name="Connecteur droit avec flèche 6"/>
          <p:cNvCxnSpPr/>
          <p:nvPr/>
        </p:nvCxnSpPr>
        <p:spPr>
          <a:xfrm flipV="1">
            <a:off x="8124824" y="4248150"/>
            <a:ext cx="1" cy="6651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6750703" y="4952436"/>
            <a:ext cx="652743" cy="369332"/>
          </a:xfrm>
          <a:prstGeom prst="rect">
            <a:avLst/>
          </a:prstGeom>
          <a:noFill/>
        </p:spPr>
        <p:txBody>
          <a:bodyPr wrap="none" rtlCol="0">
            <a:spAutoFit/>
          </a:bodyPr>
          <a:lstStyle/>
          <a:p>
            <a:r>
              <a:rPr lang="fr-FR" dirty="0"/>
              <a:t>1880</a:t>
            </a:r>
          </a:p>
        </p:txBody>
      </p:sp>
      <p:sp>
        <p:nvSpPr>
          <p:cNvPr id="9" name="ZoneTexte 8"/>
          <p:cNvSpPr txBox="1"/>
          <p:nvPr/>
        </p:nvSpPr>
        <p:spPr>
          <a:xfrm>
            <a:off x="7798453" y="4952436"/>
            <a:ext cx="652743" cy="369332"/>
          </a:xfrm>
          <a:prstGeom prst="rect">
            <a:avLst/>
          </a:prstGeom>
          <a:noFill/>
        </p:spPr>
        <p:txBody>
          <a:bodyPr wrap="none" rtlCol="0">
            <a:spAutoFit/>
          </a:bodyPr>
          <a:lstStyle/>
          <a:p>
            <a:r>
              <a:rPr lang="fr-FR" dirty="0"/>
              <a:t>2018</a:t>
            </a:r>
          </a:p>
        </p:txBody>
      </p:sp>
      <p:sp>
        <p:nvSpPr>
          <p:cNvPr id="10" name="ZoneTexte 9"/>
          <p:cNvSpPr txBox="1"/>
          <p:nvPr/>
        </p:nvSpPr>
        <p:spPr>
          <a:xfrm>
            <a:off x="7303433" y="4728614"/>
            <a:ext cx="652743" cy="369332"/>
          </a:xfrm>
          <a:prstGeom prst="rect">
            <a:avLst/>
          </a:prstGeom>
          <a:noFill/>
        </p:spPr>
        <p:txBody>
          <a:bodyPr wrap="none" rtlCol="0">
            <a:spAutoFit/>
          </a:bodyPr>
          <a:lstStyle/>
          <a:p>
            <a:r>
              <a:rPr lang="fr-FR" dirty="0"/>
              <a:t>1950</a:t>
            </a:r>
          </a:p>
        </p:txBody>
      </p:sp>
      <p:sp>
        <p:nvSpPr>
          <p:cNvPr id="3" name="Rectangle 2"/>
          <p:cNvSpPr/>
          <p:nvPr/>
        </p:nvSpPr>
        <p:spPr>
          <a:xfrm>
            <a:off x="7620000" y="1743075"/>
            <a:ext cx="504824" cy="23050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7886700" y="4176414"/>
            <a:ext cx="593350" cy="12528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ZoneTexte 11"/>
          <p:cNvSpPr txBox="1"/>
          <p:nvPr/>
        </p:nvSpPr>
        <p:spPr>
          <a:xfrm>
            <a:off x="200025" y="120502"/>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des cycles (glaciaires) multimillénaires…</a:t>
            </a:r>
          </a:p>
        </p:txBody>
      </p:sp>
      <p:sp>
        <p:nvSpPr>
          <p:cNvPr id="14" name="ZoneTexte 13"/>
          <p:cNvSpPr txBox="1"/>
          <p:nvPr/>
        </p:nvSpPr>
        <p:spPr>
          <a:xfrm>
            <a:off x="200025" y="6341086"/>
            <a:ext cx="4782656" cy="369332"/>
          </a:xfrm>
          <a:prstGeom prst="rect">
            <a:avLst/>
          </a:prstGeom>
          <a:noFill/>
        </p:spPr>
        <p:txBody>
          <a:bodyPr wrap="none" rtlCol="0">
            <a:spAutoFit/>
          </a:bodyPr>
          <a:lstStyle/>
          <a:p>
            <a:r>
              <a:rPr lang="fr-FR" dirty="0"/>
              <a:t>James Hansen. http://www.columbia.edu/~jeh1/</a:t>
            </a:r>
          </a:p>
        </p:txBody>
      </p:sp>
      <p:sp>
        <p:nvSpPr>
          <p:cNvPr id="13" name="Rectangle 12"/>
          <p:cNvSpPr/>
          <p:nvPr/>
        </p:nvSpPr>
        <p:spPr>
          <a:xfrm>
            <a:off x="8674753" y="6381750"/>
            <a:ext cx="301686" cy="369332"/>
          </a:xfrm>
          <a:prstGeom prst="rect">
            <a:avLst/>
          </a:prstGeom>
        </p:spPr>
        <p:txBody>
          <a:bodyPr wrap="none">
            <a:spAutoFit/>
          </a:bodyPr>
          <a:lstStyle/>
          <a:p>
            <a:r>
              <a:rPr lang="fr-FR" dirty="0"/>
              <a:t>5</a:t>
            </a:r>
          </a:p>
        </p:txBody>
      </p:sp>
    </p:spTree>
    <p:extLst>
      <p:ext uri="{BB962C8B-B14F-4D97-AF65-F5344CB8AC3E}">
        <p14:creationId xmlns:p14="http://schemas.microsoft.com/office/powerpoint/2010/main" val="244378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2234" y="1206404"/>
            <a:ext cx="8569587" cy="4572000"/>
          </a:xfrm>
          <a:prstGeom prst="rect">
            <a:avLst/>
          </a:prstGeom>
        </p:spPr>
      </p:pic>
      <p:cxnSp>
        <p:nvCxnSpPr>
          <p:cNvPr id="4" name="Connecteur droit avec flèche 3"/>
          <p:cNvCxnSpPr>
            <a:stCxn id="8" idx="0"/>
          </p:cNvCxnSpPr>
          <p:nvPr/>
        </p:nvCxnSpPr>
        <p:spPr>
          <a:xfrm flipV="1">
            <a:off x="7077075" y="4248150"/>
            <a:ext cx="0" cy="7042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6" name="Connecteur droit avec flèche 5"/>
          <p:cNvCxnSpPr/>
          <p:nvPr/>
        </p:nvCxnSpPr>
        <p:spPr>
          <a:xfrm flipV="1">
            <a:off x="7620000" y="4248150"/>
            <a:ext cx="0" cy="51435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7" name="Connecteur droit avec flèche 6"/>
          <p:cNvCxnSpPr/>
          <p:nvPr/>
        </p:nvCxnSpPr>
        <p:spPr>
          <a:xfrm flipV="1">
            <a:off x="8124824" y="4248150"/>
            <a:ext cx="1" cy="6651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6750703" y="4952436"/>
            <a:ext cx="652743" cy="369332"/>
          </a:xfrm>
          <a:prstGeom prst="rect">
            <a:avLst/>
          </a:prstGeom>
          <a:noFill/>
        </p:spPr>
        <p:txBody>
          <a:bodyPr wrap="none" rtlCol="0">
            <a:spAutoFit/>
          </a:bodyPr>
          <a:lstStyle/>
          <a:p>
            <a:r>
              <a:rPr lang="fr-FR" dirty="0"/>
              <a:t>1880</a:t>
            </a:r>
          </a:p>
        </p:txBody>
      </p:sp>
      <p:sp>
        <p:nvSpPr>
          <p:cNvPr id="9" name="ZoneTexte 8"/>
          <p:cNvSpPr txBox="1"/>
          <p:nvPr/>
        </p:nvSpPr>
        <p:spPr>
          <a:xfrm>
            <a:off x="7798453" y="4952436"/>
            <a:ext cx="652743" cy="369332"/>
          </a:xfrm>
          <a:prstGeom prst="rect">
            <a:avLst/>
          </a:prstGeom>
          <a:noFill/>
        </p:spPr>
        <p:txBody>
          <a:bodyPr wrap="none" rtlCol="0">
            <a:spAutoFit/>
          </a:bodyPr>
          <a:lstStyle/>
          <a:p>
            <a:r>
              <a:rPr lang="fr-FR" dirty="0"/>
              <a:t>2018</a:t>
            </a:r>
          </a:p>
        </p:txBody>
      </p:sp>
      <p:sp>
        <p:nvSpPr>
          <p:cNvPr id="10" name="ZoneTexte 9"/>
          <p:cNvSpPr txBox="1"/>
          <p:nvPr/>
        </p:nvSpPr>
        <p:spPr>
          <a:xfrm>
            <a:off x="7303433" y="4728614"/>
            <a:ext cx="652743" cy="369332"/>
          </a:xfrm>
          <a:prstGeom prst="rect">
            <a:avLst/>
          </a:prstGeom>
          <a:noFill/>
        </p:spPr>
        <p:txBody>
          <a:bodyPr wrap="none" rtlCol="0">
            <a:spAutoFit/>
          </a:bodyPr>
          <a:lstStyle/>
          <a:p>
            <a:r>
              <a:rPr lang="fr-FR" dirty="0"/>
              <a:t>1950</a:t>
            </a:r>
          </a:p>
        </p:txBody>
      </p:sp>
      <p:sp>
        <p:nvSpPr>
          <p:cNvPr id="11" name="Ellipse 10"/>
          <p:cNvSpPr/>
          <p:nvPr/>
        </p:nvSpPr>
        <p:spPr>
          <a:xfrm>
            <a:off x="8124824" y="1647825"/>
            <a:ext cx="581026" cy="361950"/>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00025" y="120502"/>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des cycles (glaciaires) multimillénaires… ?</a:t>
            </a:r>
          </a:p>
        </p:txBody>
      </p:sp>
      <p:sp>
        <p:nvSpPr>
          <p:cNvPr id="14" name="ZoneTexte 13"/>
          <p:cNvSpPr txBox="1"/>
          <p:nvPr/>
        </p:nvSpPr>
        <p:spPr>
          <a:xfrm>
            <a:off x="200025" y="6341086"/>
            <a:ext cx="4782656" cy="369332"/>
          </a:xfrm>
          <a:prstGeom prst="rect">
            <a:avLst/>
          </a:prstGeom>
          <a:noFill/>
        </p:spPr>
        <p:txBody>
          <a:bodyPr wrap="none" rtlCol="0">
            <a:spAutoFit/>
          </a:bodyPr>
          <a:lstStyle/>
          <a:p>
            <a:r>
              <a:rPr lang="fr-FR" dirty="0"/>
              <a:t>James Hansen. http://www.columbia.edu/~jeh1/</a:t>
            </a:r>
          </a:p>
        </p:txBody>
      </p:sp>
      <p:sp>
        <p:nvSpPr>
          <p:cNvPr id="13" name="Rectangle 12"/>
          <p:cNvSpPr/>
          <p:nvPr/>
        </p:nvSpPr>
        <p:spPr>
          <a:xfrm>
            <a:off x="8674753" y="6381750"/>
            <a:ext cx="301686" cy="369332"/>
          </a:xfrm>
          <a:prstGeom prst="rect">
            <a:avLst/>
          </a:prstGeom>
        </p:spPr>
        <p:txBody>
          <a:bodyPr wrap="none">
            <a:spAutoFit/>
          </a:bodyPr>
          <a:lstStyle/>
          <a:p>
            <a:r>
              <a:rPr lang="fr-FR" dirty="0"/>
              <a:t>5</a:t>
            </a:r>
          </a:p>
        </p:txBody>
      </p:sp>
    </p:spTree>
    <p:extLst>
      <p:ext uri="{BB962C8B-B14F-4D97-AF65-F5344CB8AC3E}">
        <p14:creationId xmlns:p14="http://schemas.microsoft.com/office/powerpoint/2010/main" val="268822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0831" t="39920" r="10084" b="6947"/>
          <a:stretch/>
        </p:blipFill>
        <p:spPr>
          <a:xfrm>
            <a:off x="704850" y="1762111"/>
            <a:ext cx="8067675" cy="4251610"/>
          </a:xfrm>
          <a:prstGeom prst="rect">
            <a:avLst/>
          </a:prstGeom>
        </p:spPr>
      </p:pic>
      <p:sp>
        <p:nvSpPr>
          <p:cNvPr id="3" name="Rectangle 2"/>
          <p:cNvSpPr/>
          <p:nvPr/>
        </p:nvSpPr>
        <p:spPr>
          <a:xfrm>
            <a:off x="0" y="6477579"/>
            <a:ext cx="8772525" cy="369332"/>
          </a:xfrm>
          <a:prstGeom prst="rect">
            <a:avLst/>
          </a:prstGeom>
        </p:spPr>
        <p:txBody>
          <a:bodyPr wrap="square">
            <a:spAutoFit/>
          </a:bodyPr>
          <a:lstStyle/>
          <a:p>
            <a:r>
              <a:rPr lang="fr-FR" dirty="0"/>
              <a:t>IPCC WG 1 report. </a:t>
            </a:r>
            <a:r>
              <a:rPr lang="fr-FR" dirty="0" err="1"/>
              <a:t>Climate</a:t>
            </a:r>
            <a:r>
              <a:rPr lang="fr-FR" dirty="0"/>
              <a:t> Change 2013: the Physical Science Basis </a:t>
            </a:r>
          </a:p>
        </p:txBody>
      </p:sp>
      <p:sp>
        <p:nvSpPr>
          <p:cNvPr id="5" name="ZoneTexte 4"/>
          <p:cNvSpPr txBox="1"/>
          <p:nvPr/>
        </p:nvSpPr>
        <p:spPr>
          <a:xfrm>
            <a:off x="184576" y="895101"/>
            <a:ext cx="1810944" cy="892552"/>
          </a:xfrm>
          <a:prstGeom prst="rect">
            <a:avLst/>
          </a:prstGeom>
          <a:noFill/>
        </p:spPr>
        <p:txBody>
          <a:bodyPr wrap="none" rtlCol="0">
            <a:spAutoFit/>
          </a:bodyPr>
          <a:lstStyle/>
          <a:p>
            <a:pPr algn="ctr"/>
            <a:r>
              <a:rPr lang="fr-FR" sz="2000" b="1" dirty="0"/>
              <a:t>CO2 </a:t>
            </a:r>
          </a:p>
          <a:p>
            <a:pPr algn="ctr"/>
            <a:r>
              <a:rPr lang="fr-FR" sz="2000" b="1" dirty="0"/>
              <a:t>atmosphérique</a:t>
            </a:r>
          </a:p>
          <a:p>
            <a:pPr algn="ctr"/>
            <a:r>
              <a:rPr lang="fr-FR" sz="1200" b="1" dirty="0"/>
              <a:t>(ppm)</a:t>
            </a:r>
          </a:p>
        </p:txBody>
      </p:sp>
      <p:cxnSp>
        <p:nvCxnSpPr>
          <p:cNvPr id="7" name="Connecteur droit 6"/>
          <p:cNvCxnSpPr/>
          <p:nvPr/>
        </p:nvCxnSpPr>
        <p:spPr>
          <a:xfrm flipV="1">
            <a:off x="837565" y="4068846"/>
            <a:ext cx="8143875" cy="28575"/>
          </a:xfrm>
          <a:prstGeom prst="line">
            <a:avLst/>
          </a:prstGeom>
          <a:ln w="47625">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3513767" y="5796171"/>
            <a:ext cx="2791470" cy="523220"/>
          </a:xfrm>
          <a:prstGeom prst="rect">
            <a:avLst/>
          </a:prstGeom>
          <a:noFill/>
        </p:spPr>
        <p:txBody>
          <a:bodyPr wrap="none" rtlCol="0">
            <a:spAutoFit/>
          </a:bodyPr>
          <a:lstStyle/>
          <a:p>
            <a:pPr algn="ctr"/>
            <a:r>
              <a:rPr lang="fr-FR" sz="2800" b="1" dirty="0"/>
              <a:t>Millions d’années</a:t>
            </a:r>
          </a:p>
        </p:txBody>
      </p:sp>
      <p:sp>
        <p:nvSpPr>
          <p:cNvPr id="9" name="ZoneTexte 8"/>
          <p:cNvSpPr txBox="1"/>
          <p:nvPr/>
        </p:nvSpPr>
        <p:spPr>
          <a:xfrm>
            <a:off x="184576" y="3884180"/>
            <a:ext cx="535724" cy="369332"/>
          </a:xfrm>
          <a:prstGeom prst="rect">
            <a:avLst/>
          </a:prstGeom>
          <a:solidFill>
            <a:schemeClr val="accent3">
              <a:lumMod val="75000"/>
            </a:schemeClr>
          </a:solidFill>
          <a:ln w="69850">
            <a:solidFill>
              <a:srgbClr val="FF0000"/>
            </a:solidFill>
          </a:ln>
        </p:spPr>
        <p:txBody>
          <a:bodyPr wrap="none" rtlCol="0">
            <a:spAutoFit/>
          </a:bodyPr>
          <a:lstStyle/>
          <a:p>
            <a:r>
              <a:rPr lang="fr-FR" b="1" dirty="0">
                <a:solidFill>
                  <a:srgbClr val="FFFF00"/>
                </a:solidFill>
              </a:rPr>
              <a:t>400</a:t>
            </a:r>
          </a:p>
        </p:txBody>
      </p:sp>
      <p:sp>
        <p:nvSpPr>
          <p:cNvPr id="11" name="ZoneTexte 10"/>
          <p:cNvSpPr txBox="1"/>
          <p:nvPr/>
        </p:nvSpPr>
        <p:spPr>
          <a:xfrm>
            <a:off x="200025" y="152400"/>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un retour (loin) en arrière… </a:t>
            </a:r>
          </a:p>
        </p:txBody>
      </p:sp>
      <p:sp>
        <p:nvSpPr>
          <p:cNvPr id="13" name="Rectangle 12"/>
          <p:cNvSpPr/>
          <p:nvPr/>
        </p:nvSpPr>
        <p:spPr>
          <a:xfrm>
            <a:off x="8674753" y="6381750"/>
            <a:ext cx="301686" cy="369332"/>
          </a:xfrm>
          <a:prstGeom prst="rect">
            <a:avLst/>
          </a:prstGeom>
        </p:spPr>
        <p:txBody>
          <a:bodyPr wrap="none">
            <a:spAutoFit/>
          </a:bodyPr>
          <a:lstStyle/>
          <a:p>
            <a:r>
              <a:rPr lang="fr-FR" dirty="0"/>
              <a:t>6</a:t>
            </a:r>
          </a:p>
        </p:txBody>
      </p:sp>
    </p:spTree>
    <p:extLst>
      <p:ext uri="{BB962C8B-B14F-4D97-AF65-F5344CB8AC3E}">
        <p14:creationId xmlns:p14="http://schemas.microsoft.com/office/powerpoint/2010/main" val="406525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00025" y="1903560"/>
            <a:ext cx="8665344" cy="4572000"/>
          </a:xfrm>
          <a:prstGeom prst="rect">
            <a:avLst/>
          </a:prstGeom>
        </p:spPr>
      </p:pic>
      <p:sp>
        <p:nvSpPr>
          <p:cNvPr id="4" name="ZoneTexte 3"/>
          <p:cNvSpPr txBox="1"/>
          <p:nvPr/>
        </p:nvSpPr>
        <p:spPr>
          <a:xfrm>
            <a:off x="3391050" y="4883986"/>
            <a:ext cx="2791470" cy="523220"/>
          </a:xfrm>
          <a:prstGeom prst="rect">
            <a:avLst/>
          </a:prstGeom>
          <a:noFill/>
        </p:spPr>
        <p:txBody>
          <a:bodyPr wrap="none" rtlCol="0">
            <a:spAutoFit/>
          </a:bodyPr>
          <a:lstStyle/>
          <a:p>
            <a:pPr algn="ctr"/>
            <a:r>
              <a:rPr lang="fr-FR" sz="2800" b="1" dirty="0"/>
              <a:t>Millions d’années</a:t>
            </a:r>
          </a:p>
        </p:txBody>
      </p:sp>
      <p:sp>
        <p:nvSpPr>
          <p:cNvPr id="5" name="ZoneTexte 4"/>
          <p:cNvSpPr txBox="1"/>
          <p:nvPr/>
        </p:nvSpPr>
        <p:spPr>
          <a:xfrm>
            <a:off x="200025" y="152400"/>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un retour (loin) en arrière…</a:t>
            </a:r>
          </a:p>
        </p:txBody>
      </p:sp>
      <p:sp>
        <p:nvSpPr>
          <p:cNvPr id="6" name="ZoneTexte 5"/>
          <p:cNvSpPr txBox="1"/>
          <p:nvPr/>
        </p:nvSpPr>
        <p:spPr>
          <a:xfrm>
            <a:off x="0" y="862484"/>
            <a:ext cx="2297379" cy="1041076"/>
          </a:xfrm>
          <a:prstGeom prst="rect">
            <a:avLst/>
          </a:prstGeom>
          <a:noFill/>
        </p:spPr>
        <p:txBody>
          <a:bodyPr wrap="square" rtlCol="0">
            <a:spAutoFit/>
          </a:bodyPr>
          <a:lstStyle/>
          <a:p>
            <a:pPr algn="ctr"/>
            <a:r>
              <a:rPr lang="fr-FR" sz="2000" b="1" dirty="0"/>
              <a:t>Température moyenne de surface (°C)</a:t>
            </a:r>
            <a:endParaRPr lang="fr-FR" sz="1200" b="1" dirty="0"/>
          </a:p>
        </p:txBody>
      </p:sp>
      <p:cxnSp>
        <p:nvCxnSpPr>
          <p:cNvPr id="8" name="Connecteur droit 7"/>
          <p:cNvCxnSpPr/>
          <p:nvPr/>
        </p:nvCxnSpPr>
        <p:spPr>
          <a:xfrm flipH="1" flipV="1">
            <a:off x="1287560" y="3719703"/>
            <a:ext cx="7063179" cy="8704"/>
          </a:xfrm>
          <a:prstGeom prst="line">
            <a:avLst/>
          </a:prstGeom>
          <a:ln w="53975">
            <a:solidFill>
              <a:srgbClr val="FFC000"/>
            </a:solidFill>
            <a:headEnd type="none"/>
            <a:tailEnd type="none"/>
          </a:ln>
        </p:spPr>
        <p:style>
          <a:lnRef idx="1">
            <a:schemeClr val="accent2"/>
          </a:lnRef>
          <a:fillRef idx="0">
            <a:schemeClr val="accent2"/>
          </a:fillRef>
          <a:effectRef idx="0">
            <a:schemeClr val="accent2"/>
          </a:effectRef>
          <a:fontRef idx="minor">
            <a:schemeClr val="tx1"/>
          </a:fontRef>
        </p:style>
      </p:cxnSp>
      <p:sp>
        <p:nvSpPr>
          <p:cNvPr id="14" name="ZoneTexte 13"/>
          <p:cNvSpPr txBox="1"/>
          <p:nvPr/>
        </p:nvSpPr>
        <p:spPr>
          <a:xfrm>
            <a:off x="8447917" y="3543741"/>
            <a:ext cx="617477" cy="369332"/>
          </a:xfrm>
          <a:prstGeom prst="rect">
            <a:avLst/>
          </a:prstGeom>
          <a:solidFill>
            <a:schemeClr val="accent3">
              <a:lumMod val="75000"/>
            </a:schemeClr>
          </a:solidFill>
          <a:ln w="69850">
            <a:solidFill>
              <a:srgbClr val="FF0000"/>
            </a:solidFill>
          </a:ln>
        </p:spPr>
        <p:txBody>
          <a:bodyPr wrap="none" rtlCol="0">
            <a:spAutoFit/>
          </a:bodyPr>
          <a:lstStyle/>
          <a:p>
            <a:r>
              <a:rPr lang="fr-FR" b="1" dirty="0">
                <a:solidFill>
                  <a:srgbClr val="FFFF00"/>
                </a:solidFill>
              </a:rPr>
              <a:t>+1°C</a:t>
            </a:r>
          </a:p>
        </p:txBody>
      </p:sp>
      <p:sp>
        <p:nvSpPr>
          <p:cNvPr id="9" name="Rectangle 8"/>
          <p:cNvSpPr/>
          <p:nvPr/>
        </p:nvSpPr>
        <p:spPr>
          <a:xfrm>
            <a:off x="8674753" y="6381750"/>
            <a:ext cx="301686" cy="369332"/>
          </a:xfrm>
          <a:prstGeom prst="rect">
            <a:avLst/>
          </a:prstGeom>
        </p:spPr>
        <p:txBody>
          <a:bodyPr wrap="none">
            <a:spAutoFit/>
          </a:bodyPr>
          <a:lstStyle/>
          <a:p>
            <a:r>
              <a:rPr lang="fr-FR" dirty="0"/>
              <a:t>7</a:t>
            </a:r>
          </a:p>
        </p:txBody>
      </p:sp>
    </p:spTree>
    <p:extLst>
      <p:ext uri="{BB962C8B-B14F-4D97-AF65-F5344CB8AC3E}">
        <p14:creationId xmlns:p14="http://schemas.microsoft.com/office/powerpoint/2010/main" val="665999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r="49375"/>
          <a:stretch/>
        </p:blipFill>
        <p:spPr>
          <a:xfrm>
            <a:off x="238105" y="585786"/>
            <a:ext cx="4371995" cy="5616000"/>
          </a:xfrm>
          <a:prstGeom prst="rect">
            <a:avLst/>
          </a:prstGeom>
        </p:spPr>
      </p:pic>
    </p:spTree>
    <p:extLst>
      <p:ext uri="{BB962C8B-B14F-4D97-AF65-F5344CB8AC3E}">
        <p14:creationId xmlns:p14="http://schemas.microsoft.com/office/powerpoint/2010/main" val="92275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05" y="585786"/>
            <a:ext cx="8636035" cy="5616000"/>
          </a:xfrm>
          <a:prstGeom prst="rect">
            <a:avLst/>
          </a:prstGeom>
        </p:spPr>
      </p:pic>
    </p:spTree>
    <p:extLst>
      <p:ext uri="{BB962C8B-B14F-4D97-AF65-F5344CB8AC3E}">
        <p14:creationId xmlns:p14="http://schemas.microsoft.com/office/powerpoint/2010/main" val="189418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805" y="1090821"/>
            <a:ext cx="6524625" cy="4876800"/>
          </a:xfrm>
          <a:prstGeom prst="rect">
            <a:avLst/>
          </a:prstGeom>
        </p:spPr>
      </p:pic>
      <p:sp>
        <p:nvSpPr>
          <p:cNvPr id="5" name="Rectangle 4"/>
          <p:cNvSpPr/>
          <p:nvPr/>
        </p:nvSpPr>
        <p:spPr>
          <a:xfrm>
            <a:off x="91440" y="6427306"/>
            <a:ext cx="7362825" cy="276999"/>
          </a:xfrm>
          <a:prstGeom prst="rect">
            <a:avLst/>
          </a:prstGeom>
        </p:spPr>
        <p:txBody>
          <a:bodyPr wrap="square">
            <a:spAutoFit/>
          </a:bodyPr>
          <a:lstStyle/>
          <a:p>
            <a:r>
              <a:rPr lang="fr-FR" sz="1200" dirty="0"/>
              <a:t>https://www.esrl.noaa.gov/gmd/ccgg/trends/gr.html</a:t>
            </a:r>
          </a:p>
        </p:txBody>
      </p:sp>
      <p:sp>
        <p:nvSpPr>
          <p:cNvPr id="6" name="ZoneTexte 5"/>
          <p:cNvSpPr txBox="1"/>
          <p:nvPr/>
        </p:nvSpPr>
        <p:spPr>
          <a:xfrm>
            <a:off x="200025" y="152400"/>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atmosphérique : le mouvement s’accélère</a:t>
            </a:r>
          </a:p>
        </p:txBody>
      </p:sp>
      <p:sp>
        <p:nvSpPr>
          <p:cNvPr id="7" name="ZoneTexte 6"/>
          <p:cNvSpPr txBox="1"/>
          <p:nvPr/>
        </p:nvSpPr>
        <p:spPr>
          <a:xfrm>
            <a:off x="91440" y="6198156"/>
            <a:ext cx="5749010" cy="369332"/>
          </a:xfrm>
          <a:prstGeom prst="rect">
            <a:avLst/>
          </a:prstGeom>
          <a:noFill/>
        </p:spPr>
        <p:txBody>
          <a:bodyPr wrap="none" rtlCol="0">
            <a:spAutoFit/>
          </a:bodyPr>
          <a:lstStyle/>
          <a:p>
            <a:r>
              <a:rPr lang="en-US" b="1" dirty="0"/>
              <a:t>National Oceanic and Atmospheric Administration (NOAA)</a:t>
            </a:r>
          </a:p>
        </p:txBody>
      </p:sp>
      <p:sp>
        <p:nvSpPr>
          <p:cNvPr id="8" name="Rectangle 7"/>
          <p:cNvSpPr/>
          <p:nvPr/>
        </p:nvSpPr>
        <p:spPr>
          <a:xfrm>
            <a:off x="8674753" y="6381750"/>
            <a:ext cx="301686" cy="369332"/>
          </a:xfrm>
          <a:prstGeom prst="rect">
            <a:avLst/>
          </a:prstGeom>
        </p:spPr>
        <p:txBody>
          <a:bodyPr wrap="none">
            <a:spAutoFit/>
          </a:bodyPr>
          <a:lstStyle/>
          <a:p>
            <a:r>
              <a:rPr lang="fr-FR" dirty="0"/>
              <a:t>8</a:t>
            </a:r>
          </a:p>
        </p:txBody>
      </p:sp>
    </p:spTree>
    <p:extLst>
      <p:ext uri="{BB962C8B-B14F-4D97-AF65-F5344CB8AC3E}">
        <p14:creationId xmlns:p14="http://schemas.microsoft.com/office/powerpoint/2010/main" val="240764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1574" y="1286489"/>
            <a:ext cx="8173200" cy="5004000"/>
          </a:xfrm>
          <a:prstGeom prst="rect">
            <a:avLst/>
          </a:prstGeom>
        </p:spPr>
      </p:pic>
      <p:sp>
        <p:nvSpPr>
          <p:cNvPr id="4" name="Rectangle 3"/>
          <p:cNvSpPr/>
          <p:nvPr/>
        </p:nvSpPr>
        <p:spPr>
          <a:xfrm>
            <a:off x="104272" y="6446503"/>
            <a:ext cx="8572500" cy="276999"/>
          </a:xfrm>
          <a:prstGeom prst="rect">
            <a:avLst/>
          </a:prstGeom>
        </p:spPr>
        <p:txBody>
          <a:bodyPr wrap="square">
            <a:spAutoFit/>
          </a:bodyPr>
          <a:lstStyle/>
          <a:p>
            <a:r>
              <a:rPr lang="fr-FR" sz="1200" dirty="0"/>
              <a:t>https://www.ncdc.noaa.gov/cag/global/time-series/europe/land/5/8/1910-2018</a:t>
            </a:r>
          </a:p>
        </p:txBody>
      </p:sp>
      <p:sp>
        <p:nvSpPr>
          <p:cNvPr id="5" name="Rectangle 4"/>
          <p:cNvSpPr/>
          <p:nvPr/>
        </p:nvSpPr>
        <p:spPr>
          <a:xfrm>
            <a:off x="104272" y="823303"/>
            <a:ext cx="8687805" cy="369332"/>
          </a:xfrm>
          <a:prstGeom prst="rect">
            <a:avLst/>
          </a:prstGeom>
        </p:spPr>
        <p:txBody>
          <a:bodyPr wrap="square">
            <a:spAutoFit/>
          </a:bodyPr>
          <a:lstStyle/>
          <a:p>
            <a:r>
              <a:rPr lang="en-US" i="1" dirty="0"/>
              <a:t>Continental anomalies are with respect to the </a:t>
            </a:r>
            <a:r>
              <a:rPr lang="en-US" b="1" i="1" dirty="0"/>
              <a:t>1910 to 2000 average</a:t>
            </a:r>
            <a:r>
              <a:rPr lang="en-US" i="1" dirty="0"/>
              <a:t>. </a:t>
            </a:r>
            <a:endParaRPr lang="fr-FR" dirty="0"/>
          </a:p>
        </p:txBody>
      </p:sp>
      <p:sp>
        <p:nvSpPr>
          <p:cNvPr id="6" name="ZoneTexte 5"/>
          <p:cNvSpPr txBox="1"/>
          <p:nvPr/>
        </p:nvSpPr>
        <p:spPr>
          <a:xfrm>
            <a:off x="161925" y="126881"/>
            <a:ext cx="8867775" cy="523220"/>
          </a:xfrm>
          <a:prstGeom prst="rect">
            <a:avLst/>
          </a:prstGeom>
          <a:noFill/>
        </p:spPr>
        <p:txBody>
          <a:bodyPr wrap="square" rtlCol="0">
            <a:spAutoFit/>
          </a:bodyPr>
          <a:lstStyle/>
          <a:p>
            <a:r>
              <a:rPr lang="fr-FR" sz="2800" b="1" dirty="0">
                <a:solidFill>
                  <a:srgbClr val="0070C0"/>
                </a:solidFill>
              </a:rPr>
              <a:t>La Température s’envole </a:t>
            </a:r>
            <a:r>
              <a:rPr lang="fr-FR" sz="2000" b="1" dirty="0">
                <a:solidFill>
                  <a:srgbClr val="0070C0"/>
                </a:solidFill>
              </a:rPr>
              <a:t>(Afrique, moyenne terrestre annuelle)</a:t>
            </a:r>
          </a:p>
        </p:txBody>
      </p:sp>
      <p:sp>
        <p:nvSpPr>
          <p:cNvPr id="7" name="ZoneTexte 6"/>
          <p:cNvSpPr txBox="1"/>
          <p:nvPr/>
        </p:nvSpPr>
        <p:spPr>
          <a:xfrm>
            <a:off x="91440" y="6198156"/>
            <a:ext cx="5749010" cy="369332"/>
          </a:xfrm>
          <a:prstGeom prst="rect">
            <a:avLst/>
          </a:prstGeom>
          <a:noFill/>
        </p:spPr>
        <p:txBody>
          <a:bodyPr wrap="none" rtlCol="0">
            <a:spAutoFit/>
          </a:bodyPr>
          <a:lstStyle/>
          <a:p>
            <a:r>
              <a:rPr lang="en-US" b="1" dirty="0"/>
              <a:t>National Oceanic and Atmospheric Administration (NOAA)</a:t>
            </a:r>
          </a:p>
        </p:txBody>
      </p:sp>
      <p:sp>
        <p:nvSpPr>
          <p:cNvPr id="8" name="Rectangle 7"/>
          <p:cNvSpPr/>
          <p:nvPr/>
        </p:nvSpPr>
        <p:spPr>
          <a:xfrm>
            <a:off x="8674753" y="6381750"/>
            <a:ext cx="301686" cy="369332"/>
          </a:xfrm>
          <a:prstGeom prst="rect">
            <a:avLst/>
          </a:prstGeom>
        </p:spPr>
        <p:txBody>
          <a:bodyPr wrap="none">
            <a:spAutoFit/>
          </a:bodyPr>
          <a:lstStyle/>
          <a:p>
            <a:r>
              <a:rPr lang="fr-FR" dirty="0"/>
              <a:t>9</a:t>
            </a:r>
          </a:p>
        </p:txBody>
      </p:sp>
    </p:spTree>
    <p:extLst>
      <p:ext uri="{BB962C8B-B14F-4D97-AF65-F5344CB8AC3E}">
        <p14:creationId xmlns:p14="http://schemas.microsoft.com/office/powerpoint/2010/main" val="29752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Rectangle 3"/>
          <p:cNvSpPr/>
          <p:nvPr/>
        </p:nvSpPr>
        <p:spPr>
          <a:xfrm>
            <a:off x="0" y="6166307"/>
            <a:ext cx="8943975" cy="584775"/>
          </a:xfrm>
          <a:prstGeom prst="rect">
            <a:avLst/>
          </a:prstGeom>
        </p:spPr>
        <p:txBody>
          <a:bodyPr wrap="square">
            <a:spAutoFit/>
          </a:bodyPr>
          <a:lstStyle/>
          <a:p>
            <a:r>
              <a:rPr lang="fr-FR" dirty="0" err="1"/>
              <a:t>Climate</a:t>
            </a:r>
            <a:r>
              <a:rPr lang="fr-FR" dirty="0"/>
              <a:t> Change Institute, </a:t>
            </a:r>
            <a:r>
              <a:rPr lang="fr-FR" dirty="0" err="1"/>
              <a:t>University</a:t>
            </a:r>
            <a:r>
              <a:rPr lang="fr-FR" dirty="0"/>
              <a:t> of Maine </a:t>
            </a:r>
          </a:p>
          <a:p>
            <a:r>
              <a:rPr lang="fr-FR" sz="1400" dirty="0"/>
              <a:t>https://climatereanalyzer.org/wx_frames/gfs/ds/gfs_world-ced_t2anom_1-day.png</a:t>
            </a:r>
          </a:p>
        </p:txBody>
      </p:sp>
      <p:sp>
        <p:nvSpPr>
          <p:cNvPr id="6" name="ZoneTexte 5"/>
          <p:cNvSpPr txBox="1"/>
          <p:nvPr/>
        </p:nvSpPr>
        <p:spPr>
          <a:xfrm>
            <a:off x="138112" y="25448"/>
            <a:ext cx="8867775" cy="523220"/>
          </a:xfrm>
          <a:prstGeom prst="rect">
            <a:avLst/>
          </a:prstGeom>
          <a:solidFill>
            <a:schemeClr val="bg1"/>
          </a:solidFill>
        </p:spPr>
        <p:txBody>
          <a:bodyPr wrap="square" rtlCol="0">
            <a:spAutoFit/>
          </a:bodyPr>
          <a:lstStyle/>
          <a:p>
            <a:r>
              <a:rPr lang="fr-FR" sz="2800" b="1" dirty="0">
                <a:solidFill>
                  <a:srgbClr val="0070C0"/>
                </a:solidFill>
              </a:rPr>
              <a:t>Réchauffement : situation au 11 février 2019</a:t>
            </a:r>
          </a:p>
        </p:txBody>
      </p:sp>
      <p:sp>
        <p:nvSpPr>
          <p:cNvPr id="7" name="Rectangle 6"/>
          <p:cNvSpPr/>
          <p:nvPr/>
        </p:nvSpPr>
        <p:spPr>
          <a:xfrm>
            <a:off x="8674753" y="6381750"/>
            <a:ext cx="418704" cy="369332"/>
          </a:xfrm>
          <a:prstGeom prst="rect">
            <a:avLst/>
          </a:prstGeom>
        </p:spPr>
        <p:txBody>
          <a:bodyPr wrap="none">
            <a:spAutoFit/>
          </a:bodyPr>
          <a:lstStyle/>
          <a:p>
            <a:r>
              <a:rPr lang="fr-FR" dirty="0"/>
              <a:t>11</a:t>
            </a:r>
          </a:p>
        </p:txBody>
      </p:sp>
      <p:sp>
        <p:nvSpPr>
          <p:cNvPr id="3" name="Espace réservé du contenu 2"/>
          <p:cNvSpPr>
            <a:spLocks noGrp="1"/>
          </p:cNvSpPr>
          <p:nvPr>
            <p:ph idx="1"/>
          </p:nvPr>
        </p:nvSpPr>
        <p:spPr/>
        <p:txBody>
          <a:bodyPr/>
          <a:lstStyle/>
          <a:p>
            <a:endParaRPr lang="fr-FR"/>
          </a:p>
        </p:txBody>
      </p:sp>
      <p:pic>
        <p:nvPicPr>
          <p:cNvPr id="8" name="Image 7"/>
          <p:cNvPicPr>
            <a:picLocks noChangeAspect="1"/>
          </p:cNvPicPr>
          <p:nvPr/>
        </p:nvPicPr>
        <p:blipFill>
          <a:blip r:embed="rId2"/>
          <a:stretch>
            <a:fillRect/>
          </a:stretch>
        </p:blipFill>
        <p:spPr>
          <a:xfrm>
            <a:off x="867881" y="740963"/>
            <a:ext cx="7208212" cy="5436000"/>
          </a:xfrm>
          <a:prstGeom prst="rect">
            <a:avLst/>
          </a:prstGeom>
        </p:spPr>
      </p:pic>
    </p:spTree>
    <p:extLst>
      <p:ext uri="{BB962C8B-B14F-4D97-AF65-F5344CB8AC3E}">
        <p14:creationId xmlns:p14="http://schemas.microsoft.com/office/powerpoint/2010/main" val="8607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l="28688" t="10363"/>
          <a:stretch/>
        </p:blipFill>
        <p:spPr>
          <a:xfrm>
            <a:off x="76200" y="1272778"/>
            <a:ext cx="6285666" cy="4711317"/>
          </a:xfrm>
          <a:prstGeom prst="rect">
            <a:avLst/>
          </a:prstGeom>
        </p:spPr>
      </p:pic>
      <p:sp>
        <p:nvSpPr>
          <p:cNvPr id="12" name="Flèche gauche 11"/>
          <p:cNvSpPr/>
          <p:nvPr/>
        </p:nvSpPr>
        <p:spPr>
          <a:xfrm>
            <a:off x="6361867" y="4666062"/>
            <a:ext cx="353894" cy="29201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gauche 12"/>
          <p:cNvSpPr/>
          <p:nvPr/>
        </p:nvSpPr>
        <p:spPr>
          <a:xfrm>
            <a:off x="6361866" y="1502077"/>
            <a:ext cx="1410534" cy="27513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gauche 13"/>
          <p:cNvSpPr/>
          <p:nvPr/>
        </p:nvSpPr>
        <p:spPr>
          <a:xfrm>
            <a:off x="6361866" y="2938225"/>
            <a:ext cx="676887" cy="2418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7173053" y="2821681"/>
            <a:ext cx="1989552" cy="523220"/>
          </a:xfrm>
          <a:prstGeom prst="rect">
            <a:avLst/>
          </a:prstGeom>
          <a:noFill/>
        </p:spPr>
        <p:txBody>
          <a:bodyPr wrap="square" rtlCol="0">
            <a:spAutoFit/>
          </a:bodyPr>
          <a:lstStyle/>
          <a:p>
            <a:r>
              <a:rPr lang="fr-FR" sz="2800" b="1" dirty="0"/>
              <a:t>1990</a:t>
            </a:r>
            <a:endParaRPr lang="fr-FR" sz="2800" b="1" dirty="0">
              <a:solidFill>
                <a:srgbClr val="FF0000"/>
              </a:solidFill>
            </a:endParaRPr>
          </a:p>
        </p:txBody>
      </p:sp>
      <p:sp>
        <p:nvSpPr>
          <p:cNvPr id="16" name="ZoneTexte 15"/>
          <p:cNvSpPr txBox="1"/>
          <p:nvPr/>
        </p:nvSpPr>
        <p:spPr>
          <a:xfrm>
            <a:off x="7906898" y="1379104"/>
            <a:ext cx="1214410" cy="523220"/>
          </a:xfrm>
          <a:prstGeom prst="rect">
            <a:avLst/>
          </a:prstGeom>
          <a:noFill/>
        </p:spPr>
        <p:txBody>
          <a:bodyPr wrap="square" rtlCol="0">
            <a:spAutoFit/>
          </a:bodyPr>
          <a:lstStyle/>
          <a:p>
            <a:r>
              <a:rPr lang="fr-FR" sz="2800" b="1" dirty="0"/>
              <a:t>2017</a:t>
            </a:r>
            <a:endParaRPr lang="fr-FR" sz="2800" b="1" dirty="0">
              <a:solidFill>
                <a:srgbClr val="FF0000"/>
              </a:solidFill>
            </a:endParaRPr>
          </a:p>
        </p:txBody>
      </p:sp>
      <p:sp>
        <p:nvSpPr>
          <p:cNvPr id="17" name="ZoneTexte 16"/>
          <p:cNvSpPr txBox="1"/>
          <p:nvPr/>
        </p:nvSpPr>
        <p:spPr>
          <a:xfrm>
            <a:off x="6719100" y="4568878"/>
            <a:ext cx="1908273" cy="523220"/>
          </a:xfrm>
          <a:prstGeom prst="rect">
            <a:avLst/>
          </a:prstGeom>
          <a:noFill/>
        </p:spPr>
        <p:txBody>
          <a:bodyPr wrap="square" rtlCol="0">
            <a:spAutoFit/>
          </a:bodyPr>
          <a:lstStyle/>
          <a:p>
            <a:r>
              <a:rPr lang="fr-FR" sz="2800" b="1" dirty="0"/>
              <a:t>1960</a:t>
            </a:r>
            <a:endParaRPr lang="fr-FR" sz="2800" b="1" dirty="0">
              <a:solidFill>
                <a:srgbClr val="FF0000"/>
              </a:solidFill>
            </a:endParaRPr>
          </a:p>
        </p:txBody>
      </p:sp>
      <p:sp>
        <p:nvSpPr>
          <p:cNvPr id="20" name="ZoneTexte 19"/>
          <p:cNvSpPr txBox="1"/>
          <p:nvPr/>
        </p:nvSpPr>
        <p:spPr>
          <a:xfrm>
            <a:off x="0" y="6208134"/>
            <a:ext cx="10783438" cy="661720"/>
          </a:xfrm>
          <a:prstGeom prst="rect">
            <a:avLst/>
          </a:prstGeom>
          <a:noFill/>
        </p:spPr>
        <p:txBody>
          <a:bodyPr wrap="square" rtlCol="0">
            <a:spAutoFit/>
          </a:bodyPr>
          <a:lstStyle/>
          <a:p>
            <a:r>
              <a:rPr lang="en-US" sz="1400" dirty="0"/>
              <a:t>Source: BP Statistical Review of World Energy </a:t>
            </a:r>
          </a:p>
          <a:p>
            <a:r>
              <a:rPr lang="en-US" sz="900" u="sng" dirty="0">
                <a:hlinkClick r:id="rId4"/>
              </a:rPr>
              <a:t>https://www.bp.com/content/dam/bp/en/corporate/pdf/energy-economics/statistical-review/bp-stats-review-2018-full-report.pdf</a:t>
            </a:r>
            <a:endParaRPr lang="en-US" sz="900" u="sng" dirty="0"/>
          </a:p>
          <a:p>
            <a:r>
              <a:rPr lang="fr-FR" sz="1400" dirty="0"/>
              <a:t>(adapté [ajout biomasse et années &lt;  1965] par </a:t>
            </a:r>
            <a:r>
              <a:rPr lang="fr-FR" sz="1400" dirty="0" err="1"/>
              <a:t>Nate</a:t>
            </a:r>
            <a:r>
              <a:rPr lang="fr-FR" sz="1400" dirty="0"/>
              <a:t> </a:t>
            </a:r>
            <a:r>
              <a:rPr lang="fr-FR" sz="1400" dirty="0" err="1"/>
              <a:t>Hagens</a:t>
            </a:r>
            <a:r>
              <a:rPr lang="fr-FR" sz="1400" dirty="0"/>
              <a:t>, Rune </a:t>
            </a:r>
            <a:r>
              <a:rPr lang="fr-FR" sz="1400" dirty="0" err="1"/>
              <a:t>Likvern</a:t>
            </a:r>
            <a:r>
              <a:rPr lang="fr-FR" sz="1400" dirty="0"/>
              <a:t>, </a:t>
            </a:r>
            <a:r>
              <a:rPr lang="fr-FR" sz="1400" dirty="0" err="1"/>
              <a:t>Carbon</a:t>
            </a:r>
            <a:r>
              <a:rPr lang="fr-FR" sz="1400" dirty="0"/>
              <a:t> Institute)</a:t>
            </a:r>
          </a:p>
        </p:txBody>
      </p:sp>
      <p:sp>
        <p:nvSpPr>
          <p:cNvPr id="18" name="Ellipse 17"/>
          <p:cNvSpPr/>
          <p:nvPr/>
        </p:nvSpPr>
        <p:spPr>
          <a:xfrm>
            <a:off x="7037260" y="2724710"/>
            <a:ext cx="1130569" cy="7566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6715761" y="4422116"/>
            <a:ext cx="1056638" cy="7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7772401" y="1272778"/>
            <a:ext cx="1137684" cy="746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7799107" y="3798930"/>
            <a:ext cx="542136" cy="461665"/>
          </a:xfrm>
          <a:prstGeom prst="rect">
            <a:avLst/>
          </a:prstGeom>
          <a:noFill/>
        </p:spPr>
        <p:txBody>
          <a:bodyPr wrap="none" rtlCol="0">
            <a:spAutoFit/>
          </a:bodyPr>
          <a:lstStyle/>
          <a:p>
            <a:r>
              <a:rPr lang="fr-FR" sz="2400" dirty="0">
                <a:solidFill>
                  <a:srgbClr val="FF0000"/>
                </a:solidFill>
              </a:rPr>
              <a:t>x 9</a:t>
            </a:r>
          </a:p>
        </p:txBody>
      </p:sp>
      <p:sp>
        <p:nvSpPr>
          <p:cNvPr id="23" name="ZoneTexte 22"/>
          <p:cNvSpPr txBox="1"/>
          <p:nvPr/>
        </p:nvSpPr>
        <p:spPr>
          <a:xfrm>
            <a:off x="8341243" y="2294952"/>
            <a:ext cx="697627" cy="461665"/>
          </a:xfrm>
          <a:prstGeom prst="rect">
            <a:avLst/>
          </a:prstGeom>
          <a:noFill/>
        </p:spPr>
        <p:txBody>
          <a:bodyPr wrap="none" rtlCol="0">
            <a:spAutoFit/>
          </a:bodyPr>
          <a:lstStyle/>
          <a:p>
            <a:r>
              <a:rPr lang="fr-FR" sz="2400" dirty="0">
                <a:solidFill>
                  <a:srgbClr val="FF0000"/>
                </a:solidFill>
              </a:rPr>
              <a:t>x 14</a:t>
            </a:r>
          </a:p>
        </p:txBody>
      </p:sp>
      <p:sp>
        <p:nvSpPr>
          <p:cNvPr id="6" name="ZoneTexte 5"/>
          <p:cNvSpPr txBox="1"/>
          <p:nvPr/>
        </p:nvSpPr>
        <p:spPr>
          <a:xfrm>
            <a:off x="4026725" y="946783"/>
            <a:ext cx="3217356" cy="307777"/>
          </a:xfrm>
          <a:prstGeom prst="rect">
            <a:avLst/>
          </a:prstGeom>
          <a:noFill/>
        </p:spPr>
        <p:txBody>
          <a:bodyPr wrap="none" rtlCol="0">
            <a:spAutoFit/>
          </a:bodyPr>
          <a:lstStyle/>
          <a:p>
            <a:r>
              <a:rPr lang="fr-FR" sz="1400" dirty="0"/>
              <a:t>Million de tonnes d’équivalent pétrole/an</a:t>
            </a:r>
          </a:p>
        </p:txBody>
      </p:sp>
      <p:sp>
        <p:nvSpPr>
          <p:cNvPr id="24" name="ZoneTexte 23"/>
          <p:cNvSpPr txBox="1"/>
          <p:nvPr/>
        </p:nvSpPr>
        <p:spPr>
          <a:xfrm>
            <a:off x="2353199" y="5834401"/>
            <a:ext cx="956930" cy="400110"/>
          </a:xfrm>
          <a:prstGeom prst="rect">
            <a:avLst/>
          </a:prstGeom>
          <a:solidFill>
            <a:schemeClr val="bg1"/>
          </a:solidFill>
        </p:spPr>
        <p:txBody>
          <a:bodyPr vert="horz" wrap="square" rtlCol="0">
            <a:spAutoFit/>
          </a:bodyPr>
          <a:lstStyle/>
          <a:p>
            <a:pPr algn="ctr"/>
            <a:r>
              <a:rPr lang="fr-FR" sz="2000" b="1" dirty="0"/>
              <a:t>Année</a:t>
            </a:r>
          </a:p>
        </p:txBody>
      </p:sp>
      <p:sp>
        <p:nvSpPr>
          <p:cNvPr id="26" name="Flèche gauche 25"/>
          <p:cNvSpPr/>
          <p:nvPr/>
        </p:nvSpPr>
        <p:spPr>
          <a:xfrm rot="827516">
            <a:off x="6167381" y="5237189"/>
            <a:ext cx="342700" cy="26890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6473087" y="5182119"/>
            <a:ext cx="1056638" cy="7781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6538814" y="5316137"/>
            <a:ext cx="1908273" cy="523220"/>
          </a:xfrm>
          <a:prstGeom prst="rect">
            <a:avLst/>
          </a:prstGeom>
          <a:noFill/>
        </p:spPr>
        <p:txBody>
          <a:bodyPr wrap="square" rtlCol="0">
            <a:spAutoFit/>
          </a:bodyPr>
          <a:lstStyle/>
          <a:p>
            <a:r>
              <a:rPr lang="fr-FR" sz="2800" b="1" dirty="0"/>
              <a:t>1900</a:t>
            </a:r>
            <a:endParaRPr lang="fr-FR" sz="2800" b="1" dirty="0">
              <a:solidFill>
                <a:srgbClr val="FF0000"/>
              </a:solidFill>
            </a:endParaRPr>
          </a:p>
        </p:txBody>
      </p:sp>
      <p:sp>
        <p:nvSpPr>
          <p:cNvPr id="29" name="ZoneTexte 28"/>
          <p:cNvSpPr txBox="1"/>
          <p:nvPr/>
        </p:nvSpPr>
        <p:spPr>
          <a:xfrm>
            <a:off x="7522242" y="5081404"/>
            <a:ext cx="542136" cy="461665"/>
          </a:xfrm>
          <a:prstGeom prst="rect">
            <a:avLst/>
          </a:prstGeom>
          <a:noFill/>
        </p:spPr>
        <p:txBody>
          <a:bodyPr wrap="none" rtlCol="0">
            <a:spAutoFit/>
          </a:bodyPr>
          <a:lstStyle/>
          <a:p>
            <a:r>
              <a:rPr lang="fr-FR" sz="2400" dirty="0">
                <a:solidFill>
                  <a:srgbClr val="FF0000"/>
                </a:solidFill>
              </a:rPr>
              <a:t>x 3</a:t>
            </a:r>
          </a:p>
        </p:txBody>
      </p:sp>
      <p:sp>
        <p:nvSpPr>
          <p:cNvPr id="25" name="ZoneTexte 24"/>
          <p:cNvSpPr txBox="1"/>
          <p:nvPr/>
        </p:nvSpPr>
        <p:spPr>
          <a:xfrm>
            <a:off x="232091" y="127750"/>
            <a:ext cx="8781415" cy="523220"/>
          </a:xfrm>
          <a:prstGeom prst="rect">
            <a:avLst/>
          </a:prstGeom>
          <a:noFill/>
        </p:spPr>
        <p:txBody>
          <a:bodyPr wrap="square" rtlCol="0">
            <a:spAutoFit/>
          </a:bodyPr>
          <a:lstStyle/>
          <a:p>
            <a:r>
              <a:rPr lang="fr-FR" sz="2800" b="1" dirty="0">
                <a:solidFill>
                  <a:srgbClr val="0070C0"/>
                </a:solidFill>
              </a:rPr>
              <a:t>La consommation d’énergies (carbonées) augmente…</a:t>
            </a:r>
            <a:r>
              <a:rPr lang="fr-FR" sz="2800" b="1" dirty="0"/>
              <a:t>  </a:t>
            </a:r>
          </a:p>
        </p:txBody>
      </p:sp>
      <p:sp>
        <p:nvSpPr>
          <p:cNvPr id="30" name="Rectangle 29"/>
          <p:cNvSpPr/>
          <p:nvPr/>
        </p:nvSpPr>
        <p:spPr>
          <a:xfrm>
            <a:off x="8674753" y="6381750"/>
            <a:ext cx="418704" cy="369332"/>
          </a:xfrm>
          <a:prstGeom prst="rect">
            <a:avLst/>
          </a:prstGeom>
        </p:spPr>
        <p:txBody>
          <a:bodyPr wrap="none">
            <a:spAutoFit/>
          </a:bodyPr>
          <a:lstStyle/>
          <a:p>
            <a:r>
              <a:rPr lang="fr-FR" dirty="0"/>
              <a:t>13</a:t>
            </a:r>
          </a:p>
        </p:txBody>
      </p:sp>
    </p:spTree>
    <p:extLst>
      <p:ext uri="{BB962C8B-B14F-4D97-AF65-F5344CB8AC3E}">
        <p14:creationId xmlns:p14="http://schemas.microsoft.com/office/powerpoint/2010/main" val="113176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P spid="4" grpId="0"/>
      <p:bldP spid="23" grpId="0"/>
      <p:bldP spid="27" grpId="0" animBg="1"/>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Démarche</a:t>
            </a:r>
          </a:p>
        </p:txBody>
      </p:sp>
      <p:sp>
        <p:nvSpPr>
          <p:cNvPr id="3" name="Espace réservé du contenu 2"/>
          <p:cNvSpPr>
            <a:spLocks noGrp="1"/>
          </p:cNvSpPr>
          <p:nvPr>
            <p:ph idx="1"/>
          </p:nvPr>
        </p:nvSpPr>
        <p:spPr>
          <a:xfrm>
            <a:off x="366712" y="1590678"/>
            <a:ext cx="8410575" cy="4051170"/>
          </a:xfrm>
        </p:spPr>
        <p:txBody>
          <a:bodyPr>
            <a:noAutofit/>
          </a:bodyPr>
          <a:lstStyle/>
          <a:p>
            <a:pPr>
              <a:lnSpc>
                <a:spcPct val="100000"/>
              </a:lnSpc>
              <a:spcBef>
                <a:spcPts val="0"/>
              </a:spcBef>
            </a:pPr>
            <a:r>
              <a:rPr lang="fr-FR" dirty="0"/>
              <a:t>Règle : parler de ce qu’on connait</a:t>
            </a:r>
          </a:p>
          <a:p>
            <a:pPr>
              <a:lnSpc>
                <a:spcPct val="100000"/>
              </a:lnSpc>
              <a:spcBef>
                <a:spcPts val="0"/>
              </a:spcBef>
            </a:pPr>
            <a:r>
              <a:rPr lang="fr-FR" dirty="0" err="1"/>
              <a:t>Transgressable</a:t>
            </a:r>
            <a:r>
              <a:rPr lang="fr-FR" dirty="0"/>
              <a:t>, à condition d’expliquer :</a:t>
            </a:r>
          </a:p>
          <a:p>
            <a:pPr lvl="1">
              <a:lnSpc>
                <a:spcPct val="100000"/>
              </a:lnSpc>
              <a:spcBef>
                <a:spcPts val="0"/>
              </a:spcBef>
              <a:buFont typeface="Courier New" panose="02070309020205020404" pitchFamily="49" charset="0"/>
              <a:buChar char="o"/>
            </a:pPr>
            <a:r>
              <a:rPr lang="fr-FR" b="1" dirty="0">
                <a:solidFill>
                  <a:srgbClr val="0070C0"/>
                </a:solidFill>
              </a:rPr>
              <a:t>Qui on est </a:t>
            </a:r>
          </a:p>
          <a:p>
            <a:pPr lvl="1">
              <a:lnSpc>
                <a:spcPct val="100000"/>
              </a:lnSpc>
              <a:spcBef>
                <a:spcPts val="0"/>
              </a:spcBef>
              <a:buFont typeface="Courier New" panose="02070309020205020404" pitchFamily="49" charset="0"/>
              <a:buChar char="o"/>
            </a:pPr>
            <a:r>
              <a:rPr lang="fr-FR" b="1" dirty="0">
                <a:solidFill>
                  <a:srgbClr val="0070C0"/>
                </a:solidFill>
              </a:rPr>
              <a:t>Pourquoi on le fait</a:t>
            </a:r>
          </a:p>
          <a:p>
            <a:pPr marL="914400" lvl="2" indent="0">
              <a:lnSpc>
                <a:spcPct val="100000"/>
              </a:lnSpc>
              <a:spcBef>
                <a:spcPts val="600"/>
              </a:spcBef>
              <a:spcAft>
                <a:spcPts val="600"/>
              </a:spcAft>
              <a:buNone/>
            </a:pPr>
            <a:r>
              <a:rPr lang="fr-FR" i="1" dirty="0"/>
              <a:t>Le changement climatique a des conséquences catastrophiques</a:t>
            </a:r>
            <a:r>
              <a:rPr lang="fr-FR" dirty="0"/>
              <a:t>…</a:t>
            </a:r>
          </a:p>
          <a:p>
            <a:pPr lvl="2">
              <a:lnSpc>
                <a:spcPct val="100000"/>
              </a:lnSpc>
              <a:spcBef>
                <a:spcPts val="0"/>
              </a:spcBef>
            </a:pPr>
            <a:r>
              <a:rPr lang="fr-FR" dirty="0"/>
              <a:t>qui justifient une mobilisation générale…</a:t>
            </a:r>
          </a:p>
          <a:p>
            <a:pPr lvl="2">
              <a:lnSpc>
                <a:spcPct val="100000"/>
              </a:lnSpc>
              <a:spcBef>
                <a:spcPts val="0"/>
              </a:spcBef>
            </a:pPr>
            <a:r>
              <a:rPr lang="fr-FR" dirty="0">
                <a:solidFill>
                  <a:schemeClr val="bg1"/>
                </a:solidFill>
              </a:rPr>
              <a:t>qui n’a pas lieu…</a:t>
            </a:r>
          </a:p>
          <a:p>
            <a:pPr lvl="2">
              <a:lnSpc>
                <a:spcPct val="100000"/>
              </a:lnSpc>
              <a:spcBef>
                <a:spcPts val="0"/>
              </a:spcBef>
            </a:pPr>
            <a:r>
              <a:rPr lang="fr-FR" dirty="0">
                <a:solidFill>
                  <a:schemeClr val="bg1"/>
                </a:solidFill>
              </a:rPr>
              <a:t>par mauvaise appréciation de la situation…</a:t>
            </a:r>
          </a:p>
          <a:p>
            <a:pPr lvl="2">
              <a:lnSpc>
                <a:spcPct val="100000"/>
              </a:lnSpc>
              <a:spcBef>
                <a:spcPts val="0"/>
              </a:spcBef>
            </a:pPr>
            <a:r>
              <a:rPr lang="fr-FR" dirty="0">
                <a:solidFill>
                  <a:schemeClr val="bg1"/>
                </a:solidFill>
              </a:rPr>
              <a:t>malgré une accumulation de données scientifiques.</a:t>
            </a:r>
          </a:p>
          <a:p>
            <a:pPr marL="914400" lvl="2" indent="0">
              <a:lnSpc>
                <a:spcPct val="100000"/>
              </a:lnSpc>
              <a:spcBef>
                <a:spcPts val="600"/>
              </a:spcBef>
              <a:spcAft>
                <a:spcPts val="600"/>
              </a:spcAft>
              <a:buNone/>
            </a:pPr>
            <a:r>
              <a:rPr lang="fr-FR" i="1" dirty="0">
                <a:solidFill>
                  <a:schemeClr val="bg1"/>
                </a:solidFill>
              </a:rPr>
              <a:t>Les milieux scientifiques (même autres que clim</a:t>
            </a:r>
            <a:r>
              <a:rPr lang="fr-FR" dirty="0">
                <a:solidFill>
                  <a:schemeClr val="bg1"/>
                </a:solidFill>
              </a:rPr>
              <a:t>pour apprécier la gravité de la situation…</a:t>
            </a:r>
          </a:p>
          <a:p>
            <a:pPr lvl="2">
              <a:lnSpc>
                <a:spcPct val="100000"/>
              </a:lnSpc>
              <a:spcBef>
                <a:spcPts val="0"/>
              </a:spcBef>
            </a:pPr>
            <a:r>
              <a:rPr lang="fr-FR" dirty="0">
                <a:solidFill>
                  <a:schemeClr val="bg1"/>
                </a:solidFill>
              </a:rPr>
              <a:t>ont donc une responsabilité particulière…</a:t>
            </a:r>
          </a:p>
          <a:p>
            <a:pPr lvl="2">
              <a:lnSpc>
                <a:spcPct val="100000"/>
              </a:lnSpc>
              <a:spcBef>
                <a:spcPts val="0"/>
              </a:spcBef>
            </a:pPr>
            <a:r>
              <a:rPr lang="fr-FR" dirty="0">
                <a:solidFill>
                  <a:schemeClr val="bg1"/>
                </a:solidFill>
              </a:rPr>
              <a:t>il faut donc  les mobiliser en priorité.</a:t>
            </a:r>
          </a:p>
        </p:txBody>
      </p:sp>
      <p:sp>
        <p:nvSpPr>
          <p:cNvPr id="6" name="Rectangle 5"/>
          <p:cNvSpPr/>
          <p:nvPr/>
        </p:nvSpPr>
        <p:spPr>
          <a:xfrm>
            <a:off x="8674753" y="6381750"/>
            <a:ext cx="301686" cy="369332"/>
          </a:xfrm>
          <a:prstGeom prst="rect">
            <a:avLst/>
          </a:prstGeom>
        </p:spPr>
        <p:txBody>
          <a:bodyPr wrap="none">
            <a:spAutoFit/>
          </a:bodyPr>
          <a:lstStyle/>
          <a:p>
            <a:r>
              <a:rPr lang="fr-FR" dirty="0"/>
              <a:t>2</a:t>
            </a:r>
          </a:p>
        </p:txBody>
      </p:sp>
    </p:spTree>
    <p:extLst>
      <p:ext uri="{BB962C8B-B14F-4D97-AF65-F5344CB8AC3E}">
        <p14:creationId xmlns:p14="http://schemas.microsoft.com/office/powerpoint/2010/main" val="23569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716634" y="766601"/>
            <a:ext cx="6905625" cy="5048250"/>
          </a:xfrm>
          <a:prstGeom prst="rect">
            <a:avLst/>
          </a:prstGeom>
          <a:solidFill>
            <a:schemeClr val="bg1"/>
          </a:solidFill>
        </p:spPr>
      </p:pic>
      <p:sp>
        <p:nvSpPr>
          <p:cNvPr id="5" name="Rectangle 4"/>
          <p:cNvSpPr/>
          <p:nvPr/>
        </p:nvSpPr>
        <p:spPr>
          <a:xfrm>
            <a:off x="111760" y="6211669"/>
            <a:ext cx="9032240"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Intergovernmental Panel on Climate Change (IPCC). </a:t>
            </a:r>
          </a:p>
          <a:p>
            <a:r>
              <a:rPr lang="en-US" dirty="0">
                <a:latin typeface="Times New Roman" panose="02020603050405020304" pitchFamily="18" charset="0"/>
                <a:ea typeface="Calibri" panose="020F0502020204030204" pitchFamily="34" charset="0"/>
              </a:rPr>
              <a:t>Climate Change 2014: Synthesis Report. </a:t>
            </a:r>
            <a:r>
              <a:rPr lang="en-US" sz="1400" dirty="0">
                <a:latin typeface="Times New Roman" panose="02020603050405020304" pitchFamily="18" charset="0"/>
                <a:ea typeface="Calibri" panose="020F0502020204030204" pitchFamily="34" charset="0"/>
              </a:rPr>
              <a:t>http://www.ipcc.ch/report/ar5/syr/</a:t>
            </a:r>
            <a:endParaRPr lang="fr-FR" sz="1400" dirty="0"/>
          </a:p>
        </p:txBody>
      </p:sp>
      <p:sp>
        <p:nvSpPr>
          <p:cNvPr id="6" name="ZoneTexte 5"/>
          <p:cNvSpPr txBox="1"/>
          <p:nvPr/>
        </p:nvSpPr>
        <p:spPr>
          <a:xfrm>
            <a:off x="200025" y="152400"/>
            <a:ext cx="7407092" cy="523220"/>
          </a:xfrm>
          <a:prstGeom prst="rect">
            <a:avLst/>
          </a:prstGeom>
          <a:noFill/>
        </p:spPr>
        <p:txBody>
          <a:bodyPr wrap="none" rtlCol="0">
            <a:spAutoFit/>
          </a:bodyPr>
          <a:lstStyle/>
          <a:p>
            <a:r>
              <a:rPr lang="fr-FR" sz="2800" b="1" dirty="0">
                <a:solidFill>
                  <a:srgbClr val="0070C0"/>
                </a:solidFill>
              </a:rPr>
              <a:t>Où va-t-on maintenant ? (Les scenarios du GIEC)</a:t>
            </a:r>
          </a:p>
        </p:txBody>
      </p:sp>
      <p:sp>
        <p:nvSpPr>
          <p:cNvPr id="7" name="Ellipse 6"/>
          <p:cNvSpPr/>
          <p:nvPr/>
        </p:nvSpPr>
        <p:spPr>
          <a:xfrm>
            <a:off x="6175451" y="2214880"/>
            <a:ext cx="1694739"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039561" y="1357699"/>
            <a:ext cx="2856789" cy="646331"/>
          </a:xfrm>
          <a:prstGeom prst="rect">
            <a:avLst/>
          </a:prstGeom>
          <a:solidFill>
            <a:schemeClr val="bg1"/>
          </a:solidFill>
        </p:spPr>
        <p:txBody>
          <a:bodyPr wrap="square" rtlCol="0">
            <a:spAutoFit/>
          </a:bodyPr>
          <a:lstStyle/>
          <a:p>
            <a:r>
              <a:rPr lang="fr-FR" dirty="0"/>
              <a:t>« </a:t>
            </a:r>
            <a:r>
              <a:rPr lang="fr-FR" b="1" u="sng" dirty="0" err="1"/>
              <a:t>Representative</a:t>
            </a:r>
            <a:r>
              <a:rPr lang="fr-FR" b="1" u="sng" dirty="0"/>
              <a:t> Concentration </a:t>
            </a:r>
            <a:r>
              <a:rPr lang="fr-FR" b="1" u="sng" dirty="0" err="1"/>
              <a:t>Pathways</a:t>
            </a:r>
            <a:r>
              <a:rPr lang="fr-FR" b="1" dirty="0"/>
              <a:t> » :</a:t>
            </a:r>
          </a:p>
        </p:txBody>
      </p:sp>
      <p:sp>
        <p:nvSpPr>
          <p:cNvPr id="3" name="Rectangle 2"/>
          <p:cNvSpPr/>
          <p:nvPr/>
        </p:nvSpPr>
        <p:spPr>
          <a:xfrm>
            <a:off x="111760" y="6195099"/>
            <a:ext cx="9069572" cy="646331"/>
          </a:xfrm>
          <a:prstGeom prst="rect">
            <a:avLst/>
          </a:prstGeom>
          <a:solidFill>
            <a:schemeClr val="bg1"/>
          </a:solidFill>
        </p:spPr>
        <p:txBody>
          <a:bodyPr wrap="square">
            <a:spAutoFit/>
          </a:bodyPr>
          <a:lstStyle/>
          <a:p>
            <a:r>
              <a:rPr lang="en-US" dirty="0"/>
              <a:t>Brown PT, </a:t>
            </a:r>
            <a:r>
              <a:rPr lang="en-US" dirty="0" err="1"/>
              <a:t>Caldeira</a:t>
            </a:r>
            <a:r>
              <a:rPr lang="en-US" dirty="0"/>
              <a:t> K. Greater future global warming inferred from Earth’s recent energy budget. </a:t>
            </a:r>
            <a:r>
              <a:rPr lang="fr-FR" dirty="0"/>
              <a:t>Nature</a:t>
            </a:r>
            <a:r>
              <a:rPr lang="fr-FR" i="1" dirty="0"/>
              <a:t> 2017</a:t>
            </a:r>
            <a:r>
              <a:rPr lang="fr-FR" dirty="0"/>
              <a:t>. 552: 45–50</a:t>
            </a:r>
          </a:p>
        </p:txBody>
      </p:sp>
      <p:sp>
        <p:nvSpPr>
          <p:cNvPr id="9" name="ZoneTexte 8"/>
          <p:cNvSpPr txBox="1"/>
          <p:nvPr/>
        </p:nvSpPr>
        <p:spPr>
          <a:xfrm>
            <a:off x="3212516" y="5745518"/>
            <a:ext cx="956930" cy="400110"/>
          </a:xfrm>
          <a:prstGeom prst="rect">
            <a:avLst/>
          </a:prstGeom>
          <a:solidFill>
            <a:schemeClr val="bg1"/>
          </a:solidFill>
        </p:spPr>
        <p:txBody>
          <a:bodyPr vert="horz" wrap="square" rtlCol="0">
            <a:spAutoFit/>
          </a:bodyPr>
          <a:lstStyle/>
          <a:p>
            <a:pPr algn="ctr"/>
            <a:r>
              <a:rPr lang="fr-FR" sz="2000" b="1" dirty="0"/>
              <a:t>Année</a:t>
            </a:r>
          </a:p>
        </p:txBody>
      </p:sp>
      <p:sp>
        <p:nvSpPr>
          <p:cNvPr id="10" name="ZoneTexte 9"/>
          <p:cNvSpPr txBox="1"/>
          <p:nvPr/>
        </p:nvSpPr>
        <p:spPr>
          <a:xfrm>
            <a:off x="7589891" y="2595128"/>
            <a:ext cx="1338828" cy="830997"/>
          </a:xfrm>
          <a:prstGeom prst="rect">
            <a:avLst/>
          </a:prstGeom>
          <a:noFill/>
        </p:spPr>
        <p:txBody>
          <a:bodyPr wrap="none" rtlCol="0">
            <a:spAutoFit/>
          </a:bodyPr>
          <a:lstStyle/>
          <a:p>
            <a:r>
              <a:rPr lang="fr-FR" sz="4800" b="1" dirty="0">
                <a:solidFill>
                  <a:srgbClr val="FF0000"/>
                </a:solidFill>
              </a:rPr>
              <a:t>+4°C</a:t>
            </a:r>
          </a:p>
        </p:txBody>
      </p:sp>
      <p:sp>
        <p:nvSpPr>
          <p:cNvPr id="11" name="Rectangle 10"/>
          <p:cNvSpPr/>
          <p:nvPr/>
        </p:nvSpPr>
        <p:spPr>
          <a:xfrm>
            <a:off x="8674753" y="6381750"/>
            <a:ext cx="418704" cy="369332"/>
          </a:xfrm>
          <a:prstGeom prst="rect">
            <a:avLst/>
          </a:prstGeom>
        </p:spPr>
        <p:txBody>
          <a:bodyPr wrap="none">
            <a:spAutoFit/>
          </a:bodyPr>
          <a:lstStyle/>
          <a:p>
            <a:r>
              <a:rPr lang="fr-FR" dirty="0"/>
              <a:t>14</a:t>
            </a:r>
          </a:p>
        </p:txBody>
      </p:sp>
    </p:spTree>
    <p:extLst>
      <p:ext uri="{BB962C8B-B14F-4D97-AF65-F5344CB8AC3E}">
        <p14:creationId xmlns:p14="http://schemas.microsoft.com/office/powerpoint/2010/main" val="22534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384199" y="972400"/>
            <a:ext cx="6375601" cy="4913200"/>
          </a:xfrm>
          <a:prstGeom prst="rect">
            <a:avLst/>
          </a:prstGeom>
        </p:spPr>
      </p:pic>
      <p:sp>
        <p:nvSpPr>
          <p:cNvPr id="6" name="Rectangle 5"/>
          <p:cNvSpPr/>
          <p:nvPr/>
        </p:nvSpPr>
        <p:spPr>
          <a:xfrm>
            <a:off x="111760" y="6211669"/>
            <a:ext cx="9032240" cy="646331"/>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rPr>
              <a:t>Intergovernmental Panel on Climate Change (IPCC). </a:t>
            </a:r>
          </a:p>
          <a:p>
            <a:r>
              <a:rPr lang="en-US" dirty="0">
                <a:latin typeface="Times New Roman" panose="02020603050405020304" pitchFamily="18" charset="0"/>
                <a:ea typeface="Calibri" panose="020F0502020204030204" pitchFamily="34" charset="0"/>
              </a:rPr>
              <a:t>Climate Change 2014: Synthesis Report. </a:t>
            </a:r>
            <a:r>
              <a:rPr lang="en-US" sz="1400" dirty="0">
                <a:latin typeface="Times New Roman" panose="02020603050405020304" pitchFamily="18" charset="0"/>
                <a:ea typeface="Calibri" panose="020F0502020204030204" pitchFamily="34" charset="0"/>
              </a:rPr>
              <a:t>http://www.ipcc.ch/report/ar5/syr/</a:t>
            </a:r>
            <a:endParaRPr lang="fr-FR" sz="1400" dirty="0"/>
          </a:p>
        </p:txBody>
      </p:sp>
      <p:sp>
        <p:nvSpPr>
          <p:cNvPr id="8" name="ZoneTexte 7"/>
          <p:cNvSpPr txBox="1"/>
          <p:nvPr/>
        </p:nvSpPr>
        <p:spPr>
          <a:xfrm>
            <a:off x="200025" y="152400"/>
            <a:ext cx="8314327" cy="523220"/>
          </a:xfrm>
          <a:prstGeom prst="rect">
            <a:avLst/>
          </a:prstGeom>
          <a:noFill/>
        </p:spPr>
        <p:txBody>
          <a:bodyPr wrap="none" rtlCol="0">
            <a:spAutoFit/>
          </a:bodyPr>
          <a:lstStyle/>
          <a:p>
            <a:r>
              <a:rPr lang="fr-FR" sz="2800" b="1" dirty="0">
                <a:solidFill>
                  <a:srgbClr val="0070C0"/>
                </a:solidFill>
              </a:rPr>
              <a:t>Où va-t-on… un peu plus tard ? (Les scenarios du GIEC)</a:t>
            </a:r>
          </a:p>
        </p:txBody>
      </p:sp>
      <p:sp>
        <p:nvSpPr>
          <p:cNvPr id="5" name="Rectangle 4"/>
          <p:cNvSpPr/>
          <p:nvPr/>
        </p:nvSpPr>
        <p:spPr>
          <a:xfrm>
            <a:off x="8674753" y="6381750"/>
            <a:ext cx="418704" cy="369332"/>
          </a:xfrm>
          <a:prstGeom prst="rect">
            <a:avLst/>
          </a:prstGeom>
        </p:spPr>
        <p:txBody>
          <a:bodyPr wrap="none">
            <a:spAutoFit/>
          </a:bodyPr>
          <a:lstStyle/>
          <a:p>
            <a:r>
              <a:rPr lang="fr-FR" dirty="0"/>
              <a:t>15</a:t>
            </a:r>
          </a:p>
        </p:txBody>
      </p:sp>
      <p:sp>
        <p:nvSpPr>
          <p:cNvPr id="9" name="Ellipse 8"/>
          <p:cNvSpPr/>
          <p:nvPr/>
        </p:nvSpPr>
        <p:spPr>
          <a:xfrm>
            <a:off x="6924674" y="1989659"/>
            <a:ext cx="665217"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7589891" y="2595128"/>
            <a:ext cx="1338828" cy="830997"/>
          </a:xfrm>
          <a:prstGeom prst="rect">
            <a:avLst/>
          </a:prstGeom>
          <a:noFill/>
        </p:spPr>
        <p:txBody>
          <a:bodyPr wrap="none" rtlCol="0">
            <a:spAutoFit/>
          </a:bodyPr>
          <a:lstStyle/>
          <a:p>
            <a:r>
              <a:rPr lang="fr-FR" sz="4800" b="1" dirty="0">
                <a:solidFill>
                  <a:srgbClr val="FF0000"/>
                </a:solidFill>
              </a:rPr>
              <a:t>+8°C</a:t>
            </a:r>
          </a:p>
        </p:txBody>
      </p:sp>
    </p:spTree>
    <p:extLst>
      <p:ext uri="{BB962C8B-B14F-4D97-AF65-F5344CB8AC3E}">
        <p14:creationId xmlns:p14="http://schemas.microsoft.com/office/powerpoint/2010/main" val="336849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71634" y="175575"/>
            <a:ext cx="6867533" cy="6012000"/>
          </a:xfrm>
          <a:prstGeom prst="rect">
            <a:avLst/>
          </a:prstGeom>
          <a:noFill/>
          <a:ln>
            <a:solidFill>
              <a:schemeClr val="accent1"/>
            </a:solidFill>
          </a:ln>
        </p:spPr>
      </p:pic>
      <p:sp>
        <p:nvSpPr>
          <p:cNvPr id="3" name="ZoneTexte 2"/>
          <p:cNvSpPr txBox="1"/>
          <p:nvPr/>
        </p:nvSpPr>
        <p:spPr>
          <a:xfrm>
            <a:off x="110269" y="6273225"/>
            <a:ext cx="6483572" cy="584775"/>
          </a:xfrm>
          <a:prstGeom prst="rect">
            <a:avLst/>
          </a:prstGeom>
          <a:noFill/>
        </p:spPr>
        <p:txBody>
          <a:bodyPr wrap="square" rtlCol="0">
            <a:spAutoFit/>
          </a:bodyPr>
          <a:lstStyle/>
          <a:p>
            <a:r>
              <a:rPr lang="fr-FR" sz="1600" dirty="0"/>
              <a:t>https://theconversation.com/melting-arctic-sends-a-message-climate-change-is-here-in-a-big-way-95573</a:t>
            </a:r>
          </a:p>
        </p:txBody>
      </p:sp>
      <p:sp>
        <p:nvSpPr>
          <p:cNvPr id="5" name="Rectangle 4"/>
          <p:cNvSpPr/>
          <p:nvPr/>
        </p:nvSpPr>
        <p:spPr>
          <a:xfrm>
            <a:off x="8674753" y="6381750"/>
            <a:ext cx="418704" cy="369332"/>
          </a:xfrm>
          <a:prstGeom prst="rect">
            <a:avLst/>
          </a:prstGeom>
        </p:spPr>
        <p:txBody>
          <a:bodyPr wrap="none">
            <a:spAutoFit/>
          </a:bodyPr>
          <a:lstStyle/>
          <a:p>
            <a:r>
              <a:rPr lang="fr-FR" dirty="0"/>
              <a:t>21</a:t>
            </a:r>
          </a:p>
        </p:txBody>
      </p:sp>
    </p:spTree>
    <p:extLst>
      <p:ext uri="{BB962C8B-B14F-4D97-AF65-F5344CB8AC3E}">
        <p14:creationId xmlns:p14="http://schemas.microsoft.com/office/powerpoint/2010/main" val="72769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00025" y="1398590"/>
            <a:ext cx="8979026" cy="4680000"/>
          </a:xfrm>
          <a:prstGeom prst="rect">
            <a:avLst/>
          </a:prstGeom>
        </p:spPr>
      </p:pic>
      <p:sp>
        <p:nvSpPr>
          <p:cNvPr id="5" name="ZoneTexte 4"/>
          <p:cNvSpPr txBox="1"/>
          <p:nvPr/>
        </p:nvSpPr>
        <p:spPr>
          <a:xfrm>
            <a:off x="200025" y="152400"/>
            <a:ext cx="3230372" cy="523220"/>
          </a:xfrm>
          <a:prstGeom prst="rect">
            <a:avLst/>
          </a:prstGeom>
          <a:noFill/>
        </p:spPr>
        <p:txBody>
          <a:bodyPr wrap="none" rtlCol="0">
            <a:spAutoFit/>
          </a:bodyPr>
          <a:lstStyle/>
          <a:p>
            <a:r>
              <a:rPr lang="fr-FR" sz="2800" b="1" dirty="0">
                <a:solidFill>
                  <a:srgbClr val="0070C0"/>
                </a:solidFill>
              </a:rPr>
              <a:t>Un adieu à la glace ?</a:t>
            </a:r>
          </a:p>
        </p:txBody>
      </p:sp>
      <p:sp>
        <p:nvSpPr>
          <p:cNvPr id="6" name="Rectangle 5"/>
          <p:cNvSpPr/>
          <p:nvPr/>
        </p:nvSpPr>
        <p:spPr>
          <a:xfrm>
            <a:off x="8674753" y="6381750"/>
            <a:ext cx="418704" cy="369332"/>
          </a:xfrm>
          <a:prstGeom prst="rect">
            <a:avLst/>
          </a:prstGeom>
        </p:spPr>
        <p:txBody>
          <a:bodyPr wrap="none">
            <a:spAutoFit/>
          </a:bodyPr>
          <a:lstStyle/>
          <a:p>
            <a:r>
              <a:rPr lang="fr-FR" dirty="0"/>
              <a:t>16</a:t>
            </a:r>
          </a:p>
        </p:txBody>
      </p:sp>
    </p:spTree>
    <p:extLst>
      <p:ext uri="{BB962C8B-B14F-4D97-AF65-F5344CB8AC3E}">
        <p14:creationId xmlns:p14="http://schemas.microsoft.com/office/powerpoint/2010/main" val="4013946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1119"/>
            <a:ext cx="9144000" cy="5375761"/>
          </a:xfrm>
          <a:prstGeom prst="rect">
            <a:avLst/>
          </a:prstGeom>
        </p:spPr>
      </p:pic>
      <p:sp>
        <p:nvSpPr>
          <p:cNvPr id="5" name="ZoneTexte 4"/>
          <p:cNvSpPr txBox="1"/>
          <p:nvPr/>
        </p:nvSpPr>
        <p:spPr>
          <a:xfrm>
            <a:off x="0" y="6223254"/>
            <a:ext cx="8803083" cy="646331"/>
          </a:xfrm>
          <a:prstGeom prst="rect">
            <a:avLst/>
          </a:prstGeom>
          <a:noFill/>
        </p:spPr>
        <p:txBody>
          <a:bodyPr wrap="square" rtlCol="0">
            <a:spAutoFit/>
          </a:bodyPr>
          <a:lstStyle/>
          <a:p>
            <a:r>
              <a:rPr lang="fr-FR" b="1" dirty="0"/>
              <a:t>Polar Science Center. </a:t>
            </a:r>
            <a:r>
              <a:rPr lang="en-US" b="1" dirty="0"/>
              <a:t>Pan-Arctic Ice Ocean Modeling and Assimilation System (PIOMAS)</a:t>
            </a:r>
          </a:p>
          <a:p>
            <a:r>
              <a:rPr lang="fr-FR" b="1" dirty="0"/>
              <a:t> </a:t>
            </a:r>
            <a:r>
              <a:rPr lang="fr-FR" sz="1200" b="1" dirty="0"/>
              <a:t>(</a:t>
            </a:r>
            <a:r>
              <a:rPr lang="fr-FR" sz="1200" b="1" dirty="0">
                <a:hlinkClick r:id="rId3"/>
              </a:rPr>
              <a:t>http://psc.apl.uw.edu/research/projects/arctic-sea-ice-volume-anomaly/</a:t>
            </a:r>
            <a:r>
              <a:rPr lang="fr-FR" sz="1200" b="1" dirty="0"/>
              <a:t>) </a:t>
            </a:r>
            <a:r>
              <a:rPr lang="fr-FR" b="1" dirty="0"/>
              <a:t>– </a:t>
            </a:r>
            <a:r>
              <a:rPr lang="fr-FR" b="1" dirty="0" err="1"/>
              <a:t>Nov</a:t>
            </a:r>
            <a:r>
              <a:rPr lang="fr-FR" b="1" dirty="0"/>
              <a:t> 2018</a:t>
            </a:r>
            <a:endParaRPr lang="fr-FR" dirty="0"/>
          </a:p>
        </p:txBody>
      </p:sp>
      <p:sp>
        <p:nvSpPr>
          <p:cNvPr id="6" name="ZoneTexte 5"/>
          <p:cNvSpPr txBox="1"/>
          <p:nvPr/>
        </p:nvSpPr>
        <p:spPr>
          <a:xfrm>
            <a:off x="200025" y="152400"/>
            <a:ext cx="5014321" cy="523220"/>
          </a:xfrm>
          <a:prstGeom prst="rect">
            <a:avLst/>
          </a:prstGeom>
          <a:noFill/>
        </p:spPr>
        <p:txBody>
          <a:bodyPr wrap="none" rtlCol="0">
            <a:spAutoFit/>
          </a:bodyPr>
          <a:lstStyle/>
          <a:p>
            <a:r>
              <a:rPr lang="fr-FR" sz="2800" b="1" dirty="0"/>
              <a:t>FONTE ARCTIQUE (glace de mer)</a:t>
            </a:r>
          </a:p>
        </p:txBody>
      </p:sp>
      <p:sp>
        <p:nvSpPr>
          <p:cNvPr id="8" name="Rectangle 7"/>
          <p:cNvSpPr/>
          <p:nvPr/>
        </p:nvSpPr>
        <p:spPr>
          <a:xfrm>
            <a:off x="2192726" y="660698"/>
            <a:ext cx="4758547" cy="461665"/>
          </a:xfrm>
          <a:prstGeom prst="rect">
            <a:avLst/>
          </a:prstGeom>
          <a:solidFill>
            <a:schemeClr val="bg1"/>
          </a:solidFill>
        </p:spPr>
        <p:txBody>
          <a:bodyPr wrap="none">
            <a:spAutoFit/>
          </a:bodyPr>
          <a:lstStyle/>
          <a:p>
            <a:r>
              <a:rPr lang="fr-FR" sz="2400" b="1" dirty="0">
                <a:solidFill>
                  <a:srgbClr val="0070C0"/>
                </a:solidFill>
              </a:rPr>
              <a:t>Evolution du volume de la banquise</a:t>
            </a:r>
            <a:endParaRPr lang="fr-FR" sz="2400" dirty="0"/>
          </a:p>
        </p:txBody>
      </p:sp>
      <p:sp>
        <p:nvSpPr>
          <p:cNvPr id="9" name="Rectangle 8"/>
          <p:cNvSpPr/>
          <p:nvPr/>
        </p:nvSpPr>
        <p:spPr>
          <a:xfrm>
            <a:off x="8674753" y="6381750"/>
            <a:ext cx="418704" cy="369332"/>
          </a:xfrm>
          <a:prstGeom prst="rect">
            <a:avLst/>
          </a:prstGeom>
        </p:spPr>
        <p:txBody>
          <a:bodyPr wrap="none">
            <a:spAutoFit/>
          </a:bodyPr>
          <a:lstStyle/>
          <a:p>
            <a:r>
              <a:rPr lang="fr-FR" dirty="0"/>
              <a:t>17</a:t>
            </a:r>
          </a:p>
        </p:txBody>
      </p:sp>
    </p:spTree>
    <p:extLst>
      <p:ext uri="{BB962C8B-B14F-4D97-AF65-F5344CB8AC3E}">
        <p14:creationId xmlns:p14="http://schemas.microsoft.com/office/powerpoint/2010/main" val="150989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00025" y="152400"/>
            <a:ext cx="6066020" cy="523220"/>
          </a:xfrm>
          <a:prstGeom prst="rect">
            <a:avLst/>
          </a:prstGeom>
          <a:noFill/>
        </p:spPr>
        <p:txBody>
          <a:bodyPr wrap="none" rtlCol="0">
            <a:spAutoFit/>
          </a:bodyPr>
          <a:lstStyle/>
          <a:p>
            <a:r>
              <a:rPr lang="fr-FR" sz="2800" b="1" dirty="0"/>
              <a:t>FONTE GROENDLAND (calotte glaciaire)</a:t>
            </a:r>
          </a:p>
        </p:txBody>
      </p:sp>
      <p:sp>
        <p:nvSpPr>
          <p:cNvPr id="2" name="Rectangle 1"/>
          <p:cNvSpPr/>
          <p:nvPr/>
        </p:nvSpPr>
        <p:spPr>
          <a:xfrm>
            <a:off x="64513" y="6418559"/>
            <a:ext cx="6301533" cy="338554"/>
          </a:xfrm>
          <a:prstGeom prst="rect">
            <a:avLst/>
          </a:prstGeom>
        </p:spPr>
        <p:txBody>
          <a:bodyPr wrap="none">
            <a:spAutoFit/>
          </a:bodyPr>
          <a:lstStyle/>
          <a:p>
            <a:r>
              <a:rPr lang="fr-FR" sz="1600" dirty="0"/>
              <a:t>SOURCE: NASA CLIMATE CHANGE </a:t>
            </a:r>
            <a:r>
              <a:rPr lang="fr-FR" sz="1200" dirty="0"/>
              <a:t>(https://www.youtube.com/watch?v=ZVWXC_j7Dqs)</a:t>
            </a:r>
          </a:p>
        </p:txBody>
      </p:sp>
      <p:pic>
        <p:nvPicPr>
          <p:cNvPr id="6" name="Image 5"/>
          <p:cNvPicPr>
            <a:picLocks noChangeAspect="1"/>
          </p:cNvPicPr>
          <p:nvPr/>
        </p:nvPicPr>
        <p:blipFill>
          <a:blip r:embed="rId2"/>
          <a:stretch>
            <a:fillRect/>
          </a:stretch>
        </p:blipFill>
        <p:spPr>
          <a:xfrm>
            <a:off x="350876" y="1135089"/>
            <a:ext cx="8576000" cy="4824000"/>
          </a:xfrm>
          <a:prstGeom prst="rect">
            <a:avLst/>
          </a:prstGeom>
        </p:spPr>
      </p:pic>
      <p:sp>
        <p:nvSpPr>
          <p:cNvPr id="8" name="Rectangle 7"/>
          <p:cNvSpPr/>
          <p:nvPr/>
        </p:nvSpPr>
        <p:spPr>
          <a:xfrm>
            <a:off x="1310737" y="656025"/>
            <a:ext cx="6029023" cy="461665"/>
          </a:xfrm>
          <a:prstGeom prst="rect">
            <a:avLst/>
          </a:prstGeom>
          <a:solidFill>
            <a:schemeClr val="bg1"/>
          </a:solidFill>
        </p:spPr>
        <p:txBody>
          <a:bodyPr wrap="none">
            <a:spAutoFit/>
          </a:bodyPr>
          <a:lstStyle/>
          <a:p>
            <a:r>
              <a:rPr lang="fr-FR" sz="2400" b="1" dirty="0">
                <a:solidFill>
                  <a:srgbClr val="0070C0"/>
                </a:solidFill>
              </a:rPr>
              <a:t>Evolution de la masse de glace au </a:t>
            </a:r>
            <a:r>
              <a:rPr lang="fr-FR" sz="2400" b="1" dirty="0" err="1">
                <a:solidFill>
                  <a:srgbClr val="0070C0"/>
                </a:solidFill>
              </a:rPr>
              <a:t>Groendland</a:t>
            </a:r>
            <a:endParaRPr lang="fr-FR" sz="2400" dirty="0"/>
          </a:p>
        </p:txBody>
      </p:sp>
      <p:sp>
        <p:nvSpPr>
          <p:cNvPr id="9" name="Rectangle 8"/>
          <p:cNvSpPr/>
          <p:nvPr/>
        </p:nvSpPr>
        <p:spPr>
          <a:xfrm>
            <a:off x="8674753" y="6381750"/>
            <a:ext cx="418704" cy="369332"/>
          </a:xfrm>
          <a:prstGeom prst="rect">
            <a:avLst/>
          </a:prstGeom>
        </p:spPr>
        <p:txBody>
          <a:bodyPr wrap="none">
            <a:spAutoFit/>
          </a:bodyPr>
          <a:lstStyle/>
          <a:p>
            <a:r>
              <a:rPr lang="fr-FR" dirty="0"/>
              <a:t>18</a:t>
            </a:r>
          </a:p>
        </p:txBody>
      </p:sp>
    </p:spTree>
    <p:extLst>
      <p:ext uri="{BB962C8B-B14F-4D97-AF65-F5344CB8AC3E}">
        <p14:creationId xmlns:p14="http://schemas.microsoft.com/office/powerpoint/2010/main" val="27263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6456642"/>
            <a:ext cx="9144000" cy="338554"/>
          </a:xfrm>
          <a:prstGeom prst="rect">
            <a:avLst/>
          </a:prstGeom>
          <a:noFill/>
        </p:spPr>
        <p:txBody>
          <a:bodyPr wrap="square" rtlCol="0">
            <a:spAutoFit/>
          </a:bodyPr>
          <a:lstStyle/>
          <a:p>
            <a:r>
              <a:rPr lang="fr-FR" sz="1600" dirty="0"/>
              <a:t>Shepherd A et al. </a:t>
            </a:r>
            <a:r>
              <a:rPr lang="fr-FR" sz="1600" b="1" dirty="0"/>
              <a:t>Nature</a:t>
            </a:r>
            <a:r>
              <a:rPr lang="fr-FR" sz="1600" i="1" dirty="0"/>
              <a:t> 2018; </a:t>
            </a:r>
            <a:r>
              <a:rPr lang="fr-FR" sz="1600" dirty="0"/>
              <a:t>558, 219–222. </a:t>
            </a:r>
            <a:endParaRPr lang="en-US" sz="1600" b="1" dirty="0"/>
          </a:p>
        </p:txBody>
      </p:sp>
      <p:pic>
        <p:nvPicPr>
          <p:cNvPr id="3" name="Image 2"/>
          <p:cNvPicPr>
            <a:picLocks noChangeAspect="1"/>
          </p:cNvPicPr>
          <p:nvPr/>
        </p:nvPicPr>
        <p:blipFill>
          <a:blip r:embed="rId2"/>
          <a:stretch>
            <a:fillRect/>
          </a:stretch>
        </p:blipFill>
        <p:spPr>
          <a:xfrm>
            <a:off x="710381" y="698183"/>
            <a:ext cx="7671225" cy="4716000"/>
          </a:xfrm>
          <a:prstGeom prst="rect">
            <a:avLst/>
          </a:prstGeom>
        </p:spPr>
      </p:pic>
      <p:sp>
        <p:nvSpPr>
          <p:cNvPr id="5" name="Flèche gauche 4"/>
          <p:cNvSpPr/>
          <p:nvPr/>
        </p:nvSpPr>
        <p:spPr>
          <a:xfrm rot="5400000">
            <a:off x="1921297" y="5293255"/>
            <a:ext cx="676887" cy="2418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838959" y="5694315"/>
            <a:ext cx="1619565" cy="523220"/>
          </a:xfrm>
          <a:prstGeom prst="rect">
            <a:avLst/>
          </a:prstGeom>
          <a:noFill/>
        </p:spPr>
        <p:txBody>
          <a:bodyPr wrap="square" rtlCol="0">
            <a:spAutoFit/>
          </a:bodyPr>
          <a:lstStyle/>
          <a:p>
            <a:r>
              <a:rPr lang="fr-FR" sz="2800" b="1" dirty="0"/>
              <a:t>1992</a:t>
            </a:r>
            <a:endParaRPr lang="fr-FR" sz="2800" b="1" dirty="0">
              <a:solidFill>
                <a:srgbClr val="FF0000"/>
              </a:solidFill>
            </a:endParaRPr>
          </a:p>
        </p:txBody>
      </p:sp>
      <p:sp>
        <p:nvSpPr>
          <p:cNvPr id="7" name="ZoneTexte 6"/>
          <p:cNvSpPr txBox="1"/>
          <p:nvPr/>
        </p:nvSpPr>
        <p:spPr>
          <a:xfrm>
            <a:off x="6497198" y="5694315"/>
            <a:ext cx="1214410" cy="523220"/>
          </a:xfrm>
          <a:prstGeom prst="rect">
            <a:avLst/>
          </a:prstGeom>
          <a:noFill/>
        </p:spPr>
        <p:txBody>
          <a:bodyPr wrap="square" rtlCol="0">
            <a:spAutoFit/>
          </a:bodyPr>
          <a:lstStyle/>
          <a:p>
            <a:r>
              <a:rPr lang="fr-FR" sz="2800" b="1" dirty="0"/>
              <a:t>2017</a:t>
            </a:r>
            <a:endParaRPr lang="fr-FR" sz="2800" b="1" dirty="0">
              <a:solidFill>
                <a:srgbClr val="FF0000"/>
              </a:solidFill>
            </a:endParaRPr>
          </a:p>
        </p:txBody>
      </p:sp>
      <p:sp>
        <p:nvSpPr>
          <p:cNvPr id="8" name="Flèche gauche 7"/>
          <p:cNvSpPr/>
          <p:nvPr/>
        </p:nvSpPr>
        <p:spPr>
          <a:xfrm rot="5400000">
            <a:off x="6501566" y="5253781"/>
            <a:ext cx="676887" cy="24185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00025" y="152400"/>
            <a:ext cx="6069290" cy="954107"/>
          </a:xfrm>
          <a:prstGeom prst="rect">
            <a:avLst/>
          </a:prstGeom>
          <a:noFill/>
        </p:spPr>
        <p:txBody>
          <a:bodyPr wrap="none" rtlCol="0">
            <a:spAutoFit/>
          </a:bodyPr>
          <a:lstStyle/>
          <a:p>
            <a:r>
              <a:rPr lang="fr-FR" sz="2800" b="1" dirty="0"/>
              <a:t>FONTE ANTARCTIQUE (calotte glaciaire)</a:t>
            </a:r>
          </a:p>
          <a:p>
            <a:endParaRPr lang="fr-FR" sz="2800" b="1" dirty="0"/>
          </a:p>
        </p:txBody>
      </p:sp>
      <p:sp>
        <p:nvSpPr>
          <p:cNvPr id="11" name="Rectangle 10"/>
          <p:cNvSpPr/>
          <p:nvPr/>
        </p:nvSpPr>
        <p:spPr>
          <a:xfrm>
            <a:off x="1310737" y="656025"/>
            <a:ext cx="6028958" cy="461665"/>
          </a:xfrm>
          <a:prstGeom prst="rect">
            <a:avLst/>
          </a:prstGeom>
          <a:solidFill>
            <a:schemeClr val="bg1"/>
          </a:solidFill>
        </p:spPr>
        <p:txBody>
          <a:bodyPr wrap="none">
            <a:spAutoFit/>
          </a:bodyPr>
          <a:lstStyle/>
          <a:p>
            <a:r>
              <a:rPr lang="fr-FR" sz="2400" b="1" dirty="0">
                <a:solidFill>
                  <a:srgbClr val="0070C0"/>
                </a:solidFill>
              </a:rPr>
              <a:t>Evolution de la masse de glace en Antarctique</a:t>
            </a:r>
            <a:endParaRPr lang="fr-FR" sz="2400" dirty="0"/>
          </a:p>
        </p:txBody>
      </p:sp>
      <p:sp>
        <p:nvSpPr>
          <p:cNvPr id="12" name="ZoneTexte 11"/>
          <p:cNvSpPr txBox="1"/>
          <p:nvPr/>
        </p:nvSpPr>
        <p:spPr>
          <a:xfrm>
            <a:off x="766476" y="1224003"/>
            <a:ext cx="492443" cy="3812262"/>
          </a:xfrm>
          <a:prstGeom prst="rect">
            <a:avLst/>
          </a:prstGeom>
          <a:solidFill>
            <a:schemeClr val="bg1"/>
          </a:solidFill>
        </p:spPr>
        <p:txBody>
          <a:bodyPr vert="vert270" wrap="none" rtlCol="0">
            <a:spAutoFit/>
          </a:bodyPr>
          <a:lstStyle/>
          <a:p>
            <a:r>
              <a:rPr lang="fr-FR" sz="2000" b="1" dirty="0"/>
              <a:t>Evolution de la masse (Gigatonnes)</a:t>
            </a:r>
          </a:p>
        </p:txBody>
      </p:sp>
      <p:sp>
        <p:nvSpPr>
          <p:cNvPr id="13" name="ZoneTexte 12"/>
          <p:cNvSpPr txBox="1"/>
          <p:nvPr/>
        </p:nvSpPr>
        <p:spPr>
          <a:xfrm>
            <a:off x="7339695" y="1482134"/>
            <a:ext cx="677108" cy="3376113"/>
          </a:xfrm>
          <a:prstGeom prst="rect">
            <a:avLst/>
          </a:prstGeom>
          <a:solidFill>
            <a:schemeClr val="bg1"/>
          </a:solidFill>
        </p:spPr>
        <p:txBody>
          <a:bodyPr vert="vert270" wrap="square" rtlCol="0">
            <a:spAutoFit/>
          </a:bodyPr>
          <a:lstStyle/>
          <a:p>
            <a:r>
              <a:rPr lang="fr-FR" sz="1600" b="1" dirty="0">
                <a:solidFill>
                  <a:schemeClr val="bg1"/>
                </a:solidFill>
              </a:rPr>
              <a:t>Evolution de la masse (Gigatonne</a:t>
            </a:r>
          </a:p>
          <a:p>
            <a:r>
              <a:rPr lang="fr-FR" sz="1600" b="1" dirty="0">
                <a:solidFill>
                  <a:schemeClr val="bg1"/>
                </a:solidFill>
              </a:rPr>
              <a:t>s)</a:t>
            </a:r>
          </a:p>
        </p:txBody>
      </p:sp>
      <p:sp>
        <p:nvSpPr>
          <p:cNvPr id="14" name="ZoneTexte 13"/>
          <p:cNvSpPr txBox="1"/>
          <p:nvPr/>
        </p:nvSpPr>
        <p:spPr>
          <a:xfrm>
            <a:off x="4131874" y="5056231"/>
            <a:ext cx="956930" cy="400110"/>
          </a:xfrm>
          <a:prstGeom prst="rect">
            <a:avLst/>
          </a:prstGeom>
          <a:solidFill>
            <a:schemeClr val="bg1"/>
          </a:solidFill>
        </p:spPr>
        <p:txBody>
          <a:bodyPr vert="horz" wrap="square" rtlCol="0">
            <a:spAutoFit/>
          </a:bodyPr>
          <a:lstStyle/>
          <a:p>
            <a:pPr algn="ctr"/>
            <a:r>
              <a:rPr lang="fr-FR" sz="2000" b="1" dirty="0"/>
              <a:t>Année</a:t>
            </a:r>
          </a:p>
        </p:txBody>
      </p:sp>
      <p:sp>
        <p:nvSpPr>
          <p:cNvPr id="15" name="Rectangle 14"/>
          <p:cNvSpPr/>
          <p:nvPr/>
        </p:nvSpPr>
        <p:spPr>
          <a:xfrm>
            <a:off x="8674753" y="6381750"/>
            <a:ext cx="418704" cy="369332"/>
          </a:xfrm>
          <a:prstGeom prst="rect">
            <a:avLst/>
          </a:prstGeom>
        </p:spPr>
        <p:txBody>
          <a:bodyPr wrap="none">
            <a:spAutoFit/>
          </a:bodyPr>
          <a:lstStyle/>
          <a:p>
            <a:r>
              <a:rPr lang="fr-FR" dirty="0"/>
              <a:t>19</a:t>
            </a:r>
          </a:p>
        </p:txBody>
      </p:sp>
    </p:spTree>
    <p:extLst>
      <p:ext uri="{BB962C8B-B14F-4D97-AF65-F5344CB8AC3E}">
        <p14:creationId xmlns:p14="http://schemas.microsoft.com/office/powerpoint/2010/main" val="422700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362"/>
            <a:ext cx="9144000" cy="6391275"/>
          </a:xfrm>
          <a:prstGeom prst="rect">
            <a:avLst/>
          </a:prstGeom>
        </p:spPr>
      </p:pic>
    </p:spTree>
    <p:extLst>
      <p:ext uri="{BB962C8B-B14F-4D97-AF65-F5344CB8AC3E}">
        <p14:creationId xmlns:p14="http://schemas.microsoft.com/office/powerpoint/2010/main" val="3216572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0070C0"/>
                </a:solidFill>
              </a:rPr>
              <a:t>Vous n’avez pas encore tout vu</a:t>
            </a:r>
          </a:p>
        </p:txBody>
      </p:sp>
    </p:spTree>
    <p:extLst>
      <p:ext uri="{BB962C8B-B14F-4D97-AF65-F5344CB8AC3E}">
        <p14:creationId xmlns:p14="http://schemas.microsoft.com/office/powerpoint/2010/main" val="43467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3"/>
          <p:cNvSpPr txBox="1">
            <a:spLocks noChangeArrowheads="1"/>
          </p:cNvSpPr>
          <p:nvPr/>
        </p:nvSpPr>
        <p:spPr bwMode="auto">
          <a:xfrm>
            <a:off x="1143000" y="1031081"/>
            <a:ext cx="68580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fr-FR" altLang="fr-FR" sz="1050" dirty="0"/>
          </a:p>
        </p:txBody>
      </p:sp>
      <p:pic>
        <p:nvPicPr>
          <p:cNvPr id="2" name="Image 1"/>
          <p:cNvPicPr>
            <a:picLocks noChangeAspect="1"/>
          </p:cNvPicPr>
          <p:nvPr/>
        </p:nvPicPr>
        <p:blipFill rotWithShape="1">
          <a:blip r:embed="rId3"/>
          <a:srcRect r="67164" b="52807"/>
          <a:stretch/>
        </p:blipFill>
        <p:spPr>
          <a:xfrm>
            <a:off x="753921" y="661663"/>
            <a:ext cx="2507439" cy="2701297"/>
          </a:xfrm>
          <a:prstGeom prst="rect">
            <a:avLst/>
          </a:prstGeom>
        </p:spPr>
      </p:pic>
      <p:sp>
        <p:nvSpPr>
          <p:cNvPr id="17" name="Rectangle 16"/>
          <p:cNvSpPr/>
          <p:nvPr/>
        </p:nvSpPr>
        <p:spPr>
          <a:xfrm>
            <a:off x="2252728" y="1804759"/>
            <a:ext cx="636713" cy="369332"/>
          </a:xfrm>
          <a:prstGeom prst="rect">
            <a:avLst/>
          </a:prstGeom>
        </p:spPr>
        <p:txBody>
          <a:bodyPr wrap="none">
            <a:spAutoFit/>
          </a:bodyPr>
          <a:lstStyle/>
          <a:p>
            <a:r>
              <a:rPr lang="fr-FR" b="1" dirty="0">
                <a:solidFill>
                  <a:srgbClr val="FF0000"/>
                </a:solidFill>
              </a:rPr>
              <a:t>x 1,9</a:t>
            </a:r>
          </a:p>
        </p:txBody>
      </p:sp>
      <p:sp>
        <p:nvSpPr>
          <p:cNvPr id="28" name="Text Placeholder 2"/>
          <p:cNvSpPr txBox="1">
            <a:spLocks/>
          </p:cNvSpPr>
          <p:nvPr/>
        </p:nvSpPr>
        <p:spPr bwMode="auto">
          <a:xfrm>
            <a:off x="0" y="6334806"/>
            <a:ext cx="6467475" cy="43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fr-FR" sz="1600" i="1" dirty="0"/>
              <a:t>World Scientists’ Warning to Humanity: A Second Notice</a:t>
            </a:r>
            <a:r>
              <a:rPr lang="en-US" altLang="fr-FR" sz="1600" dirty="0"/>
              <a:t>. </a:t>
            </a:r>
          </a:p>
          <a:p>
            <a:pPr eaLnBrk="1" hangingPunct="1">
              <a:spcBef>
                <a:spcPct val="0"/>
              </a:spcBef>
              <a:buFontTx/>
              <a:buNone/>
            </a:pPr>
            <a:r>
              <a:rPr lang="en-US" altLang="fr-FR" sz="1600" b="1" dirty="0" err="1"/>
              <a:t>BioScience</a:t>
            </a:r>
            <a:r>
              <a:rPr lang="en-US" altLang="fr-FR" sz="1600" dirty="0"/>
              <a:t>. 2017;67:1026-1028. </a:t>
            </a:r>
          </a:p>
        </p:txBody>
      </p:sp>
      <p:pic>
        <p:nvPicPr>
          <p:cNvPr id="24" name="Image 23"/>
          <p:cNvPicPr>
            <a:picLocks noChangeAspect="1"/>
          </p:cNvPicPr>
          <p:nvPr/>
        </p:nvPicPr>
        <p:blipFill rotWithShape="1">
          <a:blip r:embed="rId3"/>
          <a:srcRect l="33369" r="34300" b="52985"/>
          <a:stretch/>
        </p:blipFill>
        <p:spPr>
          <a:xfrm>
            <a:off x="3302001" y="661663"/>
            <a:ext cx="2468880" cy="2691137"/>
          </a:xfrm>
          <a:prstGeom prst="rect">
            <a:avLst/>
          </a:prstGeom>
        </p:spPr>
      </p:pic>
      <p:sp>
        <p:nvSpPr>
          <p:cNvPr id="29" name="Rectangle 28"/>
          <p:cNvSpPr/>
          <p:nvPr/>
        </p:nvSpPr>
        <p:spPr>
          <a:xfrm>
            <a:off x="4745933" y="2025485"/>
            <a:ext cx="636713" cy="369332"/>
          </a:xfrm>
          <a:prstGeom prst="rect">
            <a:avLst/>
          </a:prstGeom>
        </p:spPr>
        <p:txBody>
          <a:bodyPr wrap="none">
            <a:spAutoFit/>
          </a:bodyPr>
          <a:lstStyle/>
          <a:p>
            <a:r>
              <a:rPr lang="fr-FR" b="1" dirty="0">
                <a:solidFill>
                  <a:srgbClr val="FF0000"/>
                </a:solidFill>
              </a:rPr>
              <a:t>x 2,2</a:t>
            </a:r>
          </a:p>
        </p:txBody>
      </p:sp>
      <p:sp>
        <p:nvSpPr>
          <p:cNvPr id="30" name="Rectangle 29"/>
          <p:cNvSpPr/>
          <p:nvPr/>
        </p:nvSpPr>
        <p:spPr>
          <a:xfrm>
            <a:off x="5343318" y="1262194"/>
            <a:ext cx="636713" cy="369332"/>
          </a:xfrm>
          <a:prstGeom prst="rect">
            <a:avLst/>
          </a:prstGeom>
        </p:spPr>
        <p:txBody>
          <a:bodyPr wrap="none">
            <a:spAutoFit/>
          </a:bodyPr>
          <a:lstStyle/>
          <a:p>
            <a:r>
              <a:rPr lang="fr-FR" b="1" dirty="0">
                <a:solidFill>
                  <a:srgbClr val="FF0000"/>
                </a:solidFill>
              </a:rPr>
              <a:t>x 3,5</a:t>
            </a:r>
          </a:p>
        </p:txBody>
      </p:sp>
      <p:pic>
        <p:nvPicPr>
          <p:cNvPr id="31" name="Image 30"/>
          <p:cNvPicPr>
            <a:picLocks noChangeAspect="1"/>
          </p:cNvPicPr>
          <p:nvPr/>
        </p:nvPicPr>
        <p:blipFill rotWithShape="1">
          <a:blip r:embed="rId3"/>
          <a:srcRect l="67297" t="-1" b="53696"/>
          <a:stretch/>
        </p:blipFill>
        <p:spPr>
          <a:xfrm>
            <a:off x="5892800" y="661663"/>
            <a:ext cx="2497279" cy="2650497"/>
          </a:xfrm>
          <a:prstGeom prst="rect">
            <a:avLst/>
          </a:prstGeom>
        </p:spPr>
      </p:pic>
      <p:sp>
        <p:nvSpPr>
          <p:cNvPr id="32" name="Rectangle 31"/>
          <p:cNvSpPr/>
          <p:nvPr/>
        </p:nvSpPr>
        <p:spPr>
          <a:xfrm>
            <a:off x="8202031" y="1262194"/>
            <a:ext cx="793807" cy="369332"/>
          </a:xfrm>
          <a:prstGeom prst="rect">
            <a:avLst/>
          </a:prstGeom>
        </p:spPr>
        <p:txBody>
          <a:bodyPr wrap="none">
            <a:spAutoFit/>
          </a:bodyPr>
          <a:lstStyle/>
          <a:p>
            <a:r>
              <a:rPr lang="fr-FR" b="1" dirty="0">
                <a:solidFill>
                  <a:srgbClr val="FF0000"/>
                </a:solidFill>
              </a:rPr>
              <a:t>+1,0°C</a:t>
            </a:r>
          </a:p>
        </p:txBody>
      </p:sp>
      <p:sp>
        <p:nvSpPr>
          <p:cNvPr id="33" name="Rectangle 32"/>
          <p:cNvSpPr/>
          <p:nvPr/>
        </p:nvSpPr>
        <p:spPr>
          <a:xfrm>
            <a:off x="7361181" y="2174091"/>
            <a:ext cx="793807" cy="369332"/>
          </a:xfrm>
          <a:prstGeom prst="rect">
            <a:avLst/>
          </a:prstGeom>
        </p:spPr>
        <p:txBody>
          <a:bodyPr wrap="none">
            <a:spAutoFit/>
          </a:bodyPr>
          <a:lstStyle/>
          <a:p>
            <a:r>
              <a:rPr lang="fr-FR" b="1" dirty="0">
                <a:solidFill>
                  <a:srgbClr val="FF0000"/>
                </a:solidFill>
              </a:rPr>
              <a:t>+0,3°C</a:t>
            </a:r>
          </a:p>
        </p:txBody>
      </p:sp>
      <p:pic>
        <p:nvPicPr>
          <p:cNvPr id="34" name="Image 33"/>
          <p:cNvPicPr>
            <a:picLocks noChangeAspect="1"/>
          </p:cNvPicPr>
          <p:nvPr/>
        </p:nvPicPr>
        <p:blipFill rotWithShape="1">
          <a:blip r:embed="rId3"/>
          <a:srcRect t="47193" r="67164" b="6297"/>
          <a:stretch/>
        </p:blipFill>
        <p:spPr>
          <a:xfrm>
            <a:off x="753921" y="3362959"/>
            <a:ext cx="2507440" cy="2662261"/>
          </a:xfrm>
          <a:prstGeom prst="rect">
            <a:avLst/>
          </a:prstGeom>
        </p:spPr>
      </p:pic>
      <p:sp>
        <p:nvSpPr>
          <p:cNvPr id="35" name="Rectangle 34"/>
          <p:cNvSpPr/>
          <p:nvPr/>
        </p:nvSpPr>
        <p:spPr>
          <a:xfrm>
            <a:off x="2130416" y="4843338"/>
            <a:ext cx="710451" cy="369332"/>
          </a:xfrm>
          <a:prstGeom prst="rect">
            <a:avLst/>
          </a:prstGeom>
        </p:spPr>
        <p:txBody>
          <a:bodyPr wrap="none">
            <a:spAutoFit/>
          </a:bodyPr>
          <a:lstStyle/>
          <a:p>
            <a:r>
              <a:rPr lang="fr-FR" b="1" dirty="0">
                <a:solidFill>
                  <a:srgbClr val="FF0000"/>
                </a:solidFill>
              </a:rPr>
              <a:t>- 40%</a:t>
            </a:r>
          </a:p>
        </p:txBody>
      </p:sp>
      <p:pic>
        <p:nvPicPr>
          <p:cNvPr id="37" name="Image 36"/>
          <p:cNvPicPr>
            <a:picLocks noChangeAspect="1"/>
          </p:cNvPicPr>
          <p:nvPr/>
        </p:nvPicPr>
        <p:blipFill rotWithShape="1">
          <a:blip r:embed="rId3"/>
          <a:srcRect l="33369" t="47725" r="34034" b="6297"/>
          <a:stretch/>
        </p:blipFill>
        <p:spPr>
          <a:xfrm>
            <a:off x="3302001" y="3393439"/>
            <a:ext cx="2489200" cy="2631781"/>
          </a:xfrm>
          <a:prstGeom prst="rect">
            <a:avLst/>
          </a:prstGeom>
        </p:spPr>
      </p:pic>
      <p:sp>
        <p:nvSpPr>
          <p:cNvPr id="38" name="Rectangle 37"/>
          <p:cNvSpPr/>
          <p:nvPr/>
        </p:nvSpPr>
        <p:spPr>
          <a:xfrm>
            <a:off x="4649273" y="4877567"/>
            <a:ext cx="710451" cy="369332"/>
          </a:xfrm>
          <a:prstGeom prst="rect">
            <a:avLst/>
          </a:prstGeom>
        </p:spPr>
        <p:txBody>
          <a:bodyPr wrap="none">
            <a:spAutoFit/>
          </a:bodyPr>
          <a:lstStyle/>
          <a:p>
            <a:r>
              <a:rPr lang="fr-FR" b="1" dirty="0">
                <a:solidFill>
                  <a:srgbClr val="FF0000"/>
                </a:solidFill>
              </a:rPr>
              <a:t>- 40%</a:t>
            </a:r>
          </a:p>
        </p:txBody>
      </p:sp>
      <p:pic>
        <p:nvPicPr>
          <p:cNvPr id="40" name="Image 39"/>
          <p:cNvPicPr>
            <a:picLocks noChangeAspect="1"/>
          </p:cNvPicPr>
          <p:nvPr/>
        </p:nvPicPr>
        <p:blipFill rotWithShape="1">
          <a:blip r:embed="rId3"/>
          <a:srcRect l="67031" t="47193" b="6297"/>
          <a:stretch/>
        </p:blipFill>
        <p:spPr>
          <a:xfrm>
            <a:off x="5872480" y="3362959"/>
            <a:ext cx="2517599" cy="2662261"/>
          </a:xfrm>
          <a:prstGeom prst="rect">
            <a:avLst/>
          </a:prstGeom>
        </p:spPr>
      </p:pic>
      <p:sp>
        <p:nvSpPr>
          <p:cNvPr id="41" name="Rectangle 40"/>
          <p:cNvSpPr/>
          <p:nvPr/>
        </p:nvSpPr>
        <p:spPr>
          <a:xfrm>
            <a:off x="7896498" y="3871185"/>
            <a:ext cx="460382" cy="369332"/>
          </a:xfrm>
          <a:prstGeom prst="rect">
            <a:avLst/>
          </a:prstGeom>
        </p:spPr>
        <p:txBody>
          <a:bodyPr wrap="none">
            <a:spAutoFit/>
          </a:bodyPr>
          <a:lstStyle/>
          <a:p>
            <a:r>
              <a:rPr lang="fr-FR" b="1" dirty="0">
                <a:solidFill>
                  <a:srgbClr val="FF0000"/>
                </a:solidFill>
              </a:rPr>
              <a:t>x 9</a:t>
            </a:r>
          </a:p>
        </p:txBody>
      </p:sp>
      <p:sp>
        <p:nvSpPr>
          <p:cNvPr id="42" name="Rectangle 41"/>
          <p:cNvSpPr/>
          <p:nvPr/>
        </p:nvSpPr>
        <p:spPr>
          <a:xfrm>
            <a:off x="7361181" y="4623582"/>
            <a:ext cx="460382" cy="369332"/>
          </a:xfrm>
          <a:prstGeom prst="rect">
            <a:avLst/>
          </a:prstGeom>
        </p:spPr>
        <p:txBody>
          <a:bodyPr wrap="none">
            <a:spAutoFit/>
          </a:bodyPr>
          <a:lstStyle/>
          <a:p>
            <a:r>
              <a:rPr lang="fr-FR" b="1" dirty="0">
                <a:solidFill>
                  <a:srgbClr val="FF0000"/>
                </a:solidFill>
              </a:rPr>
              <a:t>x 6</a:t>
            </a:r>
          </a:p>
        </p:txBody>
      </p:sp>
      <p:sp>
        <p:nvSpPr>
          <p:cNvPr id="43" name="Rectangle 42"/>
          <p:cNvSpPr/>
          <p:nvPr/>
        </p:nvSpPr>
        <p:spPr>
          <a:xfrm>
            <a:off x="2889441" y="1273564"/>
            <a:ext cx="636713" cy="369332"/>
          </a:xfrm>
          <a:prstGeom prst="rect">
            <a:avLst/>
          </a:prstGeom>
        </p:spPr>
        <p:txBody>
          <a:bodyPr wrap="none">
            <a:spAutoFit/>
          </a:bodyPr>
          <a:lstStyle/>
          <a:p>
            <a:r>
              <a:rPr lang="fr-FR" b="1" dirty="0">
                <a:solidFill>
                  <a:srgbClr val="FF0000"/>
                </a:solidFill>
              </a:rPr>
              <a:t>x 2,5</a:t>
            </a:r>
          </a:p>
        </p:txBody>
      </p:sp>
      <p:sp>
        <p:nvSpPr>
          <p:cNvPr id="44" name="Rectangle 43"/>
          <p:cNvSpPr/>
          <p:nvPr/>
        </p:nvSpPr>
        <p:spPr>
          <a:xfrm>
            <a:off x="2799754" y="5434279"/>
            <a:ext cx="710451" cy="369332"/>
          </a:xfrm>
          <a:prstGeom prst="rect">
            <a:avLst/>
          </a:prstGeom>
        </p:spPr>
        <p:txBody>
          <a:bodyPr wrap="none">
            <a:spAutoFit/>
          </a:bodyPr>
          <a:lstStyle/>
          <a:p>
            <a:r>
              <a:rPr lang="fr-FR" b="1" dirty="0">
                <a:solidFill>
                  <a:srgbClr val="FF0000"/>
                </a:solidFill>
              </a:rPr>
              <a:t>- 60%</a:t>
            </a:r>
          </a:p>
        </p:txBody>
      </p:sp>
      <p:sp>
        <p:nvSpPr>
          <p:cNvPr id="45" name="Rectangle 44"/>
          <p:cNvSpPr/>
          <p:nvPr/>
        </p:nvSpPr>
        <p:spPr>
          <a:xfrm>
            <a:off x="5417245" y="5399189"/>
            <a:ext cx="710451" cy="369332"/>
          </a:xfrm>
          <a:prstGeom prst="rect">
            <a:avLst/>
          </a:prstGeom>
        </p:spPr>
        <p:txBody>
          <a:bodyPr wrap="none">
            <a:spAutoFit/>
          </a:bodyPr>
          <a:lstStyle/>
          <a:p>
            <a:r>
              <a:rPr lang="fr-FR" b="1" dirty="0">
                <a:solidFill>
                  <a:srgbClr val="FF0000"/>
                </a:solidFill>
              </a:rPr>
              <a:t>- 55%</a:t>
            </a:r>
          </a:p>
        </p:txBody>
      </p:sp>
      <p:sp>
        <p:nvSpPr>
          <p:cNvPr id="23" name="Rectangle 22"/>
          <p:cNvSpPr/>
          <p:nvPr/>
        </p:nvSpPr>
        <p:spPr>
          <a:xfrm>
            <a:off x="8674753" y="6381750"/>
            <a:ext cx="418704" cy="369332"/>
          </a:xfrm>
          <a:prstGeom prst="rect">
            <a:avLst/>
          </a:prstGeom>
        </p:spPr>
        <p:txBody>
          <a:bodyPr wrap="none">
            <a:spAutoFit/>
          </a:bodyPr>
          <a:lstStyle/>
          <a:p>
            <a:r>
              <a:rPr lang="fr-FR" dirty="0"/>
              <a:t>22</a:t>
            </a:r>
          </a:p>
        </p:txBody>
      </p:sp>
    </p:spTree>
    <p:extLst>
      <p:ext uri="{BB962C8B-B14F-4D97-AF65-F5344CB8AC3E}">
        <p14:creationId xmlns:p14="http://schemas.microsoft.com/office/powerpoint/2010/main" val="17422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P spid="42" grpId="0"/>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Démarche</a:t>
            </a:r>
          </a:p>
        </p:txBody>
      </p:sp>
      <p:sp>
        <p:nvSpPr>
          <p:cNvPr id="3" name="Espace réservé du contenu 2"/>
          <p:cNvSpPr>
            <a:spLocks noGrp="1"/>
          </p:cNvSpPr>
          <p:nvPr>
            <p:ph idx="1"/>
          </p:nvPr>
        </p:nvSpPr>
        <p:spPr>
          <a:xfrm>
            <a:off x="366712" y="1590678"/>
            <a:ext cx="8410575" cy="4351338"/>
          </a:xfrm>
        </p:spPr>
        <p:txBody>
          <a:bodyPr>
            <a:noAutofit/>
          </a:bodyPr>
          <a:lstStyle/>
          <a:p>
            <a:pPr>
              <a:lnSpc>
                <a:spcPct val="100000"/>
              </a:lnSpc>
              <a:spcBef>
                <a:spcPts val="0"/>
              </a:spcBef>
            </a:pPr>
            <a:r>
              <a:rPr lang="fr-FR" dirty="0"/>
              <a:t>Règle : parler de ce qu’on connait</a:t>
            </a:r>
          </a:p>
          <a:p>
            <a:pPr>
              <a:lnSpc>
                <a:spcPct val="100000"/>
              </a:lnSpc>
              <a:spcBef>
                <a:spcPts val="0"/>
              </a:spcBef>
            </a:pPr>
            <a:r>
              <a:rPr lang="fr-FR" dirty="0" err="1"/>
              <a:t>Transgressable</a:t>
            </a:r>
            <a:r>
              <a:rPr lang="fr-FR" dirty="0"/>
              <a:t>, à condition d’expliquer :</a:t>
            </a:r>
          </a:p>
          <a:p>
            <a:pPr lvl="1">
              <a:lnSpc>
                <a:spcPct val="100000"/>
              </a:lnSpc>
              <a:spcBef>
                <a:spcPts val="0"/>
              </a:spcBef>
              <a:buFont typeface="Courier New" panose="02070309020205020404" pitchFamily="49" charset="0"/>
              <a:buChar char="o"/>
            </a:pPr>
            <a:r>
              <a:rPr lang="fr-FR" b="1" dirty="0">
                <a:solidFill>
                  <a:srgbClr val="0070C0"/>
                </a:solidFill>
              </a:rPr>
              <a:t>Qui on est </a:t>
            </a:r>
          </a:p>
          <a:p>
            <a:pPr lvl="1">
              <a:lnSpc>
                <a:spcPct val="100000"/>
              </a:lnSpc>
              <a:spcBef>
                <a:spcPts val="0"/>
              </a:spcBef>
              <a:buFont typeface="Courier New" panose="02070309020205020404" pitchFamily="49" charset="0"/>
              <a:buChar char="o"/>
            </a:pPr>
            <a:r>
              <a:rPr lang="fr-FR" b="1" dirty="0">
                <a:solidFill>
                  <a:srgbClr val="0070C0"/>
                </a:solidFill>
              </a:rPr>
              <a:t>Pourquoi on le fait</a:t>
            </a:r>
          </a:p>
          <a:p>
            <a:pPr marL="914400" lvl="2" indent="0">
              <a:lnSpc>
                <a:spcPct val="100000"/>
              </a:lnSpc>
              <a:spcBef>
                <a:spcPts val="600"/>
              </a:spcBef>
              <a:spcAft>
                <a:spcPts val="600"/>
              </a:spcAft>
              <a:buNone/>
            </a:pPr>
            <a:r>
              <a:rPr lang="fr-FR" i="1" dirty="0"/>
              <a:t>Le changement climatique a des conséquences catastrophiques</a:t>
            </a:r>
            <a:r>
              <a:rPr lang="fr-FR" dirty="0"/>
              <a:t>…</a:t>
            </a:r>
          </a:p>
          <a:p>
            <a:pPr lvl="2">
              <a:lnSpc>
                <a:spcPct val="100000"/>
              </a:lnSpc>
              <a:spcBef>
                <a:spcPts val="0"/>
              </a:spcBef>
            </a:pPr>
            <a:r>
              <a:rPr lang="fr-FR" dirty="0"/>
              <a:t>qui justifient une mobilisation générale…</a:t>
            </a:r>
          </a:p>
          <a:p>
            <a:pPr lvl="2">
              <a:lnSpc>
                <a:spcPct val="100000"/>
              </a:lnSpc>
              <a:spcBef>
                <a:spcPts val="0"/>
              </a:spcBef>
            </a:pPr>
            <a:r>
              <a:rPr lang="fr-FR" dirty="0"/>
              <a:t>qui n’a pas lieu </a:t>
            </a:r>
            <a:r>
              <a:rPr lang="fr-FR"/>
              <a:t>pour l’instant…</a:t>
            </a:r>
            <a:r>
              <a:rPr lang="fr-FR">
                <a:solidFill>
                  <a:schemeClr val="bg1"/>
                </a:solidFill>
              </a:rPr>
              <a:t>malgré </a:t>
            </a:r>
            <a:r>
              <a:rPr lang="fr-FR" dirty="0">
                <a:solidFill>
                  <a:schemeClr val="bg1"/>
                </a:solidFill>
              </a:rPr>
              <a:t>une accumulation de données scientifiques.</a:t>
            </a:r>
          </a:p>
          <a:p>
            <a:pPr marL="914400" lvl="2" indent="0">
              <a:lnSpc>
                <a:spcPct val="100000"/>
              </a:lnSpc>
              <a:spcBef>
                <a:spcPts val="600"/>
              </a:spcBef>
              <a:spcAft>
                <a:spcPts val="600"/>
              </a:spcAft>
              <a:buNone/>
            </a:pPr>
            <a:r>
              <a:rPr lang="fr-FR" i="1" dirty="0">
                <a:solidFill>
                  <a:schemeClr val="bg1"/>
                </a:solidFill>
              </a:rPr>
              <a:t>Les milieux scientifiques (même autres que climatologues)…</a:t>
            </a:r>
          </a:p>
          <a:p>
            <a:pPr lvl="2">
              <a:lnSpc>
                <a:spcPct val="100000"/>
              </a:lnSpc>
              <a:spcBef>
                <a:spcPts val="0"/>
              </a:spcBef>
            </a:pPr>
            <a:r>
              <a:rPr lang="fr-FR" dirty="0">
                <a:solidFill>
                  <a:schemeClr val="bg1"/>
                </a:solidFill>
              </a:rPr>
              <a:t>ont plus d’outils que d’autres pour apprécier la gravité de la situation…</a:t>
            </a:r>
          </a:p>
          <a:p>
            <a:pPr lvl="2">
              <a:lnSpc>
                <a:spcPct val="100000"/>
              </a:lnSpc>
              <a:spcBef>
                <a:spcPts val="0"/>
              </a:spcBef>
            </a:pPr>
            <a:r>
              <a:rPr lang="fr-FR" dirty="0">
                <a:solidFill>
                  <a:schemeClr val="bg1"/>
                </a:solidFill>
              </a:rPr>
              <a:t>ont donc une responsabilité particulière…</a:t>
            </a:r>
          </a:p>
          <a:p>
            <a:pPr lvl="2">
              <a:lnSpc>
                <a:spcPct val="100000"/>
              </a:lnSpc>
              <a:spcBef>
                <a:spcPts val="0"/>
              </a:spcBef>
            </a:pPr>
            <a:r>
              <a:rPr lang="fr-FR" dirty="0">
                <a:solidFill>
                  <a:schemeClr val="bg1"/>
                </a:solidFill>
              </a:rPr>
              <a:t>il faut donc  les mobiliser en priorité.</a:t>
            </a:r>
          </a:p>
        </p:txBody>
      </p:sp>
      <p:sp>
        <p:nvSpPr>
          <p:cNvPr id="5" name="Rectangle 4"/>
          <p:cNvSpPr/>
          <p:nvPr/>
        </p:nvSpPr>
        <p:spPr>
          <a:xfrm>
            <a:off x="8674753" y="6381750"/>
            <a:ext cx="301686" cy="369332"/>
          </a:xfrm>
          <a:prstGeom prst="rect">
            <a:avLst/>
          </a:prstGeom>
        </p:spPr>
        <p:txBody>
          <a:bodyPr wrap="none">
            <a:spAutoFit/>
          </a:bodyPr>
          <a:lstStyle/>
          <a:p>
            <a:r>
              <a:rPr lang="fr-FR" dirty="0"/>
              <a:t>2</a:t>
            </a:r>
          </a:p>
        </p:txBody>
      </p:sp>
    </p:spTree>
    <p:extLst>
      <p:ext uri="{BB962C8B-B14F-4D97-AF65-F5344CB8AC3E}">
        <p14:creationId xmlns:p14="http://schemas.microsoft.com/office/powerpoint/2010/main" val="4086592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a:srcRect t="17786" r="65617"/>
          <a:stretch/>
        </p:blipFill>
        <p:spPr>
          <a:xfrm>
            <a:off x="617024" y="580664"/>
            <a:ext cx="3735079" cy="2782117"/>
          </a:xfrm>
          <a:prstGeom prst="rect">
            <a:avLst/>
          </a:prstGeom>
          <a:ln>
            <a:solidFill>
              <a:srgbClr val="0070C0"/>
            </a:solidFill>
          </a:ln>
        </p:spPr>
      </p:pic>
      <p:pic>
        <p:nvPicPr>
          <p:cNvPr id="8" name="Image 7"/>
          <p:cNvPicPr>
            <a:picLocks noChangeAspect="1"/>
          </p:cNvPicPr>
          <p:nvPr/>
        </p:nvPicPr>
        <p:blipFill rotWithShape="1">
          <a:blip r:embed="rId2"/>
          <a:srcRect l="34878" t="16760" r="33248"/>
          <a:stretch/>
        </p:blipFill>
        <p:spPr>
          <a:xfrm>
            <a:off x="5052083" y="544433"/>
            <a:ext cx="3462544" cy="2816841"/>
          </a:xfrm>
          <a:prstGeom prst="rect">
            <a:avLst/>
          </a:prstGeom>
          <a:ln>
            <a:solidFill>
              <a:srgbClr val="0070C0"/>
            </a:solidFill>
          </a:ln>
        </p:spPr>
      </p:pic>
      <p:pic>
        <p:nvPicPr>
          <p:cNvPr id="9" name="Image 8"/>
          <p:cNvPicPr>
            <a:picLocks noChangeAspect="1"/>
          </p:cNvPicPr>
          <p:nvPr/>
        </p:nvPicPr>
        <p:blipFill rotWithShape="1">
          <a:blip r:embed="rId2"/>
          <a:srcRect l="67131" t="18005"/>
          <a:stretch/>
        </p:blipFill>
        <p:spPr>
          <a:xfrm>
            <a:off x="2847210" y="3581617"/>
            <a:ext cx="3570685" cy="2774734"/>
          </a:xfrm>
          <a:prstGeom prst="rect">
            <a:avLst/>
          </a:prstGeom>
          <a:ln>
            <a:solidFill>
              <a:srgbClr val="0070C0"/>
            </a:solidFill>
          </a:ln>
        </p:spPr>
      </p:pic>
      <p:sp>
        <p:nvSpPr>
          <p:cNvPr id="10" name="ZoneTexte 9"/>
          <p:cNvSpPr txBox="1"/>
          <p:nvPr/>
        </p:nvSpPr>
        <p:spPr>
          <a:xfrm>
            <a:off x="1377387" y="82768"/>
            <a:ext cx="1965603" cy="461665"/>
          </a:xfrm>
          <a:prstGeom prst="rect">
            <a:avLst/>
          </a:prstGeom>
          <a:noFill/>
        </p:spPr>
        <p:txBody>
          <a:bodyPr wrap="none" rtlCol="0">
            <a:spAutoFit/>
          </a:bodyPr>
          <a:lstStyle/>
          <a:p>
            <a:r>
              <a:rPr lang="fr-FR" sz="2400" b="1" dirty="0">
                <a:latin typeface="Arial" panose="020B0604020202020204" pitchFamily="34" charset="0"/>
                <a:cs typeface="Arial" panose="020B0604020202020204" pitchFamily="34" charset="0"/>
              </a:rPr>
              <a:t>2014 </a:t>
            </a:r>
            <a:r>
              <a:rPr lang="fr-FR" sz="2400" b="1" dirty="0">
                <a:solidFill>
                  <a:srgbClr val="FF0000"/>
                </a:solidFill>
                <a:latin typeface="Arial" panose="020B0604020202020204" pitchFamily="34" charset="0"/>
                <a:cs typeface="Arial" panose="020B0604020202020204" pitchFamily="34" charset="0"/>
              </a:rPr>
              <a:t>+0.9°C</a:t>
            </a:r>
          </a:p>
        </p:txBody>
      </p:sp>
      <p:sp>
        <p:nvSpPr>
          <p:cNvPr id="11" name="ZoneTexte 10"/>
          <p:cNvSpPr txBox="1"/>
          <p:nvPr/>
        </p:nvSpPr>
        <p:spPr>
          <a:xfrm>
            <a:off x="5800553" y="82767"/>
            <a:ext cx="1965603" cy="461665"/>
          </a:xfrm>
          <a:prstGeom prst="rect">
            <a:avLst/>
          </a:prstGeom>
          <a:noFill/>
        </p:spPr>
        <p:txBody>
          <a:bodyPr wrap="none" rtlCol="0">
            <a:spAutoFit/>
          </a:bodyPr>
          <a:lstStyle/>
          <a:p>
            <a:r>
              <a:rPr lang="fr-FR" sz="2400" b="1" dirty="0">
                <a:latin typeface="Arial" panose="020B0604020202020204" pitchFamily="34" charset="0"/>
                <a:cs typeface="Arial" panose="020B0604020202020204" pitchFamily="34" charset="0"/>
              </a:rPr>
              <a:t>2040 </a:t>
            </a:r>
            <a:r>
              <a:rPr lang="fr-FR" sz="2400" b="1" dirty="0">
                <a:solidFill>
                  <a:srgbClr val="FF0000"/>
                </a:solidFill>
                <a:latin typeface="Arial" panose="020B0604020202020204" pitchFamily="34" charset="0"/>
                <a:cs typeface="Arial" panose="020B0604020202020204" pitchFamily="34" charset="0"/>
              </a:rPr>
              <a:t>+1.5°C</a:t>
            </a:r>
          </a:p>
        </p:txBody>
      </p:sp>
      <p:sp>
        <p:nvSpPr>
          <p:cNvPr id="12" name="ZoneTexte 11"/>
          <p:cNvSpPr txBox="1"/>
          <p:nvPr/>
        </p:nvSpPr>
        <p:spPr>
          <a:xfrm>
            <a:off x="617024" y="4645121"/>
            <a:ext cx="1653017" cy="461665"/>
          </a:xfrm>
          <a:prstGeom prst="rect">
            <a:avLst/>
          </a:prstGeom>
          <a:noFill/>
        </p:spPr>
        <p:txBody>
          <a:bodyPr wrap="none" rtlCol="0">
            <a:spAutoFit/>
          </a:bodyPr>
          <a:lstStyle/>
          <a:p>
            <a:r>
              <a:rPr lang="fr-FR" sz="2400" b="1" dirty="0">
                <a:latin typeface="Arial" panose="020B0604020202020204" pitchFamily="34" charset="0"/>
                <a:cs typeface="Arial" panose="020B0604020202020204" pitchFamily="34" charset="0"/>
              </a:rPr>
              <a:t>2080 </a:t>
            </a:r>
            <a:r>
              <a:rPr lang="fr-FR" sz="2400" b="1" dirty="0">
                <a:solidFill>
                  <a:srgbClr val="FF0000"/>
                </a:solidFill>
                <a:latin typeface="Arial" panose="020B0604020202020204" pitchFamily="34" charset="0"/>
                <a:cs typeface="Arial" panose="020B0604020202020204" pitchFamily="34" charset="0"/>
              </a:rPr>
              <a:t>+4°C</a:t>
            </a:r>
          </a:p>
        </p:txBody>
      </p:sp>
      <p:sp>
        <p:nvSpPr>
          <p:cNvPr id="20" name="ZoneTexte 19"/>
          <p:cNvSpPr txBox="1"/>
          <p:nvPr/>
        </p:nvSpPr>
        <p:spPr>
          <a:xfrm>
            <a:off x="59276" y="6509721"/>
            <a:ext cx="9010296" cy="307777"/>
          </a:xfrm>
          <a:prstGeom prst="rect">
            <a:avLst/>
          </a:prstGeom>
          <a:noFill/>
        </p:spPr>
        <p:txBody>
          <a:bodyPr wrap="square" rtlCol="0">
            <a:spAutoFit/>
          </a:bodyPr>
          <a:lstStyle/>
          <a:p>
            <a:r>
              <a:rPr lang="fr-FR" sz="1400" dirty="0"/>
              <a:t>IPCC WG 2 report. </a:t>
            </a:r>
            <a:r>
              <a:rPr lang="fr-FR" sz="1400" dirty="0" err="1"/>
              <a:t>Climate</a:t>
            </a:r>
            <a:r>
              <a:rPr lang="fr-FR" sz="1400" dirty="0"/>
              <a:t> Change 2014: </a:t>
            </a:r>
            <a:r>
              <a:rPr lang="en-US" sz="1400" dirty="0"/>
              <a:t>Human health: impacts, adaptation, and co-benefits. </a:t>
            </a:r>
            <a:endParaRPr lang="fr-FR" sz="1400" b="1" dirty="0">
              <a:solidFill>
                <a:schemeClr val="bg1">
                  <a:lumMod val="65000"/>
                </a:schemeClr>
              </a:solidFill>
            </a:endParaRPr>
          </a:p>
        </p:txBody>
      </p:sp>
      <p:sp>
        <p:nvSpPr>
          <p:cNvPr id="22" name="Ellipse 21"/>
          <p:cNvSpPr/>
          <p:nvPr/>
        </p:nvSpPr>
        <p:spPr>
          <a:xfrm>
            <a:off x="3670673" y="3514364"/>
            <a:ext cx="1381410" cy="46080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p:nvPr/>
        </p:nvSpPr>
        <p:spPr>
          <a:xfrm>
            <a:off x="2625969" y="4827311"/>
            <a:ext cx="1381410" cy="80539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2936408" y="4128263"/>
            <a:ext cx="1204194" cy="43123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p:nvPr/>
        </p:nvSpPr>
        <p:spPr>
          <a:xfrm>
            <a:off x="5124503" y="4712850"/>
            <a:ext cx="1381410" cy="6363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4480560" y="5680190"/>
            <a:ext cx="1453800" cy="6101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5052113" y="5242647"/>
            <a:ext cx="1453800" cy="6101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8674753" y="6381750"/>
            <a:ext cx="418704" cy="369332"/>
          </a:xfrm>
          <a:prstGeom prst="rect">
            <a:avLst/>
          </a:prstGeom>
        </p:spPr>
        <p:txBody>
          <a:bodyPr wrap="none">
            <a:spAutoFit/>
          </a:bodyPr>
          <a:lstStyle/>
          <a:p>
            <a:r>
              <a:rPr lang="fr-FR" dirty="0"/>
              <a:t>24</a:t>
            </a:r>
          </a:p>
        </p:txBody>
      </p:sp>
    </p:spTree>
    <p:extLst>
      <p:ext uri="{BB962C8B-B14F-4D97-AF65-F5344CB8AC3E}">
        <p14:creationId xmlns:p14="http://schemas.microsoft.com/office/powerpoint/2010/main" val="421638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animBg="1"/>
      <p:bldP spid="23" grpId="0" animBg="1"/>
      <p:bldP spid="25"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0070C0"/>
                </a:solidFill>
              </a:rPr>
              <a:t>Les mesures à prendre</a:t>
            </a:r>
          </a:p>
        </p:txBody>
      </p:sp>
    </p:spTree>
    <p:extLst>
      <p:ext uri="{BB962C8B-B14F-4D97-AF65-F5344CB8AC3E}">
        <p14:creationId xmlns:p14="http://schemas.microsoft.com/office/powerpoint/2010/main" val="1897861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21" y="0"/>
            <a:ext cx="7970557" cy="6858000"/>
          </a:xfrm>
          <a:prstGeom prst="rect">
            <a:avLst/>
          </a:prstGeom>
        </p:spPr>
      </p:pic>
      <p:sp>
        <p:nvSpPr>
          <p:cNvPr id="3" name="Rectangle 2"/>
          <p:cNvSpPr/>
          <p:nvPr/>
        </p:nvSpPr>
        <p:spPr>
          <a:xfrm>
            <a:off x="8674753" y="6381750"/>
            <a:ext cx="418704" cy="369332"/>
          </a:xfrm>
          <a:prstGeom prst="rect">
            <a:avLst/>
          </a:prstGeom>
        </p:spPr>
        <p:txBody>
          <a:bodyPr wrap="none">
            <a:spAutoFit/>
          </a:bodyPr>
          <a:lstStyle/>
          <a:p>
            <a:r>
              <a:rPr lang="fr-FR" dirty="0"/>
              <a:t>25</a:t>
            </a:r>
          </a:p>
        </p:txBody>
      </p:sp>
    </p:spTree>
    <p:extLst>
      <p:ext uri="{BB962C8B-B14F-4D97-AF65-F5344CB8AC3E}">
        <p14:creationId xmlns:p14="http://schemas.microsoft.com/office/powerpoint/2010/main" val="3781571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69" y="365126"/>
            <a:ext cx="7886700" cy="1325563"/>
          </a:xfrm>
        </p:spPr>
        <p:txBody>
          <a:bodyPr/>
          <a:lstStyle/>
          <a:p>
            <a:r>
              <a:rPr lang="fr-FR" b="1" dirty="0">
                <a:solidFill>
                  <a:srgbClr val="0070C0"/>
                </a:solidFill>
              </a:rPr>
              <a:t>Les accords de Paris</a:t>
            </a:r>
          </a:p>
        </p:txBody>
      </p:sp>
      <p:sp>
        <p:nvSpPr>
          <p:cNvPr id="3" name="Espace réservé du contenu 2"/>
          <p:cNvSpPr>
            <a:spLocks noGrp="1"/>
          </p:cNvSpPr>
          <p:nvPr>
            <p:ph idx="1"/>
          </p:nvPr>
        </p:nvSpPr>
        <p:spPr>
          <a:xfrm>
            <a:off x="373469" y="1956502"/>
            <a:ext cx="8345229" cy="4167851"/>
          </a:xfrm>
        </p:spPr>
        <p:txBody>
          <a:bodyPr>
            <a:noAutofit/>
          </a:bodyPr>
          <a:lstStyle/>
          <a:p>
            <a:r>
              <a:rPr lang="fr-CA" sz="2400" i="1" dirty="0"/>
              <a:t>« Reconnaissant</a:t>
            </a:r>
            <a:r>
              <a:rPr lang="fr-CA" sz="2400" dirty="0"/>
              <a:t> que les changements climatiques représentent une </a:t>
            </a:r>
            <a:r>
              <a:rPr lang="fr-CA" sz="2400" dirty="0">
                <a:solidFill>
                  <a:srgbClr val="0070C0"/>
                </a:solidFill>
              </a:rPr>
              <a:t>menace</a:t>
            </a:r>
            <a:r>
              <a:rPr lang="fr-CA" sz="2400" dirty="0"/>
              <a:t> </a:t>
            </a:r>
            <a:r>
              <a:rPr lang="fr-CA" sz="2400" dirty="0">
                <a:solidFill>
                  <a:srgbClr val="0070C0"/>
                </a:solidFill>
              </a:rPr>
              <a:t>immédiate</a:t>
            </a:r>
            <a:r>
              <a:rPr lang="fr-CA" sz="2400" dirty="0"/>
              <a:t> et </a:t>
            </a:r>
            <a:r>
              <a:rPr lang="fr-CA" sz="2400" dirty="0">
                <a:solidFill>
                  <a:srgbClr val="0070C0"/>
                </a:solidFill>
              </a:rPr>
              <a:t>potentiellement irréversible </a:t>
            </a:r>
            <a:r>
              <a:rPr lang="fr-CA" sz="2400" dirty="0"/>
              <a:t>pour les sociétés humaines et qu’ils nécessitent donc la coopération la plus large possible de tous les pays</a:t>
            </a:r>
            <a:endParaRPr lang="fr-FR" sz="2400" dirty="0"/>
          </a:p>
          <a:p>
            <a:r>
              <a:rPr lang="fr-CH" sz="2400" i="1" dirty="0"/>
              <a:t>Reconnaissant </a:t>
            </a:r>
            <a:r>
              <a:rPr lang="fr-CH" sz="2400" dirty="0">
                <a:solidFill>
                  <a:srgbClr val="0070C0"/>
                </a:solidFill>
              </a:rPr>
              <a:t>qu’il faudra fortement réduire les émissions mondiales </a:t>
            </a:r>
          </a:p>
          <a:p>
            <a:r>
              <a:rPr lang="fr-CA" sz="2400" i="1" dirty="0"/>
              <a:t>Considérant </a:t>
            </a:r>
            <a:r>
              <a:rPr lang="fr-CA" sz="2400" dirty="0"/>
              <a:t>que, les changements climatiques étant un sujet de préoccupation pour l’humanité tout entière, les Parties doivent </a:t>
            </a:r>
            <a:r>
              <a:rPr lang="fr-CA" sz="2400" dirty="0">
                <a:solidFill>
                  <a:srgbClr val="0070C0"/>
                </a:solidFill>
              </a:rPr>
              <a:t>promouvoir les droits de l’homme, le droit à la santé, les droits des peuples autochtones, des migrants, </a:t>
            </a:r>
            <a:r>
              <a:rPr lang="fr-FR" sz="2400" dirty="0">
                <a:solidFill>
                  <a:srgbClr val="0070C0"/>
                </a:solidFill>
              </a:rPr>
              <a:t>et le droit au développement</a:t>
            </a:r>
            <a:r>
              <a:rPr lang="fr-FR" sz="2400" dirty="0"/>
              <a:t>… »</a:t>
            </a:r>
          </a:p>
        </p:txBody>
      </p:sp>
      <p:sp>
        <p:nvSpPr>
          <p:cNvPr id="4" name="Rectangle 3"/>
          <p:cNvSpPr/>
          <p:nvPr/>
        </p:nvSpPr>
        <p:spPr>
          <a:xfrm>
            <a:off x="41042" y="6533154"/>
            <a:ext cx="8677656" cy="276999"/>
          </a:xfrm>
          <a:prstGeom prst="rect">
            <a:avLst/>
          </a:prstGeom>
        </p:spPr>
        <p:txBody>
          <a:bodyPr wrap="square">
            <a:spAutoFit/>
          </a:bodyPr>
          <a:lstStyle/>
          <a:p>
            <a:r>
              <a:rPr lang="fr-FR" sz="1200" dirty="0"/>
              <a:t>https://unfccc.int/process/conferences/pastconferences/paris-climate-change-conference-november-2015/paris-agreement</a:t>
            </a:r>
          </a:p>
        </p:txBody>
      </p:sp>
      <p:sp>
        <p:nvSpPr>
          <p:cNvPr id="5" name="Rectangle 4"/>
          <p:cNvSpPr/>
          <p:nvPr/>
        </p:nvSpPr>
        <p:spPr>
          <a:xfrm>
            <a:off x="8674753" y="6381750"/>
            <a:ext cx="418704" cy="369332"/>
          </a:xfrm>
          <a:prstGeom prst="rect">
            <a:avLst/>
          </a:prstGeom>
        </p:spPr>
        <p:txBody>
          <a:bodyPr wrap="none">
            <a:spAutoFit/>
          </a:bodyPr>
          <a:lstStyle/>
          <a:p>
            <a:r>
              <a:rPr lang="fr-FR" dirty="0"/>
              <a:t>29</a:t>
            </a:r>
          </a:p>
        </p:txBody>
      </p:sp>
    </p:spTree>
    <p:extLst>
      <p:ext uri="{BB962C8B-B14F-4D97-AF65-F5344CB8AC3E}">
        <p14:creationId xmlns:p14="http://schemas.microsoft.com/office/powerpoint/2010/main" val="730833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33592" y="71437"/>
            <a:ext cx="4996769" cy="6048000"/>
          </a:xfrm>
          <a:prstGeom prst="rect">
            <a:avLst/>
          </a:prstGeom>
        </p:spPr>
      </p:pic>
      <p:sp>
        <p:nvSpPr>
          <p:cNvPr id="3" name="Rectangle 2"/>
          <p:cNvSpPr/>
          <p:nvPr/>
        </p:nvSpPr>
        <p:spPr>
          <a:xfrm>
            <a:off x="0" y="6496919"/>
            <a:ext cx="9144000" cy="276999"/>
          </a:xfrm>
          <a:prstGeom prst="rect">
            <a:avLst/>
          </a:prstGeom>
        </p:spPr>
        <p:txBody>
          <a:bodyPr wrap="square">
            <a:spAutoFit/>
          </a:bodyPr>
          <a:lstStyle/>
          <a:p>
            <a:r>
              <a:rPr lang="fr-FR" sz="1200" dirty="0">
                <a:hlinkClick r:id="rId3"/>
              </a:rPr>
              <a:t>http://www.climatecodered.org/</a:t>
            </a:r>
            <a:endParaRPr lang="fr-FR" sz="1200" dirty="0"/>
          </a:p>
        </p:txBody>
      </p:sp>
      <p:sp>
        <p:nvSpPr>
          <p:cNvPr id="4" name="Rectangle 3"/>
          <p:cNvSpPr/>
          <p:nvPr/>
        </p:nvSpPr>
        <p:spPr>
          <a:xfrm>
            <a:off x="8674753" y="6381750"/>
            <a:ext cx="418704" cy="369332"/>
          </a:xfrm>
          <a:prstGeom prst="rect">
            <a:avLst/>
          </a:prstGeom>
        </p:spPr>
        <p:txBody>
          <a:bodyPr wrap="none">
            <a:spAutoFit/>
          </a:bodyPr>
          <a:lstStyle/>
          <a:p>
            <a:r>
              <a:rPr lang="fr-FR" dirty="0"/>
              <a:t>26</a:t>
            </a:r>
          </a:p>
        </p:txBody>
      </p:sp>
    </p:spTree>
    <p:extLst>
      <p:ext uri="{BB962C8B-B14F-4D97-AF65-F5344CB8AC3E}">
        <p14:creationId xmlns:p14="http://schemas.microsoft.com/office/powerpoint/2010/main" val="3217013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53441" y="1626780"/>
            <a:ext cx="7886700" cy="3835807"/>
          </a:xfrm>
        </p:spPr>
        <p:txBody>
          <a:bodyPr>
            <a:normAutofit/>
          </a:bodyPr>
          <a:lstStyle/>
          <a:p>
            <a:pPr marL="0" indent="0">
              <a:buNone/>
            </a:pPr>
            <a:r>
              <a:rPr lang="en-US" dirty="0"/>
              <a:t>“Pathways limiting global warming to 1.5°C with no or limited overshoot would require rapid and far-reaching transitions in energy, land, urban and infrastructure (including transport and buildings), and industrial systems. </a:t>
            </a:r>
          </a:p>
          <a:p>
            <a:pPr marL="0" indent="0">
              <a:buNone/>
            </a:pPr>
            <a:r>
              <a:rPr lang="en-US" dirty="0"/>
              <a:t>These systems transitions are unprecedented in terms of scale, and imply deep emissions reductions in all sectors”. </a:t>
            </a:r>
            <a:endParaRPr lang="fr-FR" dirty="0"/>
          </a:p>
        </p:txBody>
      </p:sp>
      <p:sp>
        <p:nvSpPr>
          <p:cNvPr id="4" name="ZoneTexte 3"/>
          <p:cNvSpPr txBox="1"/>
          <p:nvPr/>
        </p:nvSpPr>
        <p:spPr>
          <a:xfrm>
            <a:off x="95250" y="6211669"/>
            <a:ext cx="8803083" cy="646331"/>
          </a:xfrm>
          <a:prstGeom prst="rect">
            <a:avLst/>
          </a:prstGeom>
          <a:noFill/>
        </p:spPr>
        <p:txBody>
          <a:bodyPr wrap="square" rtlCol="0">
            <a:spAutoFit/>
          </a:bodyPr>
          <a:lstStyle/>
          <a:p>
            <a:r>
              <a:rPr lang="en-US" b="1" dirty="0"/>
              <a:t>IPCC. GLOBAL WARMING OF 1.5 °C, </a:t>
            </a:r>
            <a:r>
              <a:rPr lang="en-US" dirty="0"/>
              <a:t>48th Session of the IPCC, Incheon, Republic of Korea, 6 October 2018. </a:t>
            </a:r>
            <a:r>
              <a:rPr lang="fr-FR" dirty="0"/>
              <a:t>Headline </a:t>
            </a:r>
            <a:r>
              <a:rPr lang="fr-FR" dirty="0" err="1"/>
              <a:t>Statements</a:t>
            </a:r>
            <a:endParaRPr lang="en-US" dirty="0"/>
          </a:p>
        </p:txBody>
      </p:sp>
      <p:sp>
        <p:nvSpPr>
          <p:cNvPr id="6" name="ZoneTexte 5"/>
          <p:cNvSpPr txBox="1"/>
          <p:nvPr/>
        </p:nvSpPr>
        <p:spPr>
          <a:xfrm>
            <a:off x="150233" y="192216"/>
            <a:ext cx="8934450" cy="954107"/>
          </a:xfrm>
          <a:prstGeom prst="rect">
            <a:avLst/>
          </a:prstGeom>
          <a:solidFill>
            <a:schemeClr val="bg1"/>
          </a:solidFill>
        </p:spPr>
        <p:txBody>
          <a:bodyPr wrap="square" rtlCol="0">
            <a:spAutoFit/>
          </a:bodyPr>
          <a:lstStyle/>
          <a:p>
            <a:r>
              <a:rPr lang="fr-FR" sz="2800" b="1" dirty="0">
                <a:solidFill>
                  <a:srgbClr val="0070C0"/>
                </a:solidFill>
              </a:rPr>
              <a:t>Un problème sans précédent nécessite des changements sans précédent</a:t>
            </a:r>
          </a:p>
        </p:txBody>
      </p:sp>
      <p:sp>
        <p:nvSpPr>
          <p:cNvPr id="5" name="Rectangle 4"/>
          <p:cNvSpPr/>
          <p:nvPr/>
        </p:nvSpPr>
        <p:spPr>
          <a:xfrm>
            <a:off x="8674753" y="6381750"/>
            <a:ext cx="418704" cy="369332"/>
          </a:xfrm>
          <a:prstGeom prst="rect">
            <a:avLst/>
          </a:prstGeom>
        </p:spPr>
        <p:txBody>
          <a:bodyPr wrap="none">
            <a:spAutoFit/>
          </a:bodyPr>
          <a:lstStyle/>
          <a:p>
            <a:r>
              <a:rPr lang="fr-FR" dirty="0"/>
              <a:t>39</a:t>
            </a:r>
          </a:p>
        </p:txBody>
      </p:sp>
    </p:spTree>
    <p:extLst>
      <p:ext uri="{BB962C8B-B14F-4D97-AF65-F5344CB8AC3E}">
        <p14:creationId xmlns:p14="http://schemas.microsoft.com/office/powerpoint/2010/main" val="3037669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00021" y="1080432"/>
            <a:ext cx="6729021" cy="4968000"/>
          </a:xfrm>
          <a:prstGeom prst="rect">
            <a:avLst/>
          </a:prstGeom>
        </p:spPr>
      </p:pic>
      <p:sp>
        <p:nvSpPr>
          <p:cNvPr id="6" name="ZoneTexte 5"/>
          <p:cNvSpPr txBox="1"/>
          <p:nvPr/>
        </p:nvSpPr>
        <p:spPr>
          <a:xfrm>
            <a:off x="0" y="6012357"/>
            <a:ext cx="7242265" cy="307777"/>
          </a:xfrm>
          <a:prstGeom prst="rect">
            <a:avLst/>
          </a:prstGeom>
          <a:solidFill>
            <a:schemeClr val="bg1"/>
          </a:solidFill>
        </p:spPr>
        <p:txBody>
          <a:bodyPr wrap="square" rtlCol="0">
            <a:spAutoFit/>
          </a:bodyPr>
          <a:lstStyle/>
          <a:p>
            <a:pPr algn="ctr"/>
            <a:r>
              <a:rPr lang="fr-FR" sz="1400" dirty="0"/>
              <a:t>Quantité cumulée d’émissions anthropogénique depuis la révolution industrielle (GtCO</a:t>
            </a:r>
            <a:r>
              <a:rPr lang="fr-FR" sz="1400" baseline="-25000" dirty="0"/>
              <a:t>2</a:t>
            </a:r>
            <a:r>
              <a:rPr lang="fr-FR" sz="1400" dirty="0"/>
              <a:t>) </a:t>
            </a:r>
          </a:p>
        </p:txBody>
      </p:sp>
      <p:sp>
        <p:nvSpPr>
          <p:cNvPr id="7" name="ZoneTexte 6"/>
          <p:cNvSpPr txBox="1"/>
          <p:nvPr/>
        </p:nvSpPr>
        <p:spPr>
          <a:xfrm>
            <a:off x="200025" y="1147321"/>
            <a:ext cx="3563351" cy="338554"/>
          </a:xfrm>
          <a:prstGeom prst="rect">
            <a:avLst/>
          </a:prstGeom>
          <a:solidFill>
            <a:schemeClr val="bg1"/>
          </a:solidFill>
        </p:spPr>
        <p:txBody>
          <a:bodyPr wrap="square" rtlCol="0">
            <a:spAutoFit/>
          </a:bodyPr>
          <a:lstStyle/>
          <a:p>
            <a:r>
              <a:rPr lang="fr-FR" sz="1600" dirty="0"/>
              <a:t>Réchauffement (°C) d’ici la fin du siècle</a:t>
            </a:r>
          </a:p>
        </p:txBody>
      </p:sp>
      <p:sp>
        <p:nvSpPr>
          <p:cNvPr id="8" name="ZoneTexte 7"/>
          <p:cNvSpPr txBox="1"/>
          <p:nvPr/>
        </p:nvSpPr>
        <p:spPr>
          <a:xfrm>
            <a:off x="200021" y="172394"/>
            <a:ext cx="8867775" cy="523220"/>
          </a:xfrm>
          <a:prstGeom prst="rect">
            <a:avLst/>
          </a:prstGeom>
          <a:noFill/>
        </p:spPr>
        <p:txBody>
          <a:bodyPr wrap="square" rtlCol="0">
            <a:spAutoFit/>
          </a:bodyPr>
          <a:lstStyle/>
          <a:p>
            <a:r>
              <a:rPr lang="fr-FR" sz="2800" b="1" dirty="0">
                <a:solidFill>
                  <a:srgbClr val="0070C0"/>
                </a:solidFill>
              </a:rPr>
              <a:t>Les (toutes) dernières cartouches autorisées</a:t>
            </a:r>
          </a:p>
        </p:txBody>
      </p:sp>
      <p:cxnSp>
        <p:nvCxnSpPr>
          <p:cNvPr id="9" name="Connecteur droit 8"/>
          <p:cNvCxnSpPr/>
          <p:nvPr/>
        </p:nvCxnSpPr>
        <p:spPr>
          <a:xfrm>
            <a:off x="734039" y="4116951"/>
            <a:ext cx="2066311" cy="0"/>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Connecteur droit 9"/>
          <p:cNvCxnSpPr/>
          <p:nvPr/>
        </p:nvCxnSpPr>
        <p:spPr>
          <a:xfrm flipV="1">
            <a:off x="2217987" y="4476677"/>
            <a:ext cx="0" cy="1155486"/>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Connecteur droit 10"/>
          <p:cNvCxnSpPr/>
          <p:nvPr/>
        </p:nvCxnSpPr>
        <p:spPr>
          <a:xfrm flipH="1" flipV="1">
            <a:off x="2767288" y="4092719"/>
            <a:ext cx="13463" cy="1539444"/>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Connecteur droit 11"/>
          <p:cNvCxnSpPr/>
          <p:nvPr/>
        </p:nvCxnSpPr>
        <p:spPr>
          <a:xfrm flipV="1">
            <a:off x="734039" y="4497146"/>
            <a:ext cx="1483948" cy="14451"/>
          </a:xfrm>
          <a:prstGeom prst="line">
            <a:avLst/>
          </a:prstGeom>
          <a:ln w="47625">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Rectangle 16"/>
          <p:cNvSpPr/>
          <p:nvPr/>
        </p:nvSpPr>
        <p:spPr>
          <a:xfrm>
            <a:off x="0" y="6622697"/>
            <a:ext cx="8772525" cy="246221"/>
          </a:xfrm>
          <a:prstGeom prst="rect">
            <a:avLst/>
          </a:prstGeom>
        </p:spPr>
        <p:txBody>
          <a:bodyPr wrap="square">
            <a:spAutoFit/>
          </a:bodyPr>
          <a:lstStyle/>
          <a:p>
            <a:r>
              <a:rPr lang="fr-FR" sz="1000" dirty="0"/>
              <a:t>IPCC. </a:t>
            </a:r>
            <a:r>
              <a:rPr lang="fr-FR" sz="1000" dirty="0" err="1"/>
              <a:t>Climate</a:t>
            </a:r>
            <a:r>
              <a:rPr lang="fr-FR" sz="1000" dirty="0"/>
              <a:t> Change 2014: </a:t>
            </a:r>
            <a:r>
              <a:rPr lang="fr-FR" sz="1000" dirty="0" err="1"/>
              <a:t>Synthesis</a:t>
            </a:r>
            <a:r>
              <a:rPr lang="fr-FR" sz="1000" dirty="0"/>
              <a:t> Report. </a:t>
            </a:r>
            <a:r>
              <a:rPr lang="en-US" sz="1000" dirty="0"/>
              <a:t>Fig 2.3_rev1-01</a:t>
            </a:r>
          </a:p>
        </p:txBody>
      </p:sp>
      <p:sp>
        <p:nvSpPr>
          <p:cNvPr id="18" name="ZoneTexte 17"/>
          <p:cNvSpPr txBox="1"/>
          <p:nvPr/>
        </p:nvSpPr>
        <p:spPr>
          <a:xfrm>
            <a:off x="0" y="6428626"/>
            <a:ext cx="8848089" cy="307777"/>
          </a:xfrm>
          <a:prstGeom prst="rect">
            <a:avLst/>
          </a:prstGeom>
          <a:noFill/>
        </p:spPr>
        <p:txBody>
          <a:bodyPr wrap="square" rtlCol="0">
            <a:spAutoFit/>
          </a:bodyPr>
          <a:lstStyle/>
          <a:p>
            <a:r>
              <a:rPr lang="en-US" sz="1400" b="1" dirty="0"/>
              <a:t>IPCC. GLOBAL WARMING OF 1.5 °C, </a:t>
            </a:r>
            <a:r>
              <a:rPr lang="en-US" sz="1400" dirty="0"/>
              <a:t>48th Session of the IPCC, Incheon, Republic of Korea, 6 October 2018.</a:t>
            </a:r>
          </a:p>
        </p:txBody>
      </p:sp>
      <p:sp>
        <p:nvSpPr>
          <p:cNvPr id="25" name="Rectangle 24"/>
          <p:cNvSpPr/>
          <p:nvPr/>
        </p:nvSpPr>
        <p:spPr>
          <a:xfrm>
            <a:off x="4284297" y="4092719"/>
            <a:ext cx="4677993" cy="1323439"/>
          </a:xfrm>
          <a:prstGeom prst="rect">
            <a:avLst/>
          </a:prstGeom>
          <a:solidFill>
            <a:schemeClr val="bg1"/>
          </a:solidFill>
        </p:spPr>
        <p:txBody>
          <a:bodyPr wrap="square">
            <a:spAutoFit/>
          </a:bodyPr>
          <a:lstStyle/>
          <a:p>
            <a:r>
              <a:rPr lang="fr-FR" sz="2000" dirty="0"/>
              <a:t>« Budget restant » pour contenir le réchauffement &lt; +1.5°C </a:t>
            </a:r>
            <a:r>
              <a:rPr lang="fr-FR" sz="2000" b="1" dirty="0"/>
              <a:t>: </a:t>
            </a:r>
            <a:r>
              <a:rPr lang="fr-FR" sz="2000" b="1" dirty="0">
                <a:solidFill>
                  <a:srgbClr val="FF0000"/>
                </a:solidFill>
              </a:rPr>
              <a:t>770 Gigatonnes</a:t>
            </a:r>
          </a:p>
          <a:p>
            <a:r>
              <a:rPr lang="fr-FR" sz="2000" b="1" dirty="0">
                <a:solidFill>
                  <a:srgbClr val="FF0000"/>
                </a:solidFill>
              </a:rPr>
              <a:t>   = 100 tonnes /personne</a:t>
            </a:r>
          </a:p>
          <a:p>
            <a:r>
              <a:rPr lang="fr-FR" sz="2000" b="1" dirty="0">
                <a:solidFill>
                  <a:srgbClr val="FF0000"/>
                </a:solidFill>
              </a:rPr>
              <a:t>   = 3 tonnes/personne/an </a:t>
            </a:r>
            <a:r>
              <a:rPr lang="fr-FR" b="1" dirty="0">
                <a:solidFill>
                  <a:srgbClr val="FF0000"/>
                </a:solidFill>
              </a:rPr>
              <a:t>(étalé sur 33 ans) </a:t>
            </a:r>
          </a:p>
        </p:txBody>
      </p:sp>
      <p:sp>
        <p:nvSpPr>
          <p:cNvPr id="14" name="Rectangle 13"/>
          <p:cNvSpPr/>
          <p:nvPr/>
        </p:nvSpPr>
        <p:spPr>
          <a:xfrm>
            <a:off x="8674753" y="6381750"/>
            <a:ext cx="418704" cy="369332"/>
          </a:xfrm>
          <a:prstGeom prst="rect">
            <a:avLst/>
          </a:prstGeom>
        </p:spPr>
        <p:txBody>
          <a:bodyPr wrap="none">
            <a:spAutoFit/>
          </a:bodyPr>
          <a:lstStyle/>
          <a:p>
            <a:r>
              <a:rPr lang="fr-FR" dirty="0"/>
              <a:t>30</a:t>
            </a:r>
          </a:p>
        </p:txBody>
      </p:sp>
    </p:spTree>
    <p:extLst>
      <p:ext uri="{BB962C8B-B14F-4D97-AF65-F5344CB8AC3E}">
        <p14:creationId xmlns:p14="http://schemas.microsoft.com/office/powerpoint/2010/main" val="367905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8" grpId="0"/>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8372" r="25959" b="9415"/>
          <a:stretch/>
        </p:blipFill>
        <p:spPr>
          <a:xfrm>
            <a:off x="1048334" y="1636776"/>
            <a:ext cx="5466767" cy="4046492"/>
          </a:xfrm>
          <a:prstGeom prst="rect">
            <a:avLst/>
          </a:prstGeom>
        </p:spPr>
      </p:pic>
      <p:sp>
        <p:nvSpPr>
          <p:cNvPr id="3" name="ZoneTexte 2"/>
          <p:cNvSpPr txBox="1"/>
          <p:nvPr/>
        </p:nvSpPr>
        <p:spPr>
          <a:xfrm>
            <a:off x="119061" y="6210300"/>
            <a:ext cx="8905875" cy="523220"/>
          </a:xfrm>
          <a:prstGeom prst="rect">
            <a:avLst/>
          </a:prstGeom>
          <a:noFill/>
        </p:spPr>
        <p:txBody>
          <a:bodyPr wrap="square" rtlCol="0">
            <a:spAutoFit/>
          </a:bodyPr>
          <a:lstStyle/>
          <a:p>
            <a:r>
              <a:rPr lang="fr-FR" sz="1400" dirty="0"/>
              <a:t>Chancel, </a:t>
            </a:r>
            <a:r>
              <a:rPr lang="fr-FR" sz="1400" dirty="0" err="1"/>
              <a:t>Iddri</a:t>
            </a:r>
            <a:r>
              <a:rPr lang="fr-FR" sz="1400" dirty="0"/>
              <a:t>, Piketty. </a:t>
            </a:r>
            <a:r>
              <a:rPr lang="fr-FR" sz="1400" b="1" dirty="0" err="1"/>
              <a:t>Carbon</a:t>
            </a:r>
            <a:r>
              <a:rPr lang="fr-FR" sz="1400" b="1" dirty="0"/>
              <a:t> and </a:t>
            </a:r>
            <a:r>
              <a:rPr lang="fr-FR" sz="1400" b="1" dirty="0" err="1"/>
              <a:t>inequality</a:t>
            </a:r>
            <a:r>
              <a:rPr lang="fr-FR" sz="1400" b="1" dirty="0"/>
              <a:t>: </a:t>
            </a:r>
            <a:r>
              <a:rPr lang="fr-FR" sz="1400" b="1" dirty="0" err="1"/>
              <a:t>from</a:t>
            </a:r>
            <a:r>
              <a:rPr lang="fr-FR" sz="1400" b="1" dirty="0"/>
              <a:t> Kyoto to Paris </a:t>
            </a:r>
            <a:r>
              <a:rPr lang="en-US" sz="1400" b="1" dirty="0"/>
              <a:t>Trends in the global inequality of carbon </a:t>
            </a:r>
          </a:p>
          <a:p>
            <a:r>
              <a:rPr lang="fr-FR" sz="1400" b="1" dirty="0" err="1"/>
              <a:t>emissions</a:t>
            </a:r>
            <a:r>
              <a:rPr lang="fr-FR" sz="1400" b="1" dirty="0"/>
              <a:t> (1998-2013) </a:t>
            </a:r>
            <a:r>
              <a:rPr lang="en-US" sz="1400" b="1" dirty="0"/>
              <a:t>&amp; prospects for an equitable adaptation fund. </a:t>
            </a:r>
            <a:r>
              <a:rPr lang="fr-FR" sz="1400" dirty="0"/>
              <a:t>2015</a:t>
            </a:r>
          </a:p>
        </p:txBody>
      </p:sp>
      <p:sp>
        <p:nvSpPr>
          <p:cNvPr id="4" name="ZoneTexte 3"/>
          <p:cNvSpPr txBox="1"/>
          <p:nvPr/>
        </p:nvSpPr>
        <p:spPr>
          <a:xfrm>
            <a:off x="133351" y="1505171"/>
            <a:ext cx="8545879" cy="954107"/>
          </a:xfrm>
          <a:prstGeom prst="rect">
            <a:avLst/>
          </a:prstGeom>
          <a:solidFill>
            <a:schemeClr val="bg1"/>
          </a:solidFill>
        </p:spPr>
        <p:txBody>
          <a:bodyPr wrap="square" rtlCol="0">
            <a:spAutoFit/>
          </a:bodyPr>
          <a:lstStyle/>
          <a:p>
            <a:r>
              <a:rPr lang="fr-FR" sz="2800" b="1" dirty="0"/>
              <a:t> </a:t>
            </a:r>
            <a:endParaRPr lang="fr-FR" sz="2800" dirty="0"/>
          </a:p>
          <a:p>
            <a:endParaRPr lang="fr-FR" sz="2800" b="1" dirty="0"/>
          </a:p>
        </p:txBody>
      </p:sp>
      <p:sp>
        <p:nvSpPr>
          <p:cNvPr id="5" name="ZoneTexte 4"/>
          <p:cNvSpPr txBox="1"/>
          <p:nvPr/>
        </p:nvSpPr>
        <p:spPr>
          <a:xfrm>
            <a:off x="1979246" y="2608392"/>
            <a:ext cx="2354629" cy="369332"/>
          </a:xfrm>
          <a:prstGeom prst="rect">
            <a:avLst/>
          </a:prstGeom>
          <a:solidFill>
            <a:schemeClr val="bg1"/>
          </a:solidFill>
        </p:spPr>
        <p:txBody>
          <a:bodyPr wrap="square" rtlCol="0">
            <a:spAutoFit/>
          </a:bodyPr>
          <a:lstStyle/>
          <a:p>
            <a:r>
              <a:rPr lang="fr-FR" b="1" dirty="0">
                <a:solidFill>
                  <a:srgbClr val="FF0000"/>
                </a:solidFill>
              </a:rPr>
              <a:t>Moyenne mondiale</a:t>
            </a:r>
          </a:p>
        </p:txBody>
      </p:sp>
      <p:sp>
        <p:nvSpPr>
          <p:cNvPr id="6" name="ZoneTexte 5"/>
          <p:cNvSpPr txBox="1"/>
          <p:nvPr/>
        </p:nvSpPr>
        <p:spPr>
          <a:xfrm>
            <a:off x="1979245" y="3018716"/>
            <a:ext cx="2354629" cy="369332"/>
          </a:xfrm>
          <a:prstGeom prst="rect">
            <a:avLst/>
          </a:prstGeom>
          <a:solidFill>
            <a:schemeClr val="bg1"/>
          </a:solidFill>
        </p:spPr>
        <p:txBody>
          <a:bodyPr wrap="square" rtlCol="0">
            <a:spAutoFit/>
          </a:bodyPr>
          <a:lstStyle/>
          <a:p>
            <a:r>
              <a:rPr lang="fr-FR" b="1" dirty="0"/>
              <a:t>Amérique du Nord</a:t>
            </a:r>
          </a:p>
        </p:txBody>
      </p:sp>
      <p:sp>
        <p:nvSpPr>
          <p:cNvPr id="7" name="ZoneTexte 6"/>
          <p:cNvSpPr txBox="1"/>
          <p:nvPr/>
        </p:nvSpPr>
        <p:spPr>
          <a:xfrm>
            <a:off x="1836370" y="3483513"/>
            <a:ext cx="2354629" cy="369332"/>
          </a:xfrm>
          <a:prstGeom prst="rect">
            <a:avLst/>
          </a:prstGeom>
          <a:solidFill>
            <a:schemeClr val="bg1"/>
          </a:solidFill>
        </p:spPr>
        <p:txBody>
          <a:bodyPr wrap="square" rtlCol="0">
            <a:spAutoFit/>
          </a:bodyPr>
          <a:lstStyle/>
          <a:p>
            <a:r>
              <a:rPr lang="fr-FR" b="1" dirty="0"/>
              <a:t>Russie, Asie centrale</a:t>
            </a:r>
          </a:p>
        </p:txBody>
      </p:sp>
      <p:sp>
        <p:nvSpPr>
          <p:cNvPr id="8" name="ZoneTexte 7"/>
          <p:cNvSpPr txBox="1"/>
          <p:nvPr/>
        </p:nvSpPr>
        <p:spPr>
          <a:xfrm>
            <a:off x="1836370" y="3893837"/>
            <a:ext cx="2354629" cy="369332"/>
          </a:xfrm>
          <a:prstGeom prst="rect">
            <a:avLst/>
          </a:prstGeom>
          <a:solidFill>
            <a:schemeClr val="bg1"/>
          </a:solidFill>
        </p:spPr>
        <p:txBody>
          <a:bodyPr wrap="square" rtlCol="0">
            <a:spAutoFit/>
          </a:bodyPr>
          <a:lstStyle/>
          <a:p>
            <a:r>
              <a:rPr lang="fr-FR" b="1" dirty="0"/>
              <a:t>Europe de l’Ouest</a:t>
            </a:r>
          </a:p>
        </p:txBody>
      </p:sp>
      <p:sp>
        <p:nvSpPr>
          <p:cNvPr id="9" name="ZoneTexte 8"/>
          <p:cNvSpPr txBox="1"/>
          <p:nvPr/>
        </p:nvSpPr>
        <p:spPr>
          <a:xfrm>
            <a:off x="1731595" y="4336819"/>
            <a:ext cx="2354629" cy="369332"/>
          </a:xfrm>
          <a:prstGeom prst="rect">
            <a:avLst/>
          </a:prstGeom>
          <a:solidFill>
            <a:schemeClr val="bg1"/>
          </a:solidFill>
        </p:spPr>
        <p:txBody>
          <a:bodyPr wrap="square" rtlCol="0">
            <a:spAutoFit/>
          </a:bodyPr>
          <a:lstStyle/>
          <a:p>
            <a:r>
              <a:rPr lang="fr-FR" b="1" dirty="0"/>
              <a:t>Chine, Moyen Orient</a:t>
            </a:r>
          </a:p>
        </p:txBody>
      </p:sp>
      <p:sp>
        <p:nvSpPr>
          <p:cNvPr id="10" name="ZoneTexte 9"/>
          <p:cNvSpPr txBox="1"/>
          <p:nvPr/>
        </p:nvSpPr>
        <p:spPr>
          <a:xfrm>
            <a:off x="1979244" y="4786904"/>
            <a:ext cx="2354629" cy="369332"/>
          </a:xfrm>
          <a:prstGeom prst="rect">
            <a:avLst/>
          </a:prstGeom>
          <a:solidFill>
            <a:schemeClr val="bg1"/>
          </a:solidFill>
        </p:spPr>
        <p:txBody>
          <a:bodyPr wrap="square" rtlCol="0">
            <a:spAutoFit/>
          </a:bodyPr>
          <a:lstStyle/>
          <a:p>
            <a:r>
              <a:rPr lang="fr-FR" b="1" dirty="0"/>
              <a:t>Amérique du Sud</a:t>
            </a:r>
          </a:p>
        </p:txBody>
      </p:sp>
      <p:sp>
        <p:nvSpPr>
          <p:cNvPr id="11" name="ZoneTexte 10"/>
          <p:cNvSpPr txBox="1"/>
          <p:nvPr/>
        </p:nvSpPr>
        <p:spPr>
          <a:xfrm>
            <a:off x="1783004" y="5197228"/>
            <a:ext cx="2354629" cy="369332"/>
          </a:xfrm>
          <a:prstGeom prst="rect">
            <a:avLst/>
          </a:prstGeom>
          <a:solidFill>
            <a:schemeClr val="bg1"/>
          </a:solidFill>
        </p:spPr>
        <p:txBody>
          <a:bodyPr wrap="square" rtlCol="0">
            <a:spAutoFit/>
          </a:bodyPr>
          <a:lstStyle/>
          <a:p>
            <a:r>
              <a:rPr lang="fr-FR" b="1" dirty="0"/>
              <a:t>Asie du Sud, Afrique</a:t>
            </a:r>
          </a:p>
        </p:txBody>
      </p:sp>
      <p:sp>
        <p:nvSpPr>
          <p:cNvPr id="12" name="ZoneTexte 11"/>
          <p:cNvSpPr txBox="1"/>
          <p:nvPr/>
        </p:nvSpPr>
        <p:spPr>
          <a:xfrm>
            <a:off x="4190998" y="1609296"/>
            <a:ext cx="2815858" cy="923330"/>
          </a:xfrm>
          <a:prstGeom prst="rect">
            <a:avLst/>
          </a:prstGeom>
          <a:solidFill>
            <a:schemeClr val="bg1"/>
          </a:solidFill>
        </p:spPr>
        <p:txBody>
          <a:bodyPr wrap="square" rtlCol="0">
            <a:spAutoFit/>
          </a:bodyPr>
          <a:lstStyle/>
          <a:p>
            <a:pPr algn="ctr"/>
            <a:r>
              <a:rPr lang="fr-FR" b="1" dirty="0"/>
              <a:t>Tonnes </a:t>
            </a:r>
          </a:p>
          <a:p>
            <a:pPr algn="ctr"/>
            <a:r>
              <a:rPr lang="fr-FR" b="1" dirty="0"/>
              <a:t>d’équivalent CO</a:t>
            </a:r>
            <a:r>
              <a:rPr lang="fr-FR" b="1" baseline="-25000" dirty="0"/>
              <a:t>2 </a:t>
            </a:r>
            <a:r>
              <a:rPr lang="fr-FR" b="1" dirty="0"/>
              <a:t>émises</a:t>
            </a:r>
          </a:p>
          <a:p>
            <a:pPr algn="ctr"/>
            <a:r>
              <a:rPr lang="fr-FR" dirty="0"/>
              <a:t>Par personne et par an</a:t>
            </a:r>
            <a:endParaRPr lang="fr-FR" b="1" dirty="0"/>
          </a:p>
        </p:txBody>
      </p:sp>
      <p:sp>
        <p:nvSpPr>
          <p:cNvPr id="13" name="ZoneTexte 12"/>
          <p:cNvSpPr txBox="1"/>
          <p:nvPr/>
        </p:nvSpPr>
        <p:spPr>
          <a:xfrm>
            <a:off x="1048334" y="1609296"/>
            <a:ext cx="3285539" cy="923330"/>
          </a:xfrm>
          <a:prstGeom prst="rect">
            <a:avLst/>
          </a:prstGeom>
          <a:solidFill>
            <a:schemeClr val="bg1"/>
          </a:solidFill>
        </p:spPr>
        <p:txBody>
          <a:bodyPr wrap="square" rtlCol="0">
            <a:spAutoFit/>
          </a:bodyPr>
          <a:lstStyle/>
          <a:p>
            <a:pPr algn="ctr"/>
            <a:endParaRPr lang="fr-FR" b="1" dirty="0"/>
          </a:p>
          <a:p>
            <a:pPr algn="ctr"/>
            <a:endParaRPr lang="fr-FR" b="1" dirty="0"/>
          </a:p>
          <a:p>
            <a:pPr algn="ctr"/>
            <a:endParaRPr lang="fr-FR" b="1" dirty="0"/>
          </a:p>
        </p:txBody>
      </p:sp>
      <p:sp>
        <p:nvSpPr>
          <p:cNvPr id="17" name="Ellipse 16"/>
          <p:cNvSpPr/>
          <p:nvPr/>
        </p:nvSpPr>
        <p:spPr>
          <a:xfrm>
            <a:off x="5074920" y="2977724"/>
            <a:ext cx="899160" cy="45537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5100337" y="3837526"/>
            <a:ext cx="899160" cy="45537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5100337" y="5142426"/>
            <a:ext cx="899160" cy="45537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5100337" y="2502015"/>
            <a:ext cx="899160" cy="45537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162560" y="141500"/>
            <a:ext cx="8867775" cy="523220"/>
          </a:xfrm>
          <a:prstGeom prst="rect">
            <a:avLst/>
          </a:prstGeom>
          <a:noFill/>
        </p:spPr>
        <p:txBody>
          <a:bodyPr wrap="square" rtlCol="0">
            <a:spAutoFit/>
          </a:bodyPr>
          <a:lstStyle/>
          <a:p>
            <a:r>
              <a:rPr lang="fr-FR" sz="2800" b="1" dirty="0">
                <a:solidFill>
                  <a:srgbClr val="0070C0"/>
                </a:solidFill>
              </a:rPr>
              <a:t>Certains sont plus responsables que d’autres…</a:t>
            </a:r>
          </a:p>
        </p:txBody>
      </p:sp>
      <p:sp>
        <p:nvSpPr>
          <p:cNvPr id="21" name="Rectangle 20"/>
          <p:cNvSpPr/>
          <p:nvPr/>
        </p:nvSpPr>
        <p:spPr>
          <a:xfrm>
            <a:off x="8674753" y="6381750"/>
            <a:ext cx="418704" cy="369332"/>
          </a:xfrm>
          <a:prstGeom prst="rect">
            <a:avLst/>
          </a:prstGeom>
        </p:spPr>
        <p:txBody>
          <a:bodyPr wrap="none">
            <a:spAutoFit/>
          </a:bodyPr>
          <a:lstStyle/>
          <a:p>
            <a:r>
              <a:rPr lang="fr-FR" dirty="0"/>
              <a:t>31</a:t>
            </a:r>
          </a:p>
        </p:txBody>
      </p:sp>
    </p:spTree>
    <p:extLst>
      <p:ext uri="{BB962C8B-B14F-4D97-AF65-F5344CB8AC3E}">
        <p14:creationId xmlns:p14="http://schemas.microsoft.com/office/powerpoint/2010/main" val="19256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05634" y="904957"/>
            <a:ext cx="5977132" cy="4968000"/>
          </a:xfrm>
          <a:prstGeom prst="rect">
            <a:avLst/>
          </a:prstGeom>
          <a:ln>
            <a:solidFill>
              <a:schemeClr val="accent1"/>
            </a:solidFill>
          </a:ln>
        </p:spPr>
      </p:pic>
      <p:sp>
        <p:nvSpPr>
          <p:cNvPr id="3" name="Rectangle 2"/>
          <p:cNvSpPr/>
          <p:nvPr/>
        </p:nvSpPr>
        <p:spPr>
          <a:xfrm>
            <a:off x="162560" y="6113195"/>
            <a:ext cx="8463280" cy="646331"/>
          </a:xfrm>
          <a:prstGeom prst="rect">
            <a:avLst/>
          </a:prstGeom>
        </p:spPr>
        <p:txBody>
          <a:bodyPr wrap="square">
            <a:spAutoFit/>
          </a:bodyPr>
          <a:lstStyle/>
          <a:p>
            <a:r>
              <a:rPr lang="fr-FR" b="1" dirty="0"/>
              <a:t>Chancel L, Piketty T. </a:t>
            </a:r>
            <a:r>
              <a:rPr lang="fr-FR" b="1" dirty="0" err="1"/>
              <a:t>Carbon</a:t>
            </a:r>
            <a:r>
              <a:rPr lang="fr-FR" b="1" dirty="0"/>
              <a:t> and </a:t>
            </a:r>
            <a:r>
              <a:rPr lang="fr-FR" b="1" dirty="0" err="1"/>
              <a:t>inequality</a:t>
            </a:r>
            <a:r>
              <a:rPr lang="fr-FR" b="1" dirty="0"/>
              <a:t>: </a:t>
            </a:r>
            <a:r>
              <a:rPr lang="fr-FR" b="1" dirty="0" err="1"/>
              <a:t>from</a:t>
            </a:r>
            <a:r>
              <a:rPr lang="fr-FR" b="1" dirty="0"/>
              <a:t> Kyoto to Paris. Paris </a:t>
            </a:r>
            <a:r>
              <a:rPr lang="fr-FR" b="1" dirty="0" err="1"/>
              <a:t>School</a:t>
            </a:r>
            <a:r>
              <a:rPr lang="fr-FR" b="1" dirty="0"/>
              <a:t> of </a:t>
            </a:r>
            <a:r>
              <a:rPr lang="fr-FR" b="1" dirty="0" err="1"/>
              <a:t>Economics</a:t>
            </a:r>
            <a:r>
              <a:rPr lang="fr-FR" b="1" dirty="0"/>
              <a:t>, 2015</a:t>
            </a:r>
            <a:endParaRPr lang="fr-FR" dirty="0"/>
          </a:p>
        </p:txBody>
      </p:sp>
      <p:sp>
        <p:nvSpPr>
          <p:cNvPr id="7" name="ZoneTexte 6"/>
          <p:cNvSpPr txBox="1"/>
          <p:nvPr/>
        </p:nvSpPr>
        <p:spPr>
          <a:xfrm>
            <a:off x="880870" y="822912"/>
            <a:ext cx="6501896" cy="369332"/>
          </a:xfrm>
          <a:prstGeom prst="rect">
            <a:avLst/>
          </a:prstGeom>
          <a:solidFill>
            <a:schemeClr val="bg1"/>
          </a:solidFill>
        </p:spPr>
        <p:txBody>
          <a:bodyPr wrap="square" rtlCol="0">
            <a:spAutoFit/>
          </a:bodyPr>
          <a:lstStyle/>
          <a:p>
            <a:pPr algn="ctr"/>
            <a:r>
              <a:rPr lang="fr-FR" b="1" dirty="0"/>
              <a:t>Tonnes  d’équivalent CO</a:t>
            </a:r>
            <a:r>
              <a:rPr lang="fr-FR" b="1" baseline="-25000" dirty="0"/>
              <a:t>2 </a:t>
            </a:r>
            <a:r>
              <a:rPr lang="fr-FR" b="1" dirty="0"/>
              <a:t>émises </a:t>
            </a:r>
            <a:r>
              <a:rPr lang="fr-FR" dirty="0"/>
              <a:t>Par personne et par an</a:t>
            </a:r>
            <a:endParaRPr lang="fr-FR" b="1" dirty="0"/>
          </a:p>
        </p:txBody>
      </p:sp>
      <p:sp>
        <p:nvSpPr>
          <p:cNvPr id="8" name="Ellipse 7"/>
          <p:cNvSpPr/>
          <p:nvPr/>
        </p:nvSpPr>
        <p:spPr>
          <a:xfrm>
            <a:off x="2649745" y="4493202"/>
            <a:ext cx="899160" cy="455374"/>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133351" y="152400"/>
            <a:ext cx="8934450" cy="523220"/>
          </a:xfrm>
          <a:prstGeom prst="rect">
            <a:avLst/>
          </a:prstGeom>
          <a:noFill/>
        </p:spPr>
        <p:txBody>
          <a:bodyPr wrap="square" rtlCol="0">
            <a:spAutoFit/>
          </a:bodyPr>
          <a:lstStyle/>
          <a:p>
            <a:r>
              <a:rPr lang="fr-FR" sz="2800" b="1" dirty="0">
                <a:solidFill>
                  <a:srgbClr val="0070C0"/>
                </a:solidFill>
              </a:rPr>
              <a:t>L’effort à accomplir est colossal !</a:t>
            </a:r>
          </a:p>
        </p:txBody>
      </p:sp>
      <p:sp>
        <p:nvSpPr>
          <p:cNvPr id="10" name="Rectangle 9"/>
          <p:cNvSpPr/>
          <p:nvPr/>
        </p:nvSpPr>
        <p:spPr>
          <a:xfrm>
            <a:off x="8674753" y="6381750"/>
            <a:ext cx="418704" cy="369332"/>
          </a:xfrm>
          <a:prstGeom prst="rect">
            <a:avLst/>
          </a:prstGeom>
        </p:spPr>
        <p:txBody>
          <a:bodyPr wrap="none">
            <a:spAutoFit/>
          </a:bodyPr>
          <a:lstStyle/>
          <a:p>
            <a:r>
              <a:rPr lang="fr-FR" dirty="0"/>
              <a:t>32</a:t>
            </a:r>
          </a:p>
        </p:txBody>
      </p:sp>
    </p:spTree>
    <p:extLst>
      <p:ext uri="{BB962C8B-B14F-4D97-AF65-F5344CB8AC3E}">
        <p14:creationId xmlns:p14="http://schemas.microsoft.com/office/powerpoint/2010/main" val="386879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171147" y="2025915"/>
            <a:ext cx="7437780" cy="3708000"/>
          </a:xfrm>
          <a:prstGeom prst="rect">
            <a:avLst/>
          </a:prstGeom>
        </p:spPr>
      </p:pic>
      <p:sp>
        <p:nvSpPr>
          <p:cNvPr id="4" name="ZoneTexte 3"/>
          <p:cNvSpPr txBox="1"/>
          <p:nvPr/>
        </p:nvSpPr>
        <p:spPr>
          <a:xfrm>
            <a:off x="717278" y="1605833"/>
            <a:ext cx="2061526" cy="646331"/>
          </a:xfrm>
          <a:prstGeom prst="rect">
            <a:avLst/>
          </a:prstGeom>
          <a:noFill/>
        </p:spPr>
        <p:txBody>
          <a:bodyPr wrap="none" rtlCol="0">
            <a:spAutoFit/>
          </a:bodyPr>
          <a:lstStyle/>
          <a:p>
            <a:pPr algn="ctr"/>
            <a:r>
              <a:rPr lang="fr-FR" sz="2000" b="1" dirty="0"/>
              <a:t>Emissions de CO</a:t>
            </a:r>
            <a:r>
              <a:rPr lang="fr-FR" sz="2000" b="1" baseline="-25000" dirty="0"/>
              <a:t>2</a:t>
            </a:r>
            <a:r>
              <a:rPr lang="fr-FR" sz="2000" b="1" dirty="0"/>
              <a:t> </a:t>
            </a:r>
          </a:p>
          <a:p>
            <a:pPr algn="ctr"/>
            <a:r>
              <a:rPr lang="fr-FR" sz="1600" b="1" dirty="0"/>
              <a:t>(Gt par an)</a:t>
            </a:r>
          </a:p>
        </p:txBody>
      </p:sp>
      <p:sp>
        <p:nvSpPr>
          <p:cNvPr id="5" name="ZoneTexte 4"/>
          <p:cNvSpPr txBox="1"/>
          <p:nvPr/>
        </p:nvSpPr>
        <p:spPr>
          <a:xfrm>
            <a:off x="133351" y="152400"/>
            <a:ext cx="8934450" cy="523220"/>
          </a:xfrm>
          <a:prstGeom prst="rect">
            <a:avLst/>
          </a:prstGeom>
          <a:noFill/>
        </p:spPr>
        <p:txBody>
          <a:bodyPr wrap="square" rtlCol="0">
            <a:spAutoFit/>
          </a:bodyPr>
          <a:lstStyle/>
          <a:p>
            <a:r>
              <a:rPr lang="fr-FR" sz="2800" b="1" dirty="0">
                <a:solidFill>
                  <a:srgbClr val="0070C0"/>
                </a:solidFill>
              </a:rPr>
              <a:t>« Trois ans pour sauvegarder le climat »</a:t>
            </a:r>
          </a:p>
        </p:txBody>
      </p:sp>
      <p:sp>
        <p:nvSpPr>
          <p:cNvPr id="6" name="Ellipse 5"/>
          <p:cNvSpPr/>
          <p:nvPr/>
        </p:nvSpPr>
        <p:spPr>
          <a:xfrm>
            <a:off x="4767415" y="2615273"/>
            <a:ext cx="570129" cy="433137"/>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p:cNvSpPr/>
          <p:nvPr/>
        </p:nvSpPr>
        <p:spPr>
          <a:xfrm>
            <a:off x="5781034" y="3758034"/>
            <a:ext cx="529389" cy="433137"/>
          </a:xfrm>
          <a:prstGeom prst="ellipse">
            <a:avLst/>
          </a:prstGeom>
          <a:noFill/>
          <a:ln w="825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282392" y="3198350"/>
            <a:ext cx="1523678" cy="923330"/>
          </a:xfrm>
          <a:prstGeom prst="rect">
            <a:avLst/>
          </a:prstGeom>
          <a:noFill/>
          <a:ln w="66675">
            <a:solidFill>
              <a:srgbClr val="FF0000"/>
            </a:solidFill>
          </a:ln>
        </p:spPr>
        <p:txBody>
          <a:bodyPr wrap="square" rtlCol="0">
            <a:spAutoFit/>
          </a:bodyPr>
          <a:lstStyle/>
          <a:p>
            <a:r>
              <a:rPr lang="fr-FR" b="1" dirty="0">
                <a:solidFill>
                  <a:srgbClr val="FF0000"/>
                </a:solidFill>
              </a:rPr>
              <a:t>Réduction de plus de 50% avant 2030</a:t>
            </a:r>
          </a:p>
        </p:txBody>
      </p:sp>
      <p:sp>
        <p:nvSpPr>
          <p:cNvPr id="10" name="ZoneTexte 9"/>
          <p:cNvSpPr txBox="1"/>
          <p:nvPr/>
        </p:nvSpPr>
        <p:spPr>
          <a:xfrm>
            <a:off x="109454" y="6421804"/>
            <a:ext cx="8848089" cy="369332"/>
          </a:xfrm>
          <a:prstGeom prst="rect">
            <a:avLst/>
          </a:prstGeom>
          <a:noFill/>
        </p:spPr>
        <p:txBody>
          <a:bodyPr wrap="square" rtlCol="0">
            <a:spAutoFit/>
          </a:bodyPr>
          <a:lstStyle/>
          <a:p>
            <a:r>
              <a:rPr lang="fr-FR" dirty="0" err="1"/>
              <a:t>Figueres</a:t>
            </a:r>
            <a:r>
              <a:rPr lang="fr-FR" dirty="0"/>
              <a:t> C et al. </a:t>
            </a:r>
            <a:r>
              <a:rPr lang="en-US" dirty="0"/>
              <a:t>Three years to safeguard our climate.  Nature 2017: </a:t>
            </a:r>
            <a:r>
              <a:rPr lang="fr-FR" dirty="0"/>
              <a:t>546, 593–595</a:t>
            </a:r>
            <a:r>
              <a:rPr lang="en-US" dirty="0"/>
              <a:t>  </a:t>
            </a:r>
          </a:p>
        </p:txBody>
      </p:sp>
      <p:sp>
        <p:nvSpPr>
          <p:cNvPr id="12" name="Rectangle 11"/>
          <p:cNvSpPr/>
          <p:nvPr/>
        </p:nvSpPr>
        <p:spPr>
          <a:xfrm>
            <a:off x="8674753" y="6381750"/>
            <a:ext cx="418704" cy="369332"/>
          </a:xfrm>
          <a:prstGeom prst="rect">
            <a:avLst/>
          </a:prstGeom>
        </p:spPr>
        <p:txBody>
          <a:bodyPr wrap="none">
            <a:spAutoFit/>
          </a:bodyPr>
          <a:lstStyle/>
          <a:p>
            <a:r>
              <a:rPr lang="fr-FR" dirty="0"/>
              <a:t>33</a:t>
            </a:r>
          </a:p>
        </p:txBody>
      </p:sp>
    </p:spTree>
    <p:extLst>
      <p:ext uri="{BB962C8B-B14F-4D97-AF65-F5344CB8AC3E}">
        <p14:creationId xmlns:p14="http://schemas.microsoft.com/office/powerpoint/2010/main" val="7017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Démarche</a:t>
            </a:r>
          </a:p>
        </p:txBody>
      </p:sp>
      <p:sp>
        <p:nvSpPr>
          <p:cNvPr id="3" name="Espace réservé du contenu 2"/>
          <p:cNvSpPr>
            <a:spLocks noGrp="1"/>
          </p:cNvSpPr>
          <p:nvPr>
            <p:ph idx="1"/>
          </p:nvPr>
        </p:nvSpPr>
        <p:spPr>
          <a:xfrm>
            <a:off x="366712" y="1590678"/>
            <a:ext cx="8410575" cy="4351338"/>
          </a:xfrm>
        </p:spPr>
        <p:txBody>
          <a:bodyPr>
            <a:noAutofit/>
          </a:bodyPr>
          <a:lstStyle/>
          <a:p>
            <a:pPr>
              <a:lnSpc>
                <a:spcPct val="100000"/>
              </a:lnSpc>
              <a:spcBef>
                <a:spcPts val="0"/>
              </a:spcBef>
            </a:pPr>
            <a:r>
              <a:rPr lang="fr-FR" dirty="0"/>
              <a:t>Règle : parler de ce qu’on connait</a:t>
            </a:r>
          </a:p>
          <a:p>
            <a:pPr>
              <a:lnSpc>
                <a:spcPct val="100000"/>
              </a:lnSpc>
              <a:spcBef>
                <a:spcPts val="0"/>
              </a:spcBef>
            </a:pPr>
            <a:r>
              <a:rPr lang="fr-FR" dirty="0" err="1"/>
              <a:t>Transgressable</a:t>
            </a:r>
            <a:r>
              <a:rPr lang="fr-FR" dirty="0"/>
              <a:t>, à condition d’expliquer :</a:t>
            </a:r>
          </a:p>
          <a:p>
            <a:pPr lvl="1">
              <a:lnSpc>
                <a:spcPct val="100000"/>
              </a:lnSpc>
              <a:spcBef>
                <a:spcPts val="0"/>
              </a:spcBef>
              <a:buFont typeface="Courier New" panose="02070309020205020404" pitchFamily="49" charset="0"/>
              <a:buChar char="o"/>
            </a:pPr>
            <a:r>
              <a:rPr lang="fr-FR" b="1" dirty="0">
                <a:solidFill>
                  <a:srgbClr val="0070C0"/>
                </a:solidFill>
              </a:rPr>
              <a:t>Qui on est </a:t>
            </a:r>
          </a:p>
          <a:p>
            <a:pPr lvl="1">
              <a:lnSpc>
                <a:spcPct val="100000"/>
              </a:lnSpc>
              <a:spcBef>
                <a:spcPts val="0"/>
              </a:spcBef>
              <a:buFont typeface="Courier New" panose="02070309020205020404" pitchFamily="49" charset="0"/>
              <a:buChar char="o"/>
            </a:pPr>
            <a:r>
              <a:rPr lang="fr-FR" b="1" dirty="0">
                <a:solidFill>
                  <a:srgbClr val="0070C0"/>
                </a:solidFill>
              </a:rPr>
              <a:t>Pourquoi on le fait</a:t>
            </a:r>
          </a:p>
          <a:p>
            <a:pPr marL="914400" lvl="2" indent="0">
              <a:lnSpc>
                <a:spcPct val="100000"/>
              </a:lnSpc>
              <a:spcBef>
                <a:spcPts val="600"/>
              </a:spcBef>
              <a:spcAft>
                <a:spcPts val="600"/>
              </a:spcAft>
              <a:buNone/>
            </a:pPr>
            <a:r>
              <a:rPr lang="fr-FR" i="1" dirty="0"/>
              <a:t>Le changement climatique a des conséquences catastrophiques</a:t>
            </a:r>
            <a:r>
              <a:rPr lang="fr-FR" dirty="0"/>
              <a:t>…</a:t>
            </a:r>
          </a:p>
          <a:p>
            <a:pPr lvl="2">
              <a:lnSpc>
                <a:spcPct val="100000"/>
              </a:lnSpc>
              <a:spcBef>
                <a:spcPts val="0"/>
              </a:spcBef>
            </a:pPr>
            <a:r>
              <a:rPr lang="fr-FR" dirty="0"/>
              <a:t>qui justifient une mobilisation générale…</a:t>
            </a:r>
          </a:p>
          <a:p>
            <a:pPr lvl="2">
              <a:lnSpc>
                <a:spcPct val="100000"/>
              </a:lnSpc>
              <a:spcBef>
                <a:spcPts val="0"/>
              </a:spcBef>
            </a:pPr>
            <a:r>
              <a:rPr lang="fr-FR" dirty="0"/>
              <a:t>qui n’a pas lieu pour l’instant…</a:t>
            </a:r>
          </a:p>
          <a:p>
            <a:pPr lvl="2">
              <a:lnSpc>
                <a:spcPct val="100000"/>
              </a:lnSpc>
              <a:spcBef>
                <a:spcPts val="0"/>
              </a:spcBef>
            </a:pPr>
            <a:r>
              <a:rPr lang="fr-FR" dirty="0"/>
              <a:t>malgré une accumulation de données scientifiques.</a:t>
            </a:r>
          </a:p>
          <a:p>
            <a:pPr marL="914400" lvl="2" indent="0">
              <a:lnSpc>
                <a:spcPct val="100000"/>
              </a:lnSpc>
              <a:spcBef>
                <a:spcPts val="600"/>
              </a:spcBef>
              <a:spcAft>
                <a:spcPts val="600"/>
              </a:spcAft>
              <a:buNone/>
            </a:pPr>
            <a:r>
              <a:rPr lang="fr-FR" i="1" dirty="0"/>
              <a:t>Les milieux scientifiques (même « non climatologues »)…</a:t>
            </a:r>
          </a:p>
          <a:p>
            <a:pPr lvl="2">
              <a:lnSpc>
                <a:spcPct val="100000"/>
              </a:lnSpc>
              <a:spcBef>
                <a:spcPts val="0"/>
              </a:spcBef>
            </a:pPr>
            <a:r>
              <a:rPr lang="fr-FR" dirty="0"/>
              <a:t>ont plus d’outils que d’autres pour apprécier les faits…</a:t>
            </a:r>
          </a:p>
          <a:p>
            <a:pPr lvl="2">
              <a:lnSpc>
                <a:spcPct val="100000"/>
              </a:lnSpc>
              <a:spcBef>
                <a:spcPts val="0"/>
              </a:spcBef>
            </a:pPr>
            <a:r>
              <a:rPr lang="fr-FR" dirty="0"/>
              <a:t>ont donc une responsabilité particulière…</a:t>
            </a:r>
          </a:p>
          <a:p>
            <a:pPr marL="914400" lvl="2" indent="0">
              <a:lnSpc>
                <a:spcPct val="100000"/>
              </a:lnSpc>
              <a:spcBef>
                <a:spcPts val="0"/>
              </a:spcBef>
              <a:buNone/>
            </a:pPr>
            <a:endParaRPr lang="fr-FR" dirty="0"/>
          </a:p>
        </p:txBody>
      </p:sp>
      <p:sp>
        <p:nvSpPr>
          <p:cNvPr id="4" name="Rectangle 3"/>
          <p:cNvSpPr/>
          <p:nvPr/>
        </p:nvSpPr>
        <p:spPr>
          <a:xfrm>
            <a:off x="8674753" y="6381750"/>
            <a:ext cx="301686" cy="369332"/>
          </a:xfrm>
          <a:prstGeom prst="rect">
            <a:avLst/>
          </a:prstGeom>
        </p:spPr>
        <p:txBody>
          <a:bodyPr wrap="none">
            <a:spAutoFit/>
          </a:bodyPr>
          <a:lstStyle/>
          <a:p>
            <a:r>
              <a:rPr lang="fr-FR" dirty="0"/>
              <a:t>2</a:t>
            </a:r>
          </a:p>
        </p:txBody>
      </p:sp>
    </p:spTree>
    <p:extLst>
      <p:ext uri="{BB962C8B-B14F-4D97-AF65-F5344CB8AC3E}">
        <p14:creationId xmlns:p14="http://schemas.microsoft.com/office/powerpoint/2010/main" val="30742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srcRect l="4946" t="14223"/>
          <a:stretch/>
        </p:blipFill>
        <p:spPr>
          <a:xfrm>
            <a:off x="457200" y="1798982"/>
            <a:ext cx="8786645" cy="4662851"/>
          </a:xfrm>
          <a:prstGeom prst="rect">
            <a:avLst/>
          </a:prstGeom>
        </p:spPr>
      </p:pic>
      <p:cxnSp>
        <p:nvCxnSpPr>
          <p:cNvPr id="6" name="Connecteur droit avec flèche 5"/>
          <p:cNvCxnSpPr/>
          <p:nvPr/>
        </p:nvCxnSpPr>
        <p:spPr>
          <a:xfrm>
            <a:off x="2562225" y="2981325"/>
            <a:ext cx="1" cy="981075"/>
          </a:xfrm>
          <a:prstGeom prst="straightConnector1">
            <a:avLst/>
          </a:prstGeom>
          <a:ln w="666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0" y="6424828"/>
            <a:ext cx="7686335" cy="369332"/>
          </a:xfrm>
          <a:prstGeom prst="rect">
            <a:avLst/>
          </a:prstGeom>
        </p:spPr>
        <p:txBody>
          <a:bodyPr wrap="none">
            <a:spAutoFit/>
          </a:bodyPr>
          <a:lstStyle/>
          <a:p>
            <a:r>
              <a:rPr lang="fr-FR" dirty="0" err="1"/>
              <a:t>Wynes</a:t>
            </a:r>
            <a:r>
              <a:rPr lang="fr-FR" dirty="0"/>
              <a:t> S. </a:t>
            </a:r>
            <a:r>
              <a:rPr lang="fr-FR" dirty="0">
                <a:latin typeface="AdvOT255b5711.I"/>
              </a:rPr>
              <a:t>Environ </a:t>
            </a:r>
            <a:r>
              <a:rPr lang="fr-FR" dirty="0" err="1">
                <a:latin typeface="AdvOT255b5711.I"/>
              </a:rPr>
              <a:t>Res</a:t>
            </a:r>
            <a:r>
              <a:rPr lang="fr-FR" dirty="0">
                <a:latin typeface="AdvOT255b5711.I"/>
              </a:rPr>
              <a:t> </a:t>
            </a:r>
            <a:r>
              <a:rPr lang="fr-FR" dirty="0" err="1">
                <a:latin typeface="AdvOT255b5711.I"/>
              </a:rPr>
              <a:t>Lett</a:t>
            </a:r>
            <a:r>
              <a:rPr lang="fr-FR" dirty="0">
                <a:latin typeface="AdvOT255b5711.I"/>
              </a:rPr>
              <a:t>. </a:t>
            </a:r>
            <a:r>
              <a:rPr lang="fr-FR" dirty="0">
                <a:latin typeface="AdvOT77db9845"/>
              </a:rPr>
              <a:t>2017 </a:t>
            </a:r>
            <a:r>
              <a:rPr lang="fr-FR" dirty="0">
                <a:hlinkClick r:id="rId3"/>
              </a:rPr>
              <a:t>https://doi.org/10.1088/1748-9326/aa7541</a:t>
            </a:r>
            <a:endParaRPr lang="fr-FR" dirty="0"/>
          </a:p>
        </p:txBody>
      </p:sp>
      <p:sp>
        <p:nvSpPr>
          <p:cNvPr id="9" name="ZoneTexte 8"/>
          <p:cNvSpPr txBox="1"/>
          <p:nvPr/>
        </p:nvSpPr>
        <p:spPr>
          <a:xfrm>
            <a:off x="133351" y="152400"/>
            <a:ext cx="8934450" cy="523220"/>
          </a:xfrm>
          <a:prstGeom prst="rect">
            <a:avLst/>
          </a:prstGeom>
          <a:solidFill>
            <a:schemeClr val="bg1"/>
          </a:solidFill>
        </p:spPr>
        <p:txBody>
          <a:bodyPr wrap="square" rtlCol="0">
            <a:spAutoFit/>
          </a:bodyPr>
          <a:lstStyle/>
          <a:p>
            <a:r>
              <a:rPr lang="fr-FR" sz="2800" b="1" dirty="0">
                <a:solidFill>
                  <a:srgbClr val="0070C0"/>
                </a:solidFill>
              </a:rPr>
              <a:t>Les actions à cibler sont connues</a:t>
            </a:r>
          </a:p>
        </p:txBody>
      </p:sp>
      <p:sp>
        <p:nvSpPr>
          <p:cNvPr id="13" name="ZoneTexte 12"/>
          <p:cNvSpPr txBox="1"/>
          <p:nvPr/>
        </p:nvSpPr>
        <p:spPr>
          <a:xfrm>
            <a:off x="131797" y="1163132"/>
            <a:ext cx="1597611" cy="584775"/>
          </a:xfrm>
          <a:prstGeom prst="rect">
            <a:avLst/>
          </a:prstGeom>
          <a:solidFill>
            <a:schemeClr val="bg1"/>
          </a:solidFill>
        </p:spPr>
        <p:txBody>
          <a:bodyPr wrap="square" rtlCol="0">
            <a:spAutoFit/>
          </a:bodyPr>
          <a:lstStyle/>
          <a:p>
            <a:pPr algn="ctr"/>
            <a:r>
              <a:rPr lang="fr-FR" sz="1600" b="1" dirty="0"/>
              <a:t>Tonnes </a:t>
            </a:r>
          </a:p>
          <a:p>
            <a:pPr algn="ctr"/>
            <a:r>
              <a:rPr lang="fr-FR" sz="1600" b="1" dirty="0"/>
              <a:t>d’équivalent CO</a:t>
            </a:r>
            <a:r>
              <a:rPr lang="fr-FR" sz="1600" b="1" baseline="-25000" dirty="0"/>
              <a:t>2</a:t>
            </a:r>
            <a:endParaRPr lang="fr-FR" sz="1600" b="1" dirty="0"/>
          </a:p>
        </p:txBody>
      </p:sp>
      <p:sp>
        <p:nvSpPr>
          <p:cNvPr id="10" name="Rectangle 9"/>
          <p:cNvSpPr/>
          <p:nvPr/>
        </p:nvSpPr>
        <p:spPr>
          <a:xfrm>
            <a:off x="8674753" y="6381750"/>
            <a:ext cx="418704" cy="369332"/>
          </a:xfrm>
          <a:prstGeom prst="rect">
            <a:avLst/>
          </a:prstGeom>
        </p:spPr>
        <p:txBody>
          <a:bodyPr wrap="none">
            <a:spAutoFit/>
          </a:bodyPr>
          <a:lstStyle/>
          <a:p>
            <a:r>
              <a:rPr lang="fr-FR" dirty="0"/>
              <a:t>34</a:t>
            </a:r>
          </a:p>
        </p:txBody>
      </p:sp>
      <p:cxnSp>
        <p:nvCxnSpPr>
          <p:cNvPr id="15" name="Connecteur droit avec flèche 14"/>
          <p:cNvCxnSpPr/>
          <p:nvPr/>
        </p:nvCxnSpPr>
        <p:spPr>
          <a:xfrm>
            <a:off x="3838420" y="3334022"/>
            <a:ext cx="1" cy="981075"/>
          </a:xfrm>
          <a:prstGeom prst="straightConnector1">
            <a:avLst/>
          </a:prstGeom>
          <a:ln w="666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Connecteur droit avec flèche 15"/>
          <p:cNvCxnSpPr/>
          <p:nvPr/>
        </p:nvCxnSpPr>
        <p:spPr>
          <a:xfrm>
            <a:off x="4478892" y="3471862"/>
            <a:ext cx="1" cy="981075"/>
          </a:xfrm>
          <a:prstGeom prst="straightConnector1">
            <a:avLst/>
          </a:prstGeom>
          <a:ln w="666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Connecteur droit avec flèche 16"/>
          <p:cNvCxnSpPr/>
          <p:nvPr/>
        </p:nvCxnSpPr>
        <p:spPr>
          <a:xfrm>
            <a:off x="1921753" y="2490787"/>
            <a:ext cx="1" cy="981075"/>
          </a:xfrm>
          <a:prstGeom prst="straightConnector1">
            <a:avLst/>
          </a:prstGeom>
          <a:ln w="666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71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7377"/>
          <a:stretch/>
        </p:blipFill>
        <p:spPr>
          <a:xfrm>
            <a:off x="1162201" y="852546"/>
            <a:ext cx="6610350" cy="4651057"/>
          </a:xfrm>
          <a:prstGeom prst="rect">
            <a:avLst/>
          </a:prstGeom>
        </p:spPr>
      </p:pic>
      <p:sp>
        <p:nvSpPr>
          <p:cNvPr id="3" name="Rectangle 2"/>
          <p:cNvSpPr/>
          <p:nvPr/>
        </p:nvSpPr>
        <p:spPr>
          <a:xfrm>
            <a:off x="0" y="6072484"/>
            <a:ext cx="8123273" cy="695062"/>
          </a:xfrm>
          <a:prstGeom prst="rect">
            <a:avLst/>
          </a:prstGeom>
        </p:spPr>
        <p:txBody>
          <a:bodyPr wrap="square">
            <a:spAutoFit/>
          </a:bodyPr>
          <a:lstStyle/>
          <a:p>
            <a:pPr>
              <a:lnSpc>
                <a:spcPts val="1700"/>
              </a:lnSpc>
              <a:spcAft>
                <a:spcPts val="600"/>
              </a:spcAft>
            </a:pPr>
            <a:r>
              <a:rPr lang="en-US" dirty="0">
                <a:latin typeface="Times New Roman" panose="02020603050405020304" pitchFamily="18" charset="0"/>
                <a:ea typeface="Calibri" panose="020F0502020204030204" pitchFamily="34" charset="0"/>
                <a:cs typeface="Times New Roman" panose="02020603050405020304" pitchFamily="18" charset="0"/>
              </a:rPr>
              <a:t>Source : Airbus, Global Market Forecast (GMF): Growing Horizons 2017-2036.</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r>
              <a:rPr lang="en-US" sz="1000" u="sng" dirty="0">
                <a:solidFill>
                  <a:srgbClr val="0000FF"/>
                </a:solidFill>
                <a:latin typeface="Times New Roman" panose="02020603050405020304" pitchFamily="18" charset="0"/>
                <a:ea typeface="Calibri" panose="020F0502020204030204" pitchFamily="34" charset="0"/>
                <a:hlinkClick r:id="rId3"/>
              </a:rPr>
              <a:t>http://www.airbus.com/content/dam/corporate-topics/publications/backgrounders/Airbus_Global_Market_Forecast_2017-2036_Growing_Horizons_full_book.pdf</a:t>
            </a:r>
            <a:endParaRPr lang="fr-FR" sz="1000" dirty="0"/>
          </a:p>
        </p:txBody>
      </p:sp>
      <p:sp>
        <p:nvSpPr>
          <p:cNvPr id="6" name="Rectangle 5"/>
          <p:cNvSpPr/>
          <p:nvPr/>
        </p:nvSpPr>
        <p:spPr>
          <a:xfrm>
            <a:off x="33210" y="5568447"/>
            <a:ext cx="3636637" cy="369332"/>
          </a:xfrm>
          <a:prstGeom prst="rect">
            <a:avLst/>
          </a:prstGeom>
        </p:spPr>
        <p:txBody>
          <a:bodyPr wrap="none">
            <a:spAutoFit/>
          </a:bodyPr>
          <a:lstStyle/>
          <a:p>
            <a:r>
              <a:rPr lang="fr-FR" i="1" dirty="0"/>
              <a:t>RPK = Revenue </a:t>
            </a:r>
            <a:r>
              <a:rPr lang="fr-FR" i="1" dirty="0" err="1"/>
              <a:t>Passenger</a:t>
            </a:r>
            <a:r>
              <a:rPr lang="fr-FR" i="1" dirty="0"/>
              <a:t> </a:t>
            </a:r>
            <a:r>
              <a:rPr lang="fr-FR" i="1" dirty="0" err="1"/>
              <a:t>Kilometres</a:t>
            </a:r>
            <a:endParaRPr lang="fr-FR" i="1" dirty="0"/>
          </a:p>
        </p:txBody>
      </p:sp>
      <p:sp>
        <p:nvSpPr>
          <p:cNvPr id="7" name="ZoneTexte 6"/>
          <p:cNvSpPr txBox="1"/>
          <p:nvPr/>
        </p:nvSpPr>
        <p:spPr>
          <a:xfrm>
            <a:off x="1052999" y="987251"/>
            <a:ext cx="2889081" cy="707886"/>
          </a:xfrm>
          <a:prstGeom prst="rect">
            <a:avLst/>
          </a:prstGeom>
          <a:solidFill>
            <a:schemeClr val="bg1"/>
          </a:solidFill>
        </p:spPr>
        <p:txBody>
          <a:bodyPr vert="horz" wrap="square" rtlCol="0">
            <a:spAutoFit/>
          </a:bodyPr>
          <a:lstStyle/>
          <a:p>
            <a:pPr algn="ctr"/>
            <a:r>
              <a:rPr lang="fr-FR" sz="2000" b="1" dirty="0"/>
              <a:t>Trafic aérien mondial</a:t>
            </a:r>
          </a:p>
          <a:p>
            <a:pPr marL="266700" indent="-266700"/>
            <a:r>
              <a:rPr lang="fr-FR" sz="2000" b="1" dirty="0"/>
              <a:t>	(trillions de RPK)</a:t>
            </a:r>
          </a:p>
        </p:txBody>
      </p:sp>
      <p:sp>
        <p:nvSpPr>
          <p:cNvPr id="9" name="ZoneTexte 8"/>
          <p:cNvSpPr txBox="1"/>
          <p:nvPr/>
        </p:nvSpPr>
        <p:spPr>
          <a:xfrm>
            <a:off x="4072271" y="5422863"/>
            <a:ext cx="956930" cy="400110"/>
          </a:xfrm>
          <a:prstGeom prst="rect">
            <a:avLst/>
          </a:prstGeom>
          <a:solidFill>
            <a:schemeClr val="bg1"/>
          </a:solidFill>
        </p:spPr>
        <p:txBody>
          <a:bodyPr vert="horz" wrap="square" rtlCol="0">
            <a:spAutoFit/>
          </a:bodyPr>
          <a:lstStyle/>
          <a:p>
            <a:pPr algn="ctr"/>
            <a:r>
              <a:rPr lang="fr-FR" sz="2000" b="1" dirty="0"/>
              <a:t>Année</a:t>
            </a:r>
          </a:p>
        </p:txBody>
      </p:sp>
      <p:sp>
        <p:nvSpPr>
          <p:cNvPr id="11" name="ZoneTexte 10"/>
          <p:cNvSpPr txBox="1"/>
          <p:nvPr/>
        </p:nvSpPr>
        <p:spPr>
          <a:xfrm>
            <a:off x="133351" y="152400"/>
            <a:ext cx="8934450" cy="523220"/>
          </a:xfrm>
          <a:prstGeom prst="rect">
            <a:avLst/>
          </a:prstGeom>
          <a:solidFill>
            <a:schemeClr val="bg1"/>
          </a:solidFill>
        </p:spPr>
        <p:txBody>
          <a:bodyPr wrap="square" rtlCol="0">
            <a:spAutoFit/>
          </a:bodyPr>
          <a:lstStyle/>
          <a:p>
            <a:r>
              <a:rPr lang="fr-FR" sz="2800" b="1" dirty="0">
                <a:solidFill>
                  <a:srgbClr val="0070C0"/>
                </a:solidFill>
              </a:rPr>
              <a:t>Les actions à cibler sont connues… Vraiment ?</a:t>
            </a:r>
          </a:p>
        </p:txBody>
      </p:sp>
      <p:sp>
        <p:nvSpPr>
          <p:cNvPr id="10" name="Rectangle 9"/>
          <p:cNvSpPr/>
          <p:nvPr/>
        </p:nvSpPr>
        <p:spPr>
          <a:xfrm>
            <a:off x="8674753" y="6381750"/>
            <a:ext cx="418704" cy="369332"/>
          </a:xfrm>
          <a:prstGeom prst="rect">
            <a:avLst/>
          </a:prstGeom>
        </p:spPr>
        <p:txBody>
          <a:bodyPr wrap="none">
            <a:spAutoFit/>
          </a:bodyPr>
          <a:lstStyle/>
          <a:p>
            <a:r>
              <a:rPr lang="fr-FR" dirty="0"/>
              <a:t>37</a:t>
            </a:r>
          </a:p>
        </p:txBody>
      </p:sp>
    </p:spTree>
    <p:extLst>
      <p:ext uri="{BB962C8B-B14F-4D97-AF65-F5344CB8AC3E}">
        <p14:creationId xmlns:p14="http://schemas.microsoft.com/office/powerpoint/2010/main" val="167975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7377"/>
          <a:stretch/>
        </p:blipFill>
        <p:spPr>
          <a:xfrm>
            <a:off x="2150436" y="1157351"/>
            <a:ext cx="3786245" cy="2664000"/>
          </a:xfrm>
          <a:prstGeom prst="rect">
            <a:avLst/>
          </a:prstGeom>
        </p:spPr>
      </p:pic>
      <p:sp>
        <p:nvSpPr>
          <p:cNvPr id="11" name="ZoneTexte 10"/>
          <p:cNvSpPr txBox="1"/>
          <p:nvPr/>
        </p:nvSpPr>
        <p:spPr>
          <a:xfrm>
            <a:off x="133351" y="152400"/>
            <a:ext cx="8934450" cy="523220"/>
          </a:xfrm>
          <a:prstGeom prst="rect">
            <a:avLst/>
          </a:prstGeom>
          <a:solidFill>
            <a:schemeClr val="bg1"/>
          </a:solidFill>
        </p:spPr>
        <p:txBody>
          <a:bodyPr wrap="square" rtlCol="0">
            <a:spAutoFit/>
          </a:bodyPr>
          <a:lstStyle/>
          <a:p>
            <a:r>
              <a:rPr lang="fr-FR" sz="2800" b="1" dirty="0">
                <a:solidFill>
                  <a:srgbClr val="0070C0"/>
                </a:solidFill>
              </a:rPr>
              <a:t>Les actions à cibler sont connues… Vraiment ?</a:t>
            </a:r>
          </a:p>
        </p:txBody>
      </p:sp>
      <p:sp>
        <p:nvSpPr>
          <p:cNvPr id="10" name="Rectangle 9"/>
          <p:cNvSpPr/>
          <p:nvPr/>
        </p:nvSpPr>
        <p:spPr>
          <a:xfrm>
            <a:off x="8674753" y="6381750"/>
            <a:ext cx="418704" cy="369332"/>
          </a:xfrm>
          <a:prstGeom prst="rect">
            <a:avLst/>
          </a:prstGeom>
        </p:spPr>
        <p:txBody>
          <a:bodyPr wrap="none">
            <a:spAutoFit/>
          </a:bodyPr>
          <a:lstStyle/>
          <a:p>
            <a:r>
              <a:rPr lang="fr-FR" dirty="0"/>
              <a:t>37</a:t>
            </a:r>
          </a:p>
        </p:txBody>
      </p:sp>
      <p:sp>
        <p:nvSpPr>
          <p:cNvPr id="12" name="ZoneTexte 11"/>
          <p:cNvSpPr txBox="1"/>
          <p:nvPr/>
        </p:nvSpPr>
        <p:spPr>
          <a:xfrm>
            <a:off x="1876963" y="966840"/>
            <a:ext cx="2889081" cy="400110"/>
          </a:xfrm>
          <a:prstGeom prst="rect">
            <a:avLst/>
          </a:prstGeom>
          <a:solidFill>
            <a:schemeClr val="bg1"/>
          </a:solidFill>
        </p:spPr>
        <p:txBody>
          <a:bodyPr vert="horz" wrap="square" rtlCol="0">
            <a:spAutoFit/>
          </a:bodyPr>
          <a:lstStyle/>
          <a:p>
            <a:pPr algn="ctr"/>
            <a:r>
              <a:rPr lang="fr-FR" sz="2000" b="1" dirty="0"/>
              <a:t>Trafic aérien mondial</a:t>
            </a:r>
          </a:p>
        </p:txBody>
      </p:sp>
      <p:pic>
        <p:nvPicPr>
          <p:cNvPr id="13" name="Image 12"/>
          <p:cNvPicPr>
            <a:picLocks noChangeAspect="1"/>
          </p:cNvPicPr>
          <p:nvPr/>
        </p:nvPicPr>
        <p:blipFill>
          <a:blip r:embed="rId3"/>
          <a:stretch>
            <a:fillRect/>
          </a:stretch>
        </p:blipFill>
        <p:spPr>
          <a:xfrm>
            <a:off x="2310852" y="4303082"/>
            <a:ext cx="4910384" cy="2448000"/>
          </a:xfrm>
          <a:prstGeom prst="rect">
            <a:avLst/>
          </a:prstGeom>
        </p:spPr>
      </p:pic>
      <p:sp>
        <p:nvSpPr>
          <p:cNvPr id="14" name="ZoneTexte 13"/>
          <p:cNvSpPr txBox="1"/>
          <p:nvPr/>
        </p:nvSpPr>
        <p:spPr>
          <a:xfrm>
            <a:off x="2150436" y="4103027"/>
            <a:ext cx="4910384" cy="400110"/>
          </a:xfrm>
          <a:prstGeom prst="rect">
            <a:avLst/>
          </a:prstGeom>
          <a:solidFill>
            <a:schemeClr val="bg1"/>
          </a:solidFill>
        </p:spPr>
        <p:txBody>
          <a:bodyPr vert="horz" wrap="square" rtlCol="0">
            <a:spAutoFit/>
          </a:bodyPr>
          <a:lstStyle/>
          <a:p>
            <a:pPr algn="ctr"/>
            <a:r>
              <a:rPr lang="fr-FR" sz="2000" b="1" dirty="0"/>
              <a:t>Réduction nécessaire des émissions de CO2</a:t>
            </a:r>
          </a:p>
        </p:txBody>
      </p:sp>
    </p:spTree>
    <p:extLst>
      <p:ext uri="{BB962C8B-B14F-4D97-AF65-F5344CB8AC3E}">
        <p14:creationId xmlns:p14="http://schemas.microsoft.com/office/powerpoint/2010/main" val="4039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123950"/>
            <a:ext cx="6604000" cy="4610100"/>
          </a:xfrm>
          <a:prstGeom prst="rect">
            <a:avLst/>
          </a:prstGeom>
        </p:spPr>
      </p:pic>
    </p:spTree>
    <p:extLst>
      <p:ext uri="{BB962C8B-B14F-4D97-AF65-F5344CB8AC3E}">
        <p14:creationId xmlns:p14="http://schemas.microsoft.com/office/powerpoint/2010/main" val="31406749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62" y="866775"/>
            <a:ext cx="7686675" cy="5124450"/>
          </a:xfrm>
          <a:prstGeom prst="rect">
            <a:avLst/>
          </a:prstGeom>
        </p:spPr>
      </p:pic>
    </p:spTree>
    <p:extLst>
      <p:ext uri="{BB962C8B-B14F-4D97-AF65-F5344CB8AC3E}">
        <p14:creationId xmlns:p14="http://schemas.microsoft.com/office/powerpoint/2010/main" val="3343137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03108" y="175309"/>
            <a:ext cx="4807953" cy="3780000"/>
          </a:xfrm>
          <a:prstGeom prst="rect">
            <a:avLst/>
          </a:prstGeom>
          <a:ln>
            <a:solidFill>
              <a:schemeClr val="accent1"/>
            </a:solidFill>
          </a:ln>
        </p:spPr>
      </p:pic>
      <p:sp>
        <p:nvSpPr>
          <p:cNvPr id="9" name="Rectangle 8"/>
          <p:cNvSpPr/>
          <p:nvPr/>
        </p:nvSpPr>
        <p:spPr>
          <a:xfrm>
            <a:off x="87151" y="6021111"/>
            <a:ext cx="8839200" cy="723275"/>
          </a:xfrm>
          <a:prstGeom prst="rect">
            <a:avLst/>
          </a:prstGeom>
          <a:solidFill>
            <a:schemeClr val="bg1"/>
          </a:solidFill>
        </p:spPr>
        <p:txBody>
          <a:bodyPr wrap="square">
            <a:spAutoFit/>
          </a:bodyPr>
          <a:lstStyle/>
          <a:p>
            <a:pPr>
              <a:spcAft>
                <a:spcPts val="600"/>
              </a:spcAft>
            </a:pPr>
            <a:endParaRPr lang="en-US" dirty="0"/>
          </a:p>
          <a:p>
            <a:pPr>
              <a:spcAft>
                <a:spcPts val="600"/>
              </a:spcAft>
            </a:pPr>
            <a:r>
              <a:rPr lang="en-US" dirty="0"/>
              <a:t>World Bank database, https://data.worldbank.org/indicator/ </a:t>
            </a:r>
          </a:p>
        </p:txBody>
      </p:sp>
      <p:sp>
        <p:nvSpPr>
          <p:cNvPr id="10" name="Rectangle 9"/>
          <p:cNvSpPr/>
          <p:nvPr/>
        </p:nvSpPr>
        <p:spPr>
          <a:xfrm>
            <a:off x="87151" y="6118110"/>
            <a:ext cx="7095931" cy="738664"/>
          </a:xfrm>
          <a:prstGeom prst="rect">
            <a:avLst/>
          </a:prstGeom>
          <a:solidFill>
            <a:schemeClr val="bg1"/>
          </a:solidFill>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Institute of International Finance (IFF), via McKinsey Global Institute, </a:t>
            </a:r>
          </a:p>
          <a:p>
            <a:r>
              <a:rPr lang="en-US" sz="1200" dirty="0">
                <a:latin typeface="Calibri" panose="020F0502020204030204" pitchFamily="34" charset="0"/>
                <a:ea typeface="Calibri" panose="020F0502020204030204" pitchFamily="34" charset="0"/>
                <a:cs typeface="Times New Roman" panose="02020603050405020304" pitchFamily="18" charset="0"/>
              </a:rPr>
              <a:t>Cited by </a:t>
            </a:r>
            <a:r>
              <a:rPr lang="en-US" sz="1200" i="1" dirty="0">
                <a:latin typeface="Calibri" panose="020F0502020204030204" pitchFamily="34" charset="0"/>
                <a:ea typeface="Calibri" panose="020F0502020204030204" pitchFamily="34" charset="0"/>
                <a:cs typeface="Times New Roman" panose="02020603050405020304" pitchFamily="18" charset="0"/>
              </a:rPr>
              <a:t>The Daily Mirror</a:t>
            </a:r>
            <a:r>
              <a:rPr lang="en-US" sz="1200" dirty="0">
                <a:latin typeface="Calibri" panose="020F0502020204030204" pitchFamily="34" charset="0"/>
                <a:ea typeface="Calibri" panose="020F0502020204030204" pitchFamily="34" charset="0"/>
                <a:cs typeface="Times New Roman" panose="02020603050405020304" pitchFamily="18" charset="0"/>
              </a:rPr>
              <a:t>. http://www.dailymirror.lk/article/Global-debt-surges-to-over-US-per-person-131969.html.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87151" y="6164276"/>
            <a:ext cx="7252544" cy="646331"/>
          </a:xfrm>
          <a:prstGeom prst="rect">
            <a:avLst/>
          </a:prstGeom>
          <a:solidFill>
            <a:schemeClr val="bg1"/>
          </a:solidFill>
        </p:spPr>
        <p:txBody>
          <a:bodyPr wrap="square">
            <a:spAutoFit/>
          </a:bodyPr>
          <a:lstStyle/>
          <a:p>
            <a:r>
              <a:rPr lang="en-US" dirty="0" err="1"/>
              <a:t>Alvaredo</a:t>
            </a:r>
            <a:r>
              <a:rPr lang="en-US" dirty="0"/>
              <a:t> F, Chancel L, Piketty T, </a:t>
            </a:r>
            <a:r>
              <a:rPr lang="en-US" dirty="0" err="1"/>
              <a:t>Saez</a:t>
            </a:r>
            <a:r>
              <a:rPr lang="en-US" dirty="0"/>
              <a:t> E, </a:t>
            </a:r>
            <a:r>
              <a:rPr lang="en-US" dirty="0" err="1"/>
              <a:t>Zucman</a:t>
            </a:r>
            <a:r>
              <a:rPr lang="en-US" dirty="0"/>
              <a:t> G. World Inequality Report 2018. http://wir2018widworld/</a:t>
            </a:r>
          </a:p>
        </p:txBody>
      </p:sp>
      <p:pic>
        <p:nvPicPr>
          <p:cNvPr id="13" name="Image 12"/>
          <p:cNvPicPr>
            <a:picLocks noChangeAspect="1"/>
          </p:cNvPicPr>
          <p:nvPr/>
        </p:nvPicPr>
        <p:blipFill>
          <a:blip r:embed="rId3"/>
          <a:stretch>
            <a:fillRect/>
          </a:stretch>
        </p:blipFill>
        <p:spPr>
          <a:xfrm>
            <a:off x="4093963" y="2203286"/>
            <a:ext cx="5129408" cy="3996000"/>
          </a:xfrm>
          <a:prstGeom prst="rect">
            <a:avLst/>
          </a:prstGeom>
          <a:ln>
            <a:solidFill>
              <a:schemeClr val="accent1"/>
            </a:solidFill>
          </a:ln>
        </p:spPr>
      </p:pic>
      <p:pic>
        <p:nvPicPr>
          <p:cNvPr id="8" name="Image 7"/>
          <p:cNvPicPr>
            <a:picLocks noChangeAspect="1"/>
          </p:cNvPicPr>
          <p:nvPr/>
        </p:nvPicPr>
        <p:blipFill>
          <a:blip r:embed="rId4"/>
          <a:stretch>
            <a:fillRect/>
          </a:stretch>
        </p:blipFill>
        <p:spPr>
          <a:xfrm>
            <a:off x="7339695" y="6443546"/>
            <a:ext cx="1722695" cy="324000"/>
          </a:xfrm>
          <a:prstGeom prst="rect">
            <a:avLst/>
          </a:prstGeom>
        </p:spPr>
      </p:pic>
      <p:sp>
        <p:nvSpPr>
          <p:cNvPr id="15" name="ZoneTexte 14"/>
          <p:cNvSpPr txBox="1"/>
          <p:nvPr/>
        </p:nvSpPr>
        <p:spPr>
          <a:xfrm>
            <a:off x="203108" y="175309"/>
            <a:ext cx="2869701" cy="523220"/>
          </a:xfrm>
          <a:prstGeom prst="rect">
            <a:avLst/>
          </a:prstGeom>
          <a:solidFill>
            <a:schemeClr val="bg1"/>
          </a:solidFill>
          <a:ln w="25400">
            <a:noFill/>
          </a:ln>
        </p:spPr>
        <p:txBody>
          <a:bodyPr wrap="square" rtlCol="0">
            <a:spAutoFit/>
          </a:bodyPr>
          <a:lstStyle/>
          <a:p>
            <a:r>
              <a:rPr lang="fr-FR" b="1" dirty="0"/>
              <a:t>Croissance mondiale                     </a:t>
            </a:r>
          </a:p>
          <a:p>
            <a:endParaRPr lang="fr-FR" sz="1000" b="1" dirty="0"/>
          </a:p>
        </p:txBody>
      </p:sp>
      <p:sp>
        <p:nvSpPr>
          <p:cNvPr id="16" name="ZoneTexte 15"/>
          <p:cNvSpPr txBox="1"/>
          <p:nvPr/>
        </p:nvSpPr>
        <p:spPr>
          <a:xfrm>
            <a:off x="4099224" y="2203286"/>
            <a:ext cx="5044776" cy="523220"/>
          </a:xfrm>
          <a:prstGeom prst="rect">
            <a:avLst/>
          </a:prstGeom>
          <a:solidFill>
            <a:schemeClr val="bg1"/>
          </a:solidFill>
          <a:ln w="25400">
            <a:noFill/>
          </a:ln>
        </p:spPr>
        <p:txBody>
          <a:bodyPr wrap="square" rtlCol="0">
            <a:spAutoFit/>
          </a:bodyPr>
          <a:lstStyle/>
          <a:p>
            <a:r>
              <a:rPr lang="fr-FR" b="1" dirty="0"/>
              <a:t>Dette mondiale</a:t>
            </a:r>
          </a:p>
          <a:p>
            <a:endParaRPr lang="fr-FR" sz="1000" b="1" dirty="0"/>
          </a:p>
        </p:txBody>
      </p:sp>
      <p:pic>
        <p:nvPicPr>
          <p:cNvPr id="17" name="Image 16"/>
          <p:cNvPicPr>
            <a:picLocks noChangeAspect="1"/>
          </p:cNvPicPr>
          <p:nvPr/>
        </p:nvPicPr>
        <p:blipFill>
          <a:blip r:embed="rId5"/>
          <a:stretch>
            <a:fillRect/>
          </a:stretch>
        </p:blipFill>
        <p:spPr>
          <a:xfrm>
            <a:off x="1574984" y="1196867"/>
            <a:ext cx="6872154" cy="4176000"/>
          </a:xfrm>
          <a:prstGeom prst="rect">
            <a:avLst/>
          </a:prstGeom>
          <a:ln>
            <a:solidFill>
              <a:schemeClr val="accent1"/>
            </a:solidFill>
          </a:ln>
        </p:spPr>
      </p:pic>
      <p:sp>
        <p:nvSpPr>
          <p:cNvPr id="18" name="ZoneTexte 17"/>
          <p:cNvSpPr txBox="1"/>
          <p:nvPr/>
        </p:nvSpPr>
        <p:spPr>
          <a:xfrm>
            <a:off x="1574984" y="1196867"/>
            <a:ext cx="6510340" cy="646331"/>
          </a:xfrm>
          <a:prstGeom prst="rect">
            <a:avLst/>
          </a:prstGeom>
          <a:solidFill>
            <a:schemeClr val="bg1"/>
          </a:solidFill>
          <a:ln w="25400">
            <a:noFill/>
          </a:ln>
        </p:spPr>
        <p:txBody>
          <a:bodyPr wrap="square" rtlCol="0">
            <a:spAutoFit/>
          </a:bodyPr>
          <a:lstStyle/>
          <a:p>
            <a:r>
              <a:rPr lang="fr-FR" b="1" dirty="0"/>
              <a:t>Pourcentage de la richesse nationale détenue par les 10% plus hauts revenus</a:t>
            </a:r>
            <a:endParaRPr lang="fr-FR" sz="1000" b="1" dirty="0"/>
          </a:p>
        </p:txBody>
      </p:sp>
    </p:spTree>
    <p:extLst>
      <p:ext uri="{BB962C8B-B14F-4D97-AF65-F5344CB8AC3E}">
        <p14:creationId xmlns:p14="http://schemas.microsoft.com/office/powerpoint/2010/main" val="31957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6"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6095047"/>
            <a:ext cx="8803083" cy="646331"/>
          </a:xfrm>
          <a:prstGeom prst="rect">
            <a:avLst/>
          </a:prstGeom>
          <a:noFill/>
        </p:spPr>
        <p:txBody>
          <a:bodyPr wrap="square" rtlCol="0">
            <a:spAutoFit/>
          </a:bodyPr>
          <a:lstStyle/>
          <a:p>
            <a:r>
              <a:rPr lang="fr-FR" dirty="0"/>
              <a:t>Garrett TJ. </a:t>
            </a:r>
            <a:r>
              <a:rPr lang="en-US" dirty="0"/>
              <a:t>No way out? The double-bind in seeking global prosperity alongside</a:t>
            </a:r>
          </a:p>
          <a:p>
            <a:r>
              <a:rPr lang="fr-FR" dirty="0" err="1"/>
              <a:t>mitigated</a:t>
            </a:r>
            <a:r>
              <a:rPr lang="fr-FR" dirty="0"/>
              <a:t> </a:t>
            </a:r>
            <a:r>
              <a:rPr lang="fr-FR" dirty="0" err="1"/>
              <a:t>climate</a:t>
            </a:r>
            <a:r>
              <a:rPr lang="fr-FR" dirty="0"/>
              <a:t> change. </a:t>
            </a:r>
            <a:r>
              <a:rPr lang="en-US" dirty="0"/>
              <a:t>Earth Syst. </a:t>
            </a:r>
            <a:r>
              <a:rPr lang="en-US" dirty="0" err="1"/>
              <a:t>Dynam</a:t>
            </a:r>
            <a:r>
              <a:rPr lang="en-US" dirty="0"/>
              <a:t>., 3, 1–17, 2012; </a:t>
            </a:r>
            <a:r>
              <a:rPr lang="fr-FR" dirty="0"/>
              <a:t>doi:10.5194/esd-3-1-2012</a:t>
            </a:r>
          </a:p>
        </p:txBody>
      </p:sp>
      <p:pic>
        <p:nvPicPr>
          <p:cNvPr id="6" name="Image 5"/>
          <p:cNvPicPr>
            <a:picLocks noChangeAspect="1"/>
          </p:cNvPicPr>
          <p:nvPr/>
        </p:nvPicPr>
        <p:blipFill>
          <a:blip r:embed="rId2"/>
          <a:stretch>
            <a:fillRect/>
          </a:stretch>
        </p:blipFill>
        <p:spPr>
          <a:xfrm>
            <a:off x="1366837" y="547687"/>
            <a:ext cx="5723098" cy="5364000"/>
          </a:xfrm>
          <a:prstGeom prst="rect">
            <a:avLst/>
          </a:prstGeom>
        </p:spPr>
      </p:pic>
      <p:sp>
        <p:nvSpPr>
          <p:cNvPr id="7" name="ZoneTexte 6"/>
          <p:cNvSpPr txBox="1"/>
          <p:nvPr/>
        </p:nvSpPr>
        <p:spPr>
          <a:xfrm>
            <a:off x="169757" y="118695"/>
            <a:ext cx="8934450" cy="523220"/>
          </a:xfrm>
          <a:prstGeom prst="rect">
            <a:avLst/>
          </a:prstGeom>
          <a:solidFill>
            <a:schemeClr val="bg1"/>
          </a:solidFill>
        </p:spPr>
        <p:txBody>
          <a:bodyPr wrap="square" rtlCol="0">
            <a:spAutoFit/>
          </a:bodyPr>
          <a:lstStyle/>
          <a:p>
            <a:r>
              <a:rPr lang="fr-FR" sz="2800" b="1" dirty="0">
                <a:solidFill>
                  <a:srgbClr val="0070C0"/>
                </a:solidFill>
              </a:rPr>
              <a:t>Un contexte difficile: les tensions économiques</a:t>
            </a:r>
          </a:p>
        </p:txBody>
      </p:sp>
      <p:sp>
        <p:nvSpPr>
          <p:cNvPr id="8" name="Rectangle 7"/>
          <p:cNvSpPr/>
          <p:nvPr/>
        </p:nvSpPr>
        <p:spPr>
          <a:xfrm>
            <a:off x="8674753" y="6381750"/>
            <a:ext cx="418704" cy="369332"/>
          </a:xfrm>
          <a:prstGeom prst="rect">
            <a:avLst/>
          </a:prstGeom>
        </p:spPr>
        <p:txBody>
          <a:bodyPr wrap="none">
            <a:spAutoFit/>
          </a:bodyPr>
          <a:lstStyle/>
          <a:p>
            <a:r>
              <a:rPr lang="fr-FR" dirty="0"/>
              <a:t>47</a:t>
            </a:r>
          </a:p>
        </p:txBody>
      </p:sp>
    </p:spTree>
    <p:extLst>
      <p:ext uri="{BB962C8B-B14F-4D97-AF65-F5344CB8AC3E}">
        <p14:creationId xmlns:p14="http://schemas.microsoft.com/office/powerpoint/2010/main" val="72427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867" y="885825"/>
            <a:ext cx="6834214" cy="5832000"/>
          </a:xfrm>
          <a:prstGeom prst="rect">
            <a:avLst/>
          </a:prstGeom>
        </p:spPr>
      </p:pic>
      <p:sp>
        <p:nvSpPr>
          <p:cNvPr id="3" name="ZoneTexte 2"/>
          <p:cNvSpPr txBox="1"/>
          <p:nvPr/>
        </p:nvSpPr>
        <p:spPr>
          <a:xfrm>
            <a:off x="159007" y="239841"/>
            <a:ext cx="8934450" cy="523220"/>
          </a:xfrm>
          <a:prstGeom prst="rect">
            <a:avLst/>
          </a:prstGeom>
          <a:solidFill>
            <a:schemeClr val="bg1"/>
          </a:solidFill>
        </p:spPr>
        <p:txBody>
          <a:bodyPr wrap="square" rtlCol="0">
            <a:spAutoFit/>
          </a:bodyPr>
          <a:lstStyle/>
          <a:p>
            <a:r>
              <a:rPr lang="fr-FR" sz="2800" b="1" dirty="0">
                <a:solidFill>
                  <a:srgbClr val="0070C0"/>
                </a:solidFill>
              </a:rPr>
              <a:t>Les politiques ont donc la tête ailleurs</a:t>
            </a:r>
          </a:p>
        </p:txBody>
      </p:sp>
    </p:spTree>
    <p:extLst>
      <p:ext uri="{BB962C8B-B14F-4D97-AF65-F5344CB8AC3E}">
        <p14:creationId xmlns:p14="http://schemas.microsoft.com/office/powerpoint/2010/main" val="2439755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8851" y="121920"/>
            <a:ext cx="8781415" cy="646331"/>
          </a:xfrm>
          <a:prstGeom prst="rect">
            <a:avLst/>
          </a:prstGeom>
          <a:noFill/>
        </p:spPr>
        <p:txBody>
          <a:bodyPr wrap="square" rtlCol="0">
            <a:spAutoFit/>
          </a:bodyPr>
          <a:lstStyle/>
          <a:p>
            <a:pPr algn="ctr"/>
            <a:r>
              <a:rPr lang="fr-FR" sz="3600" b="1" dirty="0"/>
              <a:t>Le monde scientifique doit donner l’exemple</a:t>
            </a:r>
          </a:p>
        </p:txBody>
      </p:sp>
      <p:pic>
        <p:nvPicPr>
          <p:cNvPr id="8" name="Image 7"/>
          <p:cNvPicPr>
            <a:picLocks noChangeAspect="1"/>
          </p:cNvPicPr>
          <p:nvPr/>
        </p:nvPicPr>
        <p:blipFill>
          <a:blip r:embed="rId3"/>
          <a:stretch>
            <a:fillRect/>
          </a:stretch>
        </p:blipFill>
        <p:spPr>
          <a:xfrm>
            <a:off x="455228" y="1420138"/>
            <a:ext cx="8555038" cy="4680000"/>
          </a:xfrm>
          <a:prstGeom prst="rect">
            <a:avLst/>
          </a:prstGeom>
        </p:spPr>
      </p:pic>
      <p:pic>
        <p:nvPicPr>
          <p:cNvPr id="10" name="Image 9"/>
          <p:cNvPicPr>
            <a:picLocks noChangeAspect="1"/>
          </p:cNvPicPr>
          <p:nvPr/>
        </p:nvPicPr>
        <p:blipFill>
          <a:blip r:embed="rId4"/>
          <a:stretch>
            <a:fillRect/>
          </a:stretch>
        </p:blipFill>
        <p:spPr>
          <a:xfrm>
            <a:off x="895032" y="1494472"/>
            <a:ext cx="7391400" cy="2466975"/>
          </a:xfrm>
          <a:prstGeom prst="rect">
            <a:avLst/>
          </a:prstGeom>
          <a:ln>
            <a:solidFill>
              <a:schemeClr val="accent1"/>
            </a:solidFill>
          </a:ln>
        </p:spPr>
      </p:pic>
      <p:pic>
        <p:nvPicPr>
          <p:cNvPr id="11" name="Image 10"/>
          <p:cNvPicPr>
            <a:picLocks noChangeAspect="1"/>
          </p:cNvPicPr>
          <p:nvPr/>
        </p:nvPicPr>
        <p:blipFill>
          <a:blip r:embed="rId5"/>
          <a:stretch>
            <a:fillRect/>
          </a:stretch>
        </p:blipFill>
        <p:spPr>
          <a:xfrm>
            <a:off x="132966" y="2811868"/>
            <a:ext cx="8877300" cy="3990975"/>
          </a:xfrm>
          <a:prstGeom prst="rect">
            <a:avLst/>
          </a:prstGeom>
          <a:noFill/>
          <a:ln>
            <a:solidFill>
              <a:schemeClr val="accent1"/>
            </a:solidFill>
          </a:ln>
        </p:spPr>
      </p:pic>
      <p:pic>
        <p:nvPicPr>
          <p:cNvPr id="12" name="Image 11"/>
          <p:cNvPicPr>
            <a:picLocks noChangeAspect="1"/>
          </p:cNvPicPr>
          <p:nvPr/>
        </p:nvPicPr>
        <p:blipFill>
          <a:blip r:embed="rId6"/>
          <a:stretch>
            <a:fillRect/>
          </a:stretch>
        </p:blipFill>
        <p:spPr>
          <a:xfrm>
            <a:off x="1657399" y="1420138"/>
            <a:ext cx="5866666" cy="4444444"/>
          </a:xfrm>
          <a:prstGeom prst="rect">
            <a:avLst/>
          </a:prstGeom>
          <a:ln>
            <a:solidFill>
              <a:schemeClr val="accent1"/>
            </a:solidFill>
          </a:ln>
        </p:spPr>
      </p:pic>
    </p:spTree>
    <p:extLst>
      <p:ext uri="{BB962C8B-B14F-4D97-AF65-F5344CB8AC3E}">
        <p14:creationId xmlns:p14="http://schemas.microsoft.com/office/powerpoint/2010/main" val="30738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376262" y="642937"/>
            <a:ext cx="8307937" cy="5832000"/>
          </a:xfrm>
          <a:prstGeom prst="rect">
            <a:avLst/>
          </a:prstGeom>
          <a:ln>
            <a:solidFill>
              <a:schemeClr val="accent1"/>
            </a:solidFill>
          </a:ln>
        </p:spPr>
      </p:pic>
    </p:spTree>
    <p:extLst>
      <p:ext uri="{BB962C8B-B14F-4D97-AF65-F5344CB8AC3E}">
        <p14:creationId xmlns:p14="http://schemas.microsoft.com/office/powerpoint/2010/main" val="268890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Démarche</a:t>
            </a:r>
          </a:p>
        </p:txBody>
      </p:sp>
      <p:sp>
        <p:nvSpPr>
          <p:cNvPr id="3" name="Espace réservé du contenu 2"/>
          <p:cNvSpPr>
            <a:spLocks noGrp="1"/>
          </p:cNvSpPr>
          <p:nvPr>
            <p:ph idx="1"/>
          </p:nvPr>
        </p:nvSpPr>
        <p:spPr>
          <a:xfrm>
            <a:off x="366712" y="1590678"/>
            <a:ext cx="8410575" cy="4351338"/>
          </a:xfrm>
        </p:spPr>
        <p:txBody>
          <a:bodyPr>
            <a:noAutofit/>
          </a:bodyPr>
          <a:lstStyle/>
          <a:p>
            <a:pPr>
              <a:lnSpc>
                <a:spcPct val="100000"/>
              </a:lnSpc>
              <a:spcBef>
                <a:spcPts val="0"/>
              </a:spcBef>
            </a:pPr>
            <a:r>
              <a:rPr lang="fr-FR" dirty="0"/>
              <a:t>Règle : parler de ce qu’on connait</a:t>
            </a:r>
          </a:p>
          <a:p>
            <a:pPr>
              <a:lnSpc>
                <a:spcPct val="100000"/>
              </a:lnSpc>
              <a:spcBef>
                <a:spcPts val="0"/>
              </a:spcBef>
            </a:pPr>
            <a:r>
              <a:rPr lang="fr-FR" dirty="0" err="1"/>
              <a:t>Transgressable</a:t>
            </a:r>
            <a:r>
              <a:rPr lang="fr-FR" dirty="0"/>
              <a:t>, à condition d’expliquer :</a:t>
            </a:r>
          </a:p>
          <a:p>
            <a:pPr lvl="1">
              <a:lnSpc>
                <a:spcPct val="100000"/>
              </a:lnSpc>
              <a:spcBef>
                <a:spcPts val="0"/>
              </a:spcBef>
              <a:buFont typeface="Courier New" panose="02070309020205020404" pitchFamily="49" charset="0"/>
              <a:buChar char="o"/>
            </a:pPr>
            <a:r>
              <a:rPr lang="fr-FR" b="1" dirty="0">
                <a:solidFill>
                  <a:srgbClr val="0070C0"/>
                </a:solidFill>
              </a:rPr>
              <a:t>Qui on est </a:t>
            </a:r>
          </a:p>
          <a:p>
            <a:pPr lvl="1">
              <a:lnSpc>
                <a:spcPct val="100000"/>
              </a:lnSpc>
              <a:spcBef>
                <a:spcPts val="0"/>
              </a:spcBef>
              <a:buFont typeface="Courier New" panose="02070309020205020404" pitchFamily="49" charset="0"/>
              <a:buChar char="o"/>
            </a:pPr>
            <a:r>
              <a:rPr lang="fr-FR" b="1" dirty="0">
                <a:solidFill>
                  <a:srgbClr val="0070C0"/>
                </a:solidFill>
              </a:rPr>
              <a:t>Pourquoi on le fait</a:t>
            </a:r>
          </a:p>
          <a:p>
            <a:pPr lvl="1">
              <a:lnSpc>
                <a:spcPct val="100000"/>
              </a:lnSpc>
              <a:spcBef>
                <a:spcPts val="0"/>
              </a:spcBef>
              <a:buFont typeface="Courier New" panose="02070309020205020404" pitchFamily="49" charset="0"/>
              <a:buChar char="o"/>
            </a:pPr>
            <a:r>
              <a:rPr lang="fr-FR" b="1" dirty="0">
                <a:solidFill>
                  <a:srgbClr val="0070C0"/>
                </a:solidFill>
              </a:rPr>
              <a:t>Comment on le fait</a:t>
            </a:r>
          </a:p>
          <a:p>
            <a:pPr lvl="2"/>
            <a:r>
              <a:rPr lang="fr-FR" dirty="0"/>
              <a:t>En</a:t>
            </a:r>
            <a:r>
              <a:rPr lang="fr-FR" b="1" dirty="0">
                <a:solidFill>
                  <a:srgbClr val="0070C0"/>
                </a:solidFill>
              </a:rPr>
              <a:t> </a:t>
            </a:r>
            <a:r>
              <a:rPr lang="fr-FR" dirty="0"/>
              <a:t>informant</a:t>
            </a:r>
          </a:p>
          <a:p>
            <a:pPr lvl="2"/>
            <a:r>
              <a:rPr lang="fr-FR" dirty="0"/>
              <a:t>En débattant</a:t>
            </a:r>
          </a:p>
          <a:p>
            <a:pPr lvl="2"/>
            <a:r>
              <a:rPr lang="fr-FR" dirty="0"/>
              <a:t>…</a:t>
            </a:r>
          </a:p>
          <a:p>
            <a:pPr lvl="1">
              <a:lnSpc>
                <a:spcPct val="100000"/>
              </a:lnSpc>
              <a:spcBef>
                <a:spcPts val="0"/>
              </a:spcBef>
              <a:buFont typeface="Courier New" panose="02070309020205020404" pitchFamily="49" charset="0"/>
              <a:buChar char="o"/>
            </a:pPr>
            <a:endParaRPr lang="fr-FR" b="1" dirty="0">
              <a:solidFill>
                <a:srgbClr val="0070C0"/>
              </a:solidFill>
            </a:endParaRPr>
          </a:p>
        </p:txBody>
      </p:sp>
      <p:sp>
        <p:nvSpPr>
          <p:cNvPr id="4" name="Rectangle 3"/>
          <p:cNvSpPr/>
          <p:nvPr/>
        </p:nvSpPr>
        <p:spPr>
          <a:xfrm>
            <a:off x="8674753" y="6381750"/>
            <a:ext cx="301686" cy="369332"/>
          </a:xfrm>
          <a:prstGeom prst="rect">
            <a:avLst/>
          </a:prstGeom>
        </p:spPr>
        <p:txBody>
          <a:bodyPr wrap="none">
            <a:spAutoFit/>
          </a:bodyPr>
          <a:lstStyle/>
          <a:p>
            <a:r>
              <a:rPr lang="fr-FR" dirty="0"/>
              <a:t>2</a:t>
            </a:r>
          </a:p>
        </p:txBody>
      </p:sp>
    </p:spTree>
    <p:extLst>
      <p:ext uri="{BB962C8B-B14F-4D97-AF65-F5344CB8AC3E}">
        <p14:creationId xmlns:p14="http://schemas.microsoft.com/office/powerpoint/2010/main" val="17379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4294967295"/>
          </p:nvPr>
        </p:nvSpPr>
        <p:spPr>
          <a:xfrm>
            <a:off x="457170" y="1604513"/>
            <a:ext cx="8229090" cy="4525825"/>
          </a:xfrm>
        </p:spPr>
        <p:txBody>
          <a:bodyPr/>
          <a:lstStyle/>
          <a:p>
            <a:endParaRPr lang="fr-F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0704"/>
            <a:ext cx="9144000" cy="5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a:spLocks noChangeAspect="1"/>
          </p:cNvSpPr>
          <p:nvPr/>
        </p:nvSpPr>
        <p:spPr>
          <a:xfrm>
            <a:off x="3563888" y="1700808"/>
            <a:ext cx="288032" cy="288000"/>
          </a:xfrm>
          <a:prstGeom prst="ellipse">
            <a:avLst/>
          </a:prstGeom>
          <a:solidFill>
            <a:srgbClr val="FFFF00"/>
          </a:solid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orme libre 10"/>
          <p:cNvSpPr/>
          <p:nvPr/>
        </p:nvSpPr>
        <p:spPr>
          <a:xfrm rot="538461">
            <a:off x="3206616" y="1961576"/>
            <a:ext cx="308235" cy="1699030"/>
          </a:xfrm>
          <a:custGeom>
            <a:avLst/>
            <a:gdLst>
              <a:gd name="connsiteX0" fmla="*/ 678137 w 678137"/>
              <a:gd name="connsiteY0" fmla="*/ 0 h 2031757"/>
              <a:gd name="connsiteX1" fmla="*/ 804 w 678137"/>
              <a:gd name="connsiteY1" fmla="*/ 756355 h 2031757"/>
              <a:gd name="connsiteX2" fmla="*/ 542670 w 678137"/>
              <a:gd name="connsiteY2" fmla="*/ 1862666 h 2031757"/>
              <a:gd name="connsiteX3" fmla="*/ 632982 w 678137"/>
              <a:gd name="connsiteY3" fmla="*/ 2009422 h 2031757"/>
            </a:gdLst>
            <a:ahLst/>
            <a:cxnLst>
              <a:cxn ang="0">
                <a:pos x="connsiteX0" y="connsiteY0"/>
              </a:cxn>
              <a:cxn ang="0">
                <a:pos x="connsiteX1" y="connsiteY1"/>
              </a:cxn>
              <a:cxn ang="0">
                <a:pos x="connsiteX2" y="connsiteY2"/>
              </a:cxn>
              <a:cxn ang="0">
                <a:pos x="connsiteX3" y="connsiteY3"/>
              </a:cxn>
            </a:cxnLst>
            <a:rect l="l" t="t" r="r" b="b"/>
            <a:pathLst>
              <a:path w="678137" h="2031757">
                <a:moveTo>
                  <a:pt x="678137" y="0"/>
                </a:moveTo>
                <a:cubicBezTo>
                  <a:pt x="350759" y="222955"/>
                  <a:pt x="23382" y="445911"/>
                  <a:pt x="804" y="756355"/>
                </a:cubicBezTo>
                <a:cubicBezTo>
                  <a:pt x="-21774" y="1066799"/>
                  <a:pt x="437307" y="1653822"/>
                  <a:pt x="542670" y="1862666"/>
                </a:cubicBezTo>
                <a:cubicBezTo>
                  <a:pt x="648033" y="2071510"/>
                  <a:pt x="640507" y="2040466"/>
                  <a:pt x="632982" y="2009422"/>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a:spLocks noChangeAspect="1"/>
          </p:cNvSpPr>
          <p:nvPr/>
        </p:nvSpPr>
        <p:spPr>
          <a:xfrm>
            <a:off x="2873792" y="3358666"/>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a:spLocks noChangeAspect="1"/>
          </p:cNvSpPr>
          <p:nvPr/>
        </p:nvSpPr>
        <p:spPr>
          <a:xfrm>
            <a:off x="3455817" y="3119007"/>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a:spLocks noChangeAspect="1"/>
          </p:cNvSpPr>
          <p:nvPr/>
        </p:nvSpPr>
        <p:spPr>
          <a:xfrm>
            <a:off x="3455817" y="3429032"/>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a:spLocks noChangeAspect="1"/>
          </p:cNvSpPr>
          <p:nvPr/>
        </p:nvSpPr>
        <p:spPr>
          <a:xfrm>
            <a:off x="3599833" y="3717032"/>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a:spLocks noChangeAspect="1"/>
          </p:cNvSpPr>
          <p:nvPr/>
        </p:nvSpPr>
        <p:spPr>
          <a:xfrm>
            <a:off x="3026192" y="3549430"/>
            <a:ext cx="249664" cy="249636"/>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a:spLocks noChangeAspect="1"/>
          </p:cNvSpPr>
          <p:nvPr/>
        </p:nvSpPr>
        <p:spPr>
          <a:xfrm>
            <a:off x="4040265" y="3785120"/>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a:spLocks noChangeAspect="1"/>
          </p:cNvSpPr>
          <p:nvPr/>
        </p:nvSpPr>
        <p:spPr>
          <a:xfrm>
            <a:off x="5004048" y="3903885"/>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a:spLocks noChangeAspect="1"/>
          </p:cNvSpPr>
          <p:nvPr/>
        </p:nvSpPr>
        <p:spPr>
          <a:xfrm>
            <a:off x="8532440" y="3383591"/>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a:spLocks noChangeAspect="1"/>
          </p:cNvSpPr>
          <p:nvPr/>
        </p:nvSpPr>
        <p:spPr>
          <a:xfrm>
            <a:off x="8332924" y="3352096"/>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a:spLocks noChangeAspect="1"/>
          </p:cNvSpPr>
          <p:nvPr/>
        </p:nvSpPr>
        <p:spPr>
          <a:xfrm>
            <a:off x="1365388" y="5001996"/>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p:cNvSpPr>
            <a:spLocks noChangeAspect="1"/>
          </p:cNvSpPr>
          <p:nvPr/>
        </p:nvSpPr>
        <p:spPr>
          <a:xfrm>
            <a:off x="5216128" y="4713996"/>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a:spLocks noChangeAspect="1"/>
          </p:cNvSpPr>
          <p:nvPr/>
        </p:nvSpPr>
        <p:spPr>
          <a:xfrm>
            <a:off x="4662954" y="4166084"/>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p:cNvSpPr>
            <a:spLocks noChangeAspect="1"/>
          </p:cNvSpPr>
          <p:nvPr/>
        </p:nvSpPr>
        <p:spPr>
          <a:xfrm>
            <a:off x="3887865" y="3500662"/>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a:spLocks noChangeAspect="1"/>
          </p:cNvSpPr>
          <p:nvPr/>
        </p:nvSpPr>
        <p:spPr>
          <a:xfrm>
            <a:off x="3979003" y="3141032"/>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p:cNvSpPr>
            <a:spLocks noChangeAspect="1"/>
          </p:cNvSpPr>
          <p:nvPr/>
        </p:nvSpPr>
        <p:spPr>
          <a:xfrm>
            <a:off x="3161824" y="3641120"/>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a:spLocks noChangeAspect="1"/>
          </p:cNvSpPr>
          <p:nvPr/>
        </p:nvSpPr>
        <p:spPr>
          <a:xfrm>
            <a:off x="3275856" y="3717032"/>
            <a:ext cx="288032" cy="288000"/>
          </a:xfrm>
          <a:prstGeom prst="ellipse">
            <a:avLst/>
          </a:prstGeom>
          <a:solidFill>
            <a:srgbClr val="FFFF00"/>
          </a:solid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2471101" y="4060870"/>
            <a:ext cx="1330976" cy="369332"/>
          </a:xfrm>
          <a:prstGeom prst="rect">
            <a:avLst/>
          </a:prstGeom>
          <a:solidFill>
            <a:srgbClr val="FFFFFF">
              <a:alpha val="48000"/>
            </a:srgbClr>
          </a:solidFill>
        </p:spPr>
        <p:txBody>
          <a:bodyPr wrap="square" rtlCol="0">
            <a:spAutoFit/>
          </a:bodyPr>
          <a:lstStyle/>
          <a:p>
            <a:pPr algn="ctr"/>
            <a:r>
              <a:rPr lang="fr-FR" b="1" dirty="0"/>
              <a:t>Abidjan</a:t>
            </a:r>
          </a:p>
        </p:txBody>
      </p:sp>
      <p:sp>
        <p:nvSpPr>
          <p:cNvPr id="33" name="ZoneTexte 32"/>
          <p:cNvSpPr txBox="1"/>
          <p:nvPr/>
        </p:nvSpPr>
        <p:spPr>
          <a:xfrm>
            <a:off x="1382338" y="1604513"/>
            <a:ext cx="1975113" cy="369332"/>
          </a:xfrm>
          <a:prstGeom prst="rect">
            <a:avLst/>
          </a:prstGeom>
          <a:solidFill>
            <a:srgbClr val="FFFFFF">
              <a:alpha val="47000"/>
            </a:srgbClr>
          </a:solidFill>
        </p:spPr>
        <p:txBody>
          <a:bodyPr wrap="square" rtlCol="0">
            <a:spAutoFit/>
          </a:bodyPr>
          <a:lstStyle/>
          <a:p>
            <a:pPr algn="ctr"/>
            <a:r>
              <a:rPr lang="fr-FR" b="1" dirty="0"/>
              <a:t>Bordeaux</a:t>
            </a:r>
          </a:p>
        </p:txBody>
      </p:sp>
      <p:sp>
        <p:nvSpPr>
          <p:cNvPr id="35" name="Ellipse 34"/>
          <p:cNvSpPr>
            <a:spLocks noChangeAspect="1"/>
          </p:cNvSpPr>
          <p:nvPr/>
        </p:nvSpPr>
        <p:spPr>
          <a:xfrm>
            <a:off x="4664585" y="5441484"/>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a:spLocks noChangeAspect="1"/>
          </p:cNvSpPr>
          <p:nvPr/>
        </p:nvSpPr>
        <p:spPr>
          <a:xfrm>
            <a:off x="4965962" y="4771445"/>
            <a:ext cx="288032" cy="288000"/>
          </a:xfrm>
          <a:prstGeom prst="ellipse">
            <a:avLst/>
          </a:prstGeom>
          <a:solidFill>
            <a:srgbClr val="FF0000"/>
          </a:solidFill>
          <a:ln w="698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p:cNvSpPr/>
          <p:nvPr/>
        </p:nvSpPr>
        <p:spPr>
          <a:xfrm>
            <a:off x="8597232" y="6290338"/>
            <a:ext cx="546767" cy="47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38</a:t>
            </a:r>
          </a:p>
        </p:txBody>
      </p:sp>
      <p:sp>
        <p:nvSpPr>
          <p:cNvPr id="34" name="ZoneTexte 33"/>
          <p:cNvSpPr txBox="1"/>
          <p:nvPr/>
        </p:nvSpPr>
        <p:spPr>
          <a:xfrm>
            <a:off x="195729" y="119592"/>
            <a:ext cx="8934450" cy="523220"/>
          </a:xfrm>
          <a:prstGeom prst="rect">
            <a:avLst/>
          </a:prstGeom>
          <a:noFill/>
        </p:spPr>
        <p:txBody>
          <a:bodyPr wrap="square" rtlCol="0">
            <a:spAutoFit/>
          </a:bodyPr>
          <a:lstStyle/>
          <a:p>
            <a:r>
              <a:rPr lang="fr-FR" sz="2800" b="1" dirty="0">
                <a:solidFill>
                  <a:srgbClr val="0070C0"/>
                </a:solidFill>
              </a:rPr>
              <a:t>Les pratiques de recherche </a:t>
            </a:r>
          </a:p>
        </p:txBody>
      </p:sp>
    </p:spTree>
    <p:extLst>
      <p:ext uri="{BB962C8B-B14F-4D97-AF65-F5344CB8AC3E}">
        <p14:creationId xmlns:p14="http://schemas.microsoft.com/office/powerpoint/2010/main" val="29376071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4294967295"/>
          </p:nvPr>
        </p:nvSpPr>
        <p:spPr/>
        <p:txBody>
          <a:bodyPr/>
          <a:lstStyle/>
          <a:p>
            <a:pPr marL="0" indent="0">
              <a:buNone/>
            </a:pPr>
            <a:r>
              <a:rPr lang="fr-FR" dirty="0"/>
              <a:t>Contacts réseau des chercheurs (en cours de création):</a:t>
            </a:r>
          </a:p>
          <a:p>
            <a:pPr marL="0" indent="0">
              <a:buNone/>
            </a:pPr>
            <a:r>
              <a:rPr lang="fr-FR" dirty="0"/>
              <a:t> </a:t>
            </a:r>
          </a:p>
          <a:p>
            <a:pPr marL="0" indent="0">
              <a:buNone/>
            </a:pPr>
            <a:r>
              <a:rPr lang="fr-FR" dirty="0">
                <a:hlinkClick r:id="rId2"/>
              </a:rPr>
              <a:t>olivier.berne@gmail.com</a:t>
            </a:r>
            <a:endParaRPr lang="fr-FR" dirty="0"/>
          </a:p>
          <a:p>
            <a:pPr marL="0" indent="0">
              <a:buNone/>
            </a:pPr>
            <a:r>
              <a:rPr lang="fr-FR" dirty="0">
                <a:hlinkClick r:id="rId3"/>
              </a:rPr>
              <a:t>tamara.ben-ari@inra.fr</a:t>
            </a: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104597849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5487" y="652205"/>
            <a:ext cx="7886700" cy="1325563"/>
          </a:xfrm>
        </p:spPr>
        <p:txBody>
          <a:bodyPr/>
          <a:lstStyle/>
          <a:p>
            <a:r>
              <a:rPr lang="fr-FR" b="1" dirty="0">
                <a:solidFill>
                  <a:srgbClr val="0070C0"/>
                </a:solidFill>
              </a:rPr>
              <a:t>« L’essentiel à savoir sur le réchauffement climatique… » </a:t>
            </a:r>
          </a:p>
        </p:txBody>
      </p:sp>
    </p:spTree>
    <p:extLst>
      <p:ext uri="{BB962C8B-B14F-4D97-AF65-F5344CB8AC3E}">
        <p14:creationId xmlns:p14="http://schemas.microsoft.com/office/powerpoint/2010/main" val="1566780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2234" y="1206404"/>
            <a:ext cx="8569587" cy="4572000"/>
          </a:xfrm>
          <a:prstGeom prst="rect">
            <a:avLst/>
          </a:prstGeom>
        </p:spPr>
      </p:pic>
      <p:cxnSp>
        <p:nvCxnSpPr>
          <p:cNvPr id="6" name="Connecteur droit avec flèche 5"/>
          <p:cNvCxnSpPr/>
          <p:nvPr/>
        </p:nvCxnSpPr>
        <p:spPr>
          <a:xfrm flipV="1">
            <a:off x="7620000" y="4248150"/>
            <a:ext cx="0" cy="51435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7" name="Connecteur droit avec flèche 6"/>
          <p:cNvCxnSpPr/>
          <p:nvPr/>
        </p:nvCxnSpPr>
        <p:spPr>
          <a:xfrm flipV="1">
            <a:off x="8124824" y="4248150"/>
            <a:ext cx="1" cy="6651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9" name="ZoneTexte 8"/>
          <p:cNvSpPr txBox="1"/>
          <p:nvPr/>
        </p:nvSpPr>
        <p:spPr>
          <a:xfrm>
            <a:off x="7798453" y="4952436"/>
            <a:ext cx="652743" cy="369332"/>
          </a:xfrm>
          <a:prstGeom prst="rect">
            <a:avLst/>
          </a:prstGeom>
          <a:noFill/>
        </p:spPr>
        <p:txBody>
          <a:bodyPr wrap="none" rtlCol="0">
            <a:spAutoFit/>
          </a:bodyPr>
          <a:lstStyle/>
          <a:p>
            <a:r>
              <a:rPr lang="fr-FR" dirty="0"/>
              <a:t>2018</a:t>
            </a:r>
          </a:p>
        </p:txBody>
      </p:sp>
      <p:sp>
        <p:nvSpPr>
          <p:cNvPr id="10" name="ZoneTexte 9"/>
          <p:cNvSpPr txBox="1"/>
          <p:nvPr/>
        </p:nvSpPr>
        <p:spPr>
          <a:xfrm>
            <a:off x="7303433" y="4728614"/>
            <a:ext cx="652743" cy="369332"/>
          </a:xfrm>
          <a:prstGeom prst="rect">
            <a:avLst/>
          </a:prstGeom>
          <a:noFill/>
        </p:spPr>
        <p:txBody>
          <a:bodyPr wrap="none" rtlCol="0">
            <a:spAutoFit/>
          </a:bodyPr>
          <a:lstStyle/>
          <a:p>
            <a:r>
              <a:rPr lang="fr-FR" dirty="0"/>
              <a:t>1950</a:t>
            </a:r>
          </a:p>
        </p:txBody>
      </p:sp>
      <p:sp>
        <p:nvSpPr>
          <p:cNvPr id="13" name="ZoneTexte 12"/>
          <p:cNvSpPr txBox="1"/>
          <p:nvPr/>
        </p:nvSpPr>
        <p:spPr>
          <a:xfrm>
            <a:off x="200025" y="120502"/>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des cycles (glaciaires) multimillénaires</a:t>
            </a:r>
          </a:p>
        </p:txBody>
      </p:sp>
      <p:sp>
        <p:nvSpPr>
          <p:cNvPr id="3" name="Rectangle 2"/>
          <p:cNvSpPr/>
          <p:nvPr/>
        </p:nvSpPr>
        <p:spPr>
          <a:xfrm>
            <a:off x="7077075" y="1743075"/>
            <a:ext cx="1047749" cy="23050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7303433" y="4176414"/>
            <a:ext cx="1176617" cy="12528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ZoneTexte 4"/>
          <p:cNvSpPr txBox="1"/>
          <p:nvPr/>
        </p:nvSpPr>
        <p:spPr>
          <a:xfrm>
            <a:off x="200025" y="6341086"/>
            <a:ext cx="4782656" cy="369332"/>
          </a:xfrm>
          <a:prstGeom prst="rect">
            <a:avLst/>
          </a:prstGeom>
          <a:noFill/>
        </p:spPr>
        <p:txBody>
          <a:bodyPr wrap="none" rtlCol="0">
            <a:spAutoFit/>
          </a:bodyPr>
          <a:lstStyle/>
          <a:p>
            <a:r>
              <a:rPr lang="fr-FR" dirty="0"/>
              <a:t>James Hansen. http://www.columbia.edu/~jeh1/</a:t>
            </a:r>
          </a:p>
        </p:txBody>
      </p:sp>
      <p:sp>
        <p:nvSpPr>
          <p:cNvPr id="12" name="Rectangle 11"/>
          <p:cNvSpPr/>
          <p:nvPr/>
        </p:nvSpPr>
        <p:spPr>
          <a:xfrm>
            <a:off x="8674753" y="6381750"/>
            <a:ext cx="301686" cy="369332"/>
          </a:xfrm>
          <a:prstGeom prst="rect">
            <a:avLst/>
          </a:prstGeom>
        </p:spPr>
        <p:txBody>
          <a:bodyPr wrap="none">
            <a:spAutoFit/>
          </a:bodyPr>
          <a:lstStyle/>
          <a:p>
            <a:r>
              <a:rPr lang="fr-FR" dirty="0"/>
              <a:t>3</a:t>
            </a:r>
          </a:p>
        </p:txBody>
      </p:sp>
    </p:spTree>
    <p:extLst>
      <p:ext uri="{BB962C8B-B14F-4D97-AF65-F5344CB8AC3E}">
        <p14:creationId xmlns:p14="http://schemas.microsoft.com/office/powerpoint/2010/main" val="167574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590" t="21553" r="-590" b="-7237"/>
          <a:stretch/>
        </p:blipFill>
        <p:spPr>
          <a:xfrm>
            <a:off x="858712" y="1236099"/>
            <a:ext cx="7898842" cy="5076000"/>
          </a:xfrm>
          <a:prstGeom prst="rect">
            <a:avLst/>
          </a:prstGeom>
        </p:spPr>
      </p:pic>
      <p:sp>
        <p:nvSpPr>
          <p:cNvPr id="3" name="ZoneTexte 2"/>
          <p:cNvSpPr txBox="1"/>
          <p:nvPr/>
        </p:nvSpPr>
        <p:spPr>
          <a:xfrm>
            <a:off x="3710094" y="5486197"/>
            <a:ext cx="1931939" cy="830997"/>
          </a:xfrm>
          <a:prstGeom prst="rect">
            <a:avLst/>
          </a:prstGeom>
          <a:noFill/>
        </p:spPr>
        <p:txBody>
          <a:bodyPr wrap="none" rtlCol="0">
            <a:spAutoFit/>
          </a:bodyPr>
          <a:lstStyle/>
          <a:p>
            <a:r>
              <a:rPr lang="fr-FR" sz="4800" b="1" dirty="0">
                <a:solidFill>
                  <a:srgbClr val="FF0000"/>
                </a:solidFill>
              </a:rPr>
              <a:t>+/- 5°C</a:t>
            </a:r>
          </a:p>
        </p:txBody>
      </p:sp>
      <p:sp>
        <p:nvSpPr>
          <p:cNvPr id="4" name="Text Placeholder 2"/>
          <p:cNvSpPr txBox="1">
            <a:spLocks/>
          </p:cNvSpPr>
          <p:nvPr/>
        </p:nvSpPr>
        <p:spPr bwMode="auto">
          <a:xfrm>
            <a:off x="0" y="6419180"/>
            <a:ext cx="9144000" cy="43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71450" tIns="0" rIns="17145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fr-FR" sz="1600" dirty="0" err="1"/>
              <a:t>Emprunté</a:t>
            </a:r>
            <a:r>
              <a:rPr lang="en-US" altLang="fr-FR" sz="1600" dirty="0"/>
              <a:t> à JM </a:t>
            </a:r>
            <a:r>
              <a:rPr lang="en-US" altLang="fr-FR" sz="1600" dirty="0" err="1"/>
              <a:t>Jancovici</a:t>
            </a:r>
            <a:r>
              <a:rPr lang="en-US" altLang="fr-FR" sz="1600" dirty="0"/>
              <a:t>. Carbone 4. </a:t>
            </a:r>
          </a:p>
        </p:txBody>
      </p:sp>
      <p:sp>
        <p:nvSpPr>
          <p:cNvPr id="5" name="ZoneTexte 4"/>
          <p:cNvSpPr txBox="1"/>
          <p:nvPr/>
        </p:nvSpPr>
        <p:spPr>
          <a:xfrm>
            <a:off x="200025" y="152400"/>
            <a:ext cx="8913850" cy="523220"/>
          </a:xfrm>
          <a:prstGeom prst="rect">
            <a:avLst/>
          </a:prstGeom>
          <a:noFill/>
        </p:spPr>
        <p:txBody>
          <a:bodyPr wrap="none" rtlCol="0">
            <a:spAutoFit/>
          </a:bodyPr>
          <a:lstStyle/>
          <a:p>
            <a:r>
              <a:rPr lang="fr-FR" sz="2800" b="1" dirty="0">
                <a:solidFill>
                  <a:srgbClr val="0070C0"/>
                </a:solidFill>
              </a:rPr>
              <a:t>Cycles glaciaires : des bouleversements environnementaux</a:t>
            </a:r>
          </a:p>
        </p:txBody>
      </p:sp>
      <p:sp>
        <p:nvSpPr>
          <p:cNvPr id="7" name="Flèche vers le haut 6"/>
          <p:cNvSpPr/>
          <p:nvPr/>
        </p:nvSpPr>
        <p:spPr>
          <a:xfrm>
            <a:off x="2601089" y="4598803"/>
            <a:ext cx="695325" cy="17145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8674753" y="6381750"/>
            <a:ext cx="301686" cy="369332"/>
          </a:xfrm>
          <a:prstGeom prst="rect">
            <a:avLst/>
          </a:prstGeom>
        </p:spPr>
        <p:txBody>
          <a:bodyPr wrap="none">
            <a:spAutoFit/>
          </a:bodyPr>
          <a:lstStyle/>
          <a:p>
            <a:r>
              <a:rPr lang="fr-FR" dirty="0"/>
              <a:t>4</a:t>
            </a:r>
          </a:p>
        </p:txBody>
      </p:sp>
    </p:spTree>
    <p:extLst>
      <p:ext uri="{BB962C8B-B14F-4D97-AF65-F5344CB8AC3E}">
        <p14:creationId xmlns:p14="http://schemas.microsoft.com/office/powerpoint/2010/main" val="361542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2234" y="1206404"/>
            <a:ext cx="8569587" cy="4572000"/>
          </a:xfrm>
          <a:prstGeom prst="rect">
            <a:avLst/>
          </a:prstGeom>
        </p:spPr>
      </p:pic>
      <p:cxnSp>
        <p:nvCxnSpPr>
          <p:cNvPr id="4" name="Connecteur droit avec flèche 3"/>
          <p:cNvCxnSpPr>
            <a:stCxn id="8" idx="0"/>
          </p:cNvCxnSpPr>
          <p:nvPr/>
        </p:nvCxnSpPr>
        <p:spPr>
          <a:xfrm flipV="1">
            <a:off x="7077075" y="4248150"/>
            <a:ext cx="0" cy="704286"/>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6" name="Connecteur droit avec flèche 5"/>
          <p:cNvCxnSpPr/>
          <p:nvPr/>
        </p:nvCxnSpPr>
        <p:spPr>
          <a:xfrm flipV="1">
            <a:off x="7620000" y="4248150"/>
            <a:ext cx="0" cy="51435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cxnSp>
        <p:nvCxnSpPr>
          <p:cNvPr id="7" name="Connecteur droit avec flèche 6"/>
          <p:cNvCxnSpPr/>
          <p:nvPr/>
        </p:nvCxnSpPr>
        <p:spPr>
          <a:xfrm flipV="1">
            <a:off x="8124824" y="4248150"/>
            <a:ext cx="1" cy="665130"/>
          </a:xfrm>
          <a:prstGeom prst="straightConnector1">
            <a:avLst/>
          </a:prstGeom>
          <a:ln w="63500">
            <a:tailEnd type="triangle"/>
          </a:ln>
        </p:spPr>
        <p:style>
          <a:lnRef idx="1">
            <a:schemeClr val="accent2"/>
          </a:lnRef>
          <a:fillRef idx="0">
            <a:schemeClr val="accent2"/>
          </a:fillRef>
          <a:effectRef idx="0">
            <a:schemeClr val="accent2"/>
          </a:effectRef>
          <a:fontRef idx="minor">
            <a:schemeClr val="tx1"/>
          </a:fontRef>
        </p:style>
      </p:cxnSp>
      <p:sp>
        <p:nvSpPr>
          <p:cNvPr id="8" name="ZoneTexte 7"/>
          <p:cNvSpPr txBox="1"/>
          <p:nvPr/>
        </p:nvSpPr>
        <p:spPr>
          <a:xfrm>
            <a:off x="6750703" y="4952436"/>
            <a:ext cx="652743" cy="369332"/>
          </a:xfrm>
          <a:prstGeom prst="rect">
            <a:avLst/>
          </a:prstGeom>
          <a:noFill/>
        </p:spPr>
        <p:txBody>
          <a:bodyPr wrap="none" rtlCol="0">
            <a:spAutoFit/>
          </a:bodyPr>
          <a:lstStyle/>
          <a:p>
            <a:r>
              <a:rPr lang="fr-FR" dirty="0"/>
              <a:t>1880</a:t>
            </a:r>
          </a:p>
        </p:txBody>
      </p:sp>
      <p:sp>
        <p:nvSpPr>
          <p:cNvPr id="9" name="ZoneTexte 8"/>
          <p:cNvSpPr txBox="1"/>
          <p:nvPr/>
        </p:nvSpPr>
        <p:spPr>
          <a:xfrm>
            <a:off x="7798453" y="4952436"/>
            <a:ext cx="652743" cy="369332"/>
          </a:xfrm>
          <a:prstGeom prst="rect">
            <a:avLst/>
          </a:prstGeom>
          <a:noFill/>
        </p:spPr>
        <p:txBody>
          <a:bodyPr wrap="none" rtlCol="0">
            <a:spAutoFit/>
          </a:bodyPr>
          <a:lstStyle/>
          <a:p>
            <a:r>
              <a:rPr lang="fr-FR" dirty="0"/>
              <a:t>2018</a:t>
            </a:r>
          </a:p>
        </p:txBody>
      </p:sp>
      <p:sp>
        <p:nvSpPr>
          <p:cNvPr id="10" name="ZoneTexte 9"/>
          <p:cNvSpPr txBox="1"/>
          <p:nvPr/>
        </p:nvSpPr>
        <p:spPr>
          <a:xfrm>
            <a:off x="7303433" y="4728614"/>
            <a:ext cx="652743" cy="369332"/>
          </a:xfrm>
          <a:prstGeom prst="rect">
            <a:avLst/>
          </a:prstGeom>
          <a:noFill/>
        </p:spPr>
        <p:txBody>
          <a:bodyPr wrap="none" rtlCol="0">
            <a:spAutoFit/>
          </a:bodyPr>
          <a:lstStyle/>
          <a:p>
            <a:r>
              <a:rPr lang="fr-FR" dirty="0"/>
              <a:t>1950</a:t>
            </a:r>
          </a:p>
        </p:txBody>
      </p:sp>
      <p:sp>
        <p:nvSpPr>
          <p:cNvPr id="3" name="Rectangle 2"/>
          <p:cNvSpPr/>
          <p:nvPr/>
        </p:nvSpPr>
        <p:spPr>
          <a:xfrm>
            <a:off x="7077075" y="1743075"/>
            <a:ext cx="1047749" cy="23050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1" name="Rectangle 10"/>
          <p:cNvSpPr/>
          <p:nvPr/>
        </p:nvSpPr>
        <p:spPr>
          <a:xfrm>
            <a:off x="7303433" y="4176414"/>
            <a:ext cx="1176617" cy="125283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2" name="ZoneTexte 11"/>
          <p:cNvSpPr txBox="1"/>
          <p:nvPr/>
        </p:nvSpPr>
        <p:spPr>
          <a:xfrm>
            <a:off x="200025" y="120502"/>
            <a:ext cx="8867775" cy="523220"/>
          </a:xfrm>
          <a:prstGeom prst="rect">
            <a:avLst/>
          </a:prstGeom>
          <a:noFill/>
        </p:spPr>
        <p:txBody>
          <a:bodyPr wrap="square" rtlCol="0">
            <a:spAutoFit/>
          </a:bodyPr>
          <a:lstStyle/>
          <a:p>
            <a:r>
              <a:rPr lang="fr-FR" sz="2800" b="1" dirty="0">
                <a:solidFill>
                  <a:srgbClr val="0070C0"/>
                </a:solidFill>
              </a:rPr>
              <a:t>CO</a:t>
            </a:r>
            <a:r>
              <a:rPr lang="fr-FR" sz="2800" b="1" baseline="-25000" dirty="0">
                <a:solidFill>
                  <a:srgbClr val="0070C0"/>
                </a:solidFill>
              </a:rPr>
              <a:t>2</a:t>
            </a:r>
            <a:r>
              <a:rPr lang="fr-FR" sz="2800" b="1" dirty="0">
                <a:solidFill>
                  <a:srgbClr val="0070C0"/>
                </a:solidFill>
              </a:rPr>
              <a:t> et T° : des cycles (glaciaires) multimillénaires</a:t>
            </a:r>
          </a:p>
        </p:txBody>
      </p:sp>
      <p:sp>
        <p:nvSpPr>
          <p:cNvPr id="14" name="ZoneTexte 13"/>
          <p:cNvSpPr txBox="1"/>
          <p:nvPr/>
        </p:nvSpPr>
        <p:spPr>
          <a:xfrm>
            <a:off x="200025" y="6341086"/>
            <a:ext cx="4782656" cy="369332"/>
          </a:xfrm>
          <a:prstGeom prst="rect">
            <a:avLst/>
          </a:prstGeom>
          <a:noFill/>
        </p:spPr>
        <p:txBody>
          <a:bodyPr wrap="none" rtlCol="0">
            <a:spAutoFit/>
          </a:bodyPr>
          <a:lstStyle/>
          <a:p>
            <a:r>
              <a:rPr lang="fr-FR" dirty="0"/>
              <a:t>James Hansen. http://www.columbia.edu/~jeh1/</a:t>
            </a:r>
          </a:p>
        </p:txBody>
      </p:sp>
      <p:sp>
        <p:nvSpPr>
          <p:cNvPr id="13" name="Rectangle 12"/>
          <p:cNvSpPr/>
          <p:nvPr/>
        </p:nvSpPr>
        <p:spPr>
          <a:xfrm>
            <a:off x="8674753" y="6381750"/>
            <a:ext cx="301686" cy="369332"/>
          </a:xfrm>
          <a:prstGeom prst="rect">
            <a:avLst/>
          </a:prstGeom>
        </p:spPr>
        <p:txBody>
          <a:bodyPr wrap="none">
            <a:spAutoFit/>
          </a:bodyPr>
          <a:lstStyle/>
          <a:p>
            <a:r>
              <a:rPr lang="fr-FR" dirty="0"/>
              <a:t>5</a:t>
            </a:r>
          </a:p>
        </p:txBody>
      </p:sp>
    </p:spTree>
    <p:extLst>
      <p:ext uri="{BB962C8B-B14F-4D97-AF65-F5344CB8AC3E}">
        <p14:creationId xmlns:p14="http://schemas.microsoft.com/office/powerpoint/2010/main" val="2165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4913</TotalTime>
  <Words>1715</Words>
  <Application>Microsoft Office PowerPoint</Application>
  <PresentationFormat>Affichage à l'écran (4:3)</PresentationFormat>
  <Paragraphs>274</Paragraphs>
  <Slides>51</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51</vt:i4>
      </vt:variant>
    </vt:vector>
  </HeadingPairs>
  <TitlesOfParts>
    <vt:vector size="59" baseType="lpstr">
      <vt:lpstr>AdvOT255b5711.I</vt:lpstr>
      <vt:lpstr>AdvOT77db9845</vt:lpstr>
      <vt:lpstr>Arial</vt:lpstr>
      <vt:lpstr>Calibri</vt:lpstr>
      <vt:lpstr>Calibri Light</vt:lpstr>
      <vt:lpstr>Courier New</vt:lpstr>
      <vt:lpstr>Times New Roman</vt:lpstr>
      <vt:lpstr>Thème Office</vt:lpstr>
      <vt:lpstr>Le changement climatique impose-t-il une transition  dans nos pratiques de recherche ?</vt:lpstr>
      <vt:lpstr>Démarche</vt:lpstr>
      <vt:lpstr>Démarche</vt:lpstr>
      <vt:lpstr>Démarche</vt:lpstr>
      <vt:lpstr>Démarche</vt:lpstr>
      <vt:lpstr>« L’essentiel à savoir sur le réchauffement climatique…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Vous n’avez pas encore tout vu</vt:lpstr>
      <vt:lpstr>Présentation PowerPoint</vt:lpstr>
      <vt:lpstr>Présentation PowerPoint</vt:lpstr>
      <vt:lpstr>Les mesures à prendre</vt:lpstr>
      <vt:lpstr>Présentation PowerPoint</vt:lpstr>
      <vt:lpstr>Les accords de Paris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xanglaret</dc:creator>
  <cp:lastModifiedBy>Nathalie Bel</cp:lastModifiedBy>
  <cp:revision>380</cp:revision>
  <dcterms:created xsi:type="dcterms:W3CDTF">2018-09-10T13:09:13Z</dcterms:created>
  <dcterms:modified xsi:type="dcterms:W3CDTF">2019-02-18T08:13:58Z</dcterms:modified>
</cp:coreProperties>
</file>