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1" r:id="rId1"/>
  </p:sldMasterIdLst>
  <p:notesMasterIdLst>
    <p:notesMasterId r:id="rId26"/>
  </p:notesMasterIdLst>
  <p:sldIdLst>
    <p:sldId id="256" r:id="rId2"/>
    <p:sldId id="257" r:id="rId3"/>
    <p:sldId id="258" r:id="rId4"/>
    <p:sldId id="259"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7" r:id="rId21"/>
    <p:sldId id="278" r:id="rId22"/>
    <p:sldId id="279" r:id="rId23"/>
    <p:sldId id="280" r:id="rId24"/>
    <p:sldId id="281" r:id="rId2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8288" autoAdjust="0"/>
  </p:normalViewPr>
  <p:slideViewPr>
    <p:cSldViewPr snapToGrid="0">
      <p:cViewPr varScale="1">
        <p:scale>
          <a:sx n="63" d="100"/>
          <a:sy n="63" d="100"/>
        </p:scale>
        <p:origin x="78" y="5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E0BA452-2CB6-4E61-9121-D3619E37A37D}" type="doc">
      <dgm:prSet loTypeId="urn:microsoft.com/office/officeart/2005/8/layout/hierarchy1" loCatId="hierarchy" qsTypeId="urn:microsoft.com/office/officeart/2005/8/quickstyle/simple1" qsCatId="simple" csTypeId="urn:microsoft.com/office/officeart/2005/8/colors/colorful5" csCatId="colorful" phldr="1"/>
      <dgm:spPr/>
      <dgm:t>
        <a:bodyPr/>
        <a:lstStyle/>
        <a:p>
          <a:endParaRPr lang="fr-FR"/>
        </a:p>
      </dgm:t>
    </dgm:pt>
    <dgm:pt modelId="{38C4CC64-75F6-4DD9-AFFA-17516D00EB24}">
      <dgm:prSet phldrT="[Texte]" custT="1"/>
      <dgm:spPr/>
      <dgm:t>
        <a:bodyPr/>
        <a:lstStyle/>
        <a:p>
          <a:r>
            <a:rPr lang="fr-FR" sz="1400" dirty="0">
              <a:latin typeface="Century Gothic" panose="020B0502020202020204" pitchFamily="34" charset="0"/>
            </a:rPr>
            <a:t>Unité Inserm U1027, Laboratoire d’Epidémiologie et analyses en santé publique</a:t>
          </a:r>
        </a:p>
      </dgm:t>
    </dgm:pt>
    <dgm:pt modelId="{F8E11AED-0FCD-4F73-A0B3-F2ADFAE39B98}" type="parTrans" cxnId="{0281345C-7599-4DE8-AAF7-47CF23AEF2E1}">
      <dgm:prSet/>
      <dgm:spPr/>
      <dgm:t>
        <a:bodyPr/>
        <a:lstStyle/>
        <a:p>
          <a:endParaRPr lang="fr-FR"/>
        </a:p>
      </dgm:t>
    </dgm:pt>
    <dgm:pt modelId="{601B5914-F6E4-446C-BCFF-404BCEEB6EEC}" type="sibTrans" cxnId="{0281345C-7599-4DE8-AAF7-47CF23AEF2E1}">
      <dgm:prSet/>
      <dgm:spPr/>
      <dgm:t>
        <a:bodyPr/>
        <a:lstStyle/>
        <a:p>
          <a:endParaRPr lang="fr-FR"/>
        </a:p>
      </dgm:t>
    </dgm:pt>
    <dgm:pt modelId="{236F92BD-72EE-42FD-A78C-73B5FE1E4B8D}">
      <dgm:prSet phldrT="[Texte]" custT="1"/>
      <dgm:spPr/>
      <dgm:t>
        <a:bodyPr/>
        <a:lstStyle/>
        <a:p>
          <a:r>
            <a:rPr lang="fr-FR" sz="1400" dirty="0">
              <a:latin typeface="Century Gothic" panose="020B0502020202020204" pitchFamily="34" charset="0"/>
            </a:rPr>
            <a:t>Equipe de pharmaco-épidémiologie, évaluation de l’utilisation et du risque médicamenteux</a:t>
          </a:r>
        </a:p>
        <a:p>
          <a:r>
            <a:rPr lang="fr-FR" sz="1400" b="1" dirty="0">
              <a:latin typeface="Century Gothic" panose="020B0502020202020204" pitchFamily="34" charset="0"/>
            </a:rPr>
            <a:t>Dr Maryse Lapeyre Mestre</a:t>
          </a:r>
        </a:p>
      </dgm:t>
    </dgm:pt>
    <dgm:pt modelId="{179394F8-6CF2-4F4D-8964-ED824D9EF4FF}" type="parTrans" cxnId="{07CEBAC5-1D4E-43AF-AF77-C8BED031D8EB}">
      <dgm:prSet/>
      <dgm:spPr/>
      <dgm:t>
        <a:bodyPr/>
        <a:lstStyle/>
        <a:p>
          <a:endParaRPr lang="fr-FR"/>
        </a:p>
      </dgm:t>
    </dgm:pt>
    <dgm:pt modelId="{6EC595A5-271C-4B2D-9814-395B70ADDB2C}" type="sibTrans" cxnId="{07CEBAC5-1D4E-43AF-AF77-C8BED031D8EB}">
      <dgm:prSet/>
      <dgm:spPr/>
      <dgm:t>
        <a:bodyPr/>
        <a:lstStyle/>
        <a:p>
          <a:endParaRPr lang="fr-FR"/>
        </a:p>
      </dgm:t>
    </dgm:pt>
    <dgm:pt modelId="{46F27F28-5A51-4C04-92D0-76A2CF153CF2}">
      <dgm:prSet phldrT="[Texte]" custT="1"/>
      <dgm:spPr/>
      <dgm:t>
        <a:bodyPr/>
        <a:lstStyle/>
        <a:p>
          <a:r>
            <a:rPr lang="fr-FR" sz="1400" dirty="0">
              <a:latin typeface="Century Gothic" panose="020B0502020202020204" pitchFamily="34" charset="0"/>
            </a:rPr>
            <a:t>« Médicaments et grossesse »</a:t>
          </a:r>
        </a:p>
        <a:p>
          <a:r>
            <a:rPr lang="fr-FR" sz="1400" dirty="0">
              <a:latin typeface="Century Gothic" panose="020B0502020202020204" pitchFamily="34" charset="0"/>
            </a:rPr>
            <a:t>Dr Christine Damase-Michel</a:t>
          </a:r>
        </a:p>
        <a:p>
          <a:r>
            <a:rPr lang="fr-FR" sz="1400" b="1" dirty="0">
              <a:latin typeface="Century Gothic" panose="020B0502020202020204" pitchFamily="34" charset="0"/>
            </a:rPr>
            <a:t>Pr Agnès Sommet</a:t>
          </a:r>
        </a:p>
      </dgm:t>
    </dgm:pt>
    <dgm:pt modelId="{125FE175-8EE9-4E78-A31E-1FD8354844F1}" type="parTrans" cxnId="{5C75AB0A-9BFB-402E-8C5A-FCD044944AC7}">
      <dgm:prSet/>
      <dgm:spPr/>
      <dgm:t>
        <a:bodyPr/>
        <a:lstStyle/>
        <a:p>
          <a:endParaRPr lang="fr-FR"/>
        </a:p>
      </dgm:t>
    </dgm:pt>
    <dgm:pt modelId="{D2A429CF-2F0D-4D00-A538-2165CA432C89}" type="sibTrans" cxnId="{5C75AB0A-9BFB-402E-8C5A-FCD044944AC7}">
      <dgm:prSet/>
      <dgm:spPr/>
      <dgm:t>
        <a:bodyPr/>
        <a:lstStyle/>
        <a:p>
          <a:endParaRPr lang="fr-FR"/>
        </a:p>
      </dgm:t>
    </dgm:pt>
    <dgm:pt modelId="{FA1A0868-F001-4A7D-B77A-D05C38B605E7}">
      <dgm:prSet phldrT="[Texte]" custT="1"/>
      <dgm:spPr/>
      <dgm:t>
        <a:bodyPr/>
        <a:lstStyle/>
        <a:p>
          <a:r>
            <a:rPr lang="fr-FR" sz="1400" dirty="0">
              <a:latin typeface="Century Gothic" panose="020B0502020202020204" pitchFamily="34" charset="0"/>
            </a:rPr>
            <a:t>Equipe SPHERE (Study of </a:t>
          </a:r>
          <a:r>
            <a:rPr lang="fr-FR" sz="1400" dirty="0" err="1">
              <a:latin typeface="Century Gothic" panose="020B0502020202020204" pitchFamily="34" charset="0"/>
            </a:rPr>
            <a:t>Perinatal</a:t>
          </a:r>
          <a:r>
            <a:rPr lang="fr-FR" sz="1400" dirty="0">
              <a:latin typeface="Century Gothic" panose="020B0502020202020204" pitchFamily="34" charset="0"/>
            </a:rPr>
            <a:t>, </a:t>
          </a:r>
          <a:r>
            <a:rPr lang="fr-FR" sz="1400" dirty="0" err="1">
              <a:latin typeface="Century Gothic" panose="020B0502020202020204" pitchFamily="34" charset="0"/>
            </a:rPr>
            <a:t>peaditric</a:t>
          </a:r>
          <a:r>
            <a:rPr lang="fr-FR" sz="1400" dirty="0">
              <a:latin typeface="Century Gothic" panose="020B0502020202020204" pitchFamily="34" charset="0"/>
            </a:rPr>
            <a:t> and adolescent </a:t>
          </a:r>
          <a:r>
            <a:rPr lang="fr-FR" sz="1400" dirty="0" err="1">
              <a:latin typeface="Century Gothic" panose="020B0502020202020204" pitchFamily="34" charset="0"/>
            </a:rPr>
            <a:t>Health</a:t>
          </a:r>
          <a:r>
            <a:rPr lang="fr-FR" sz="1400" dirty="0">
              <a:latin typeface="Century Gothic" panose="020B0502020202020204" pitchFamily="34" charset="0"/>
            </a:rPr>
            <a:t>: </a:t>
          </a:r>
          <a:r>
            <a:rPr lang="fr-FR" sz="1400" dirty="0" err="1">
              <a:latin typeface="Century Gothic" panose="020B0502020202020204" pitchFamily="34" charset="0"/>
            </a:rPr>
            <a:t>Epidemiological</a:t>
          </a:r>
          <a:r>
            <a:rPr lang="fr-FR" sz="1400" dirty="0">
              <a:latin typeface="Century Gothic" panose="020B0502020202020204" pitchFamily="34" charset="0"/>
            </a:rPr>
            <a:t> </a:t>
          </a:r>
          <a:r>
            <a:rPr lang="fr-FR" sz="1400" dirty="0" err="1">
              <a:latin typeface="Century Gothic" panose="020B0502020202020204" pitchFamily="34" charset="0"/>
            </a:rPr>
            <a:t>Research</a:t>
          </a:r>
          <a:r>
            <a:rPr lang="fr-FR" sz="1400" dirty="0">
              <a:latin typeface="Century Gothic" panose="020B0502020202020204" pitchFamily="34" charset="0"/>
            </a:rPr>
            <a:t> and Evaluation)</a:t>
          </a:r>
        </a:p>
        <a:p>
          <a:r>
            <a:rPr lang="fr-FR" sz="1400" b="1" dirty="0">
              <a:latin typeface="Century Gothic" panose="020B0502020202020204" pitchFamily="34" charset="0"/>
            </a:rPr>
            <a:t>Dr Catherine Arnaud</a:t>
          </a:r>
        </a:p>
      </dgm:t>
    </dgm:pt>
    <dgm:pt modelId="{CFDDCF0B-A769-4A3F-98FF-51B3ED2DEEAC}" type="parTrans" cxnId="{9A9A8E81-F605-4AEA-9DCA-7B1F9788A841}">
      <dgm:prSet/>
      <dgm:spPr/>
      <dgm:t>
        <a:bodyPr/>
        <a:lstStyle/>
        <a:p>
          <a:endParaRPr lang="fr-FR"/>
        </a:p>
      </dgm:t>
    </dgm:pt>
    <dgm:pt modelId="{14101953-A8D4-4FE4-9379-2752EBB56CF2}" type="sibTrans" cxnId="{9A9A8E81-F605-4AEA-9DCA-7B1F9788A841}">
      <dgm:prSet/>
      <dgm:spPr/>
      <dgm:t>
        <a:bodyPr/>
        <a:lstStyle/>
        <a:p>
          <a:endParaRPr lang="fr-FR"/>
        </a:p>
      </dgm:t>
    </dgm:pt>
    <dgm:pt modelId="{DF6244EA-8E4C-4447-8194-D53C6AE88044}">
      <dgm:prSet phldrT="[Texte]" custT="1"/>
      <dgm:spPr/>
      <dgm:t>
        <a:bodyPr/>
        <a:lstStyle/>
        <a:p>
          <a:r>
            <a:rPr lang="fr-FR" sz="1400" dirty="0">
              <a:latin typeface="Century Gothic" panose="020B0502020202020204" pitchFamily="34" charset="0"/>
            </a:rPr>
            <a:t>« Santé des enfants et adolescents dans les pays du Sud » </a:t>
          </a:r>
        </a:p>
        <a:p>
          <a:r>
            <a:rPr lang="fr-FR" sz="1400" b="1" dirty="0">
              <a:latin typeface="Century Gothic" panose="020B0502020202020204" pitchFamily="34" charset="0"/>
            </a:rPr>
            <a:t>Dr Valériane Leroy</a:t>
          </a:r>
        </a:p>
      </dgm:t>
    </dgm:pt>
    <dgm:pt modelId="{C5BD10C8-C309-4A23-9B0B-CA32F98E9705}" type="parTrans" cxnId="{3CF06BD5-A232-449F-A3EC-153E2D1C9956}">
      <dgm:prSet/>
      <dgm:spPr/>
      <dgm:t>
        <a:bodyPr/>
        <a:lstStyle/>
        <a:p>
          <a:endParaRPr lang="fr-FR"/>
        </a:p>
      </dgm:t>
    </dgm:pt>
    <dgm:pt modelId="{FA2AD96D-C83F-4D80-891C-5F865521B59B}" type="sibTrans" cxnId="{3CF06BD5-A232-449F-A3EC-153E2D1C9956}">
      <dgm:prSet/>
      <dgm:spPr/>
      <dgm:t>
        <a:bodyPr/>
        <a:lstStyle/>
        <a:p>
          <a:endParaRPr lang="fr-FR"/>
        </a:p>
      </dgm:t>
    </dgm:pt>
    <dgm:pt modelId="{C3348FBF-73D7-4045-B0B3-93083BDD1196}" type="pres">
      <dgm:prSet presAssocID="{4E0BA452-2CB6-4E61-9121-D3619E37A37D}" presName="hierChild1" presStyleCnt="0">
        <dgm:presLayoutVars>
          <dgm:chPref val="1"/>
          <dgm:dir/>
          <dgm:animOne val="branch"/>
          <dgm:animLvl val="lvl"/>
          <dgm:resizeHandles/>
        </dgm:presLayoutVars>
      </dgm:prSet>
      <dgm:spPr/>
    </dgm:pt>
    <dgm:pt modelId="{2E0CF8CF-A606-44AE-B703-CBC14EC6D7BE}" type="pres">
      <dgm:prSet presAssocID="{38C4CC64-75F6-4DD9-AFFA-17516D00EB24}" presName="hierRoot1" presStyleCnt="0"/>
      <dgm:spPr/>
    </dgm:pt>
    <dgm:pt modelId="{2534953D-A4A2-4860-B063-D5044BB0B0E1}" type="pres">
      <dgm:prSet presAssocID="{38C4CC64-75F6-4DD9-AFFA-17516D00EB24}" presName="composite" presStyleCnt="0"/>
      <dgm:spPr/>
    </dgm:pt>
    <dgm:pt modelId="{B3D6BC79-A136-40BB-8BD3-06AE62E09791}" type="pres">
      <dgm:prSet presAssocID="{38C4CC64-75F6-4DD9-AFFA-17516D00EB24}" presName="background" presStyleLbl="node0" presStyleIdx="0" presStyleCnt="1"/>
      <dgm:spPr/>
    </dgm:pt>
    <dgm:pt modelId="{2F8FC3EA-DFB0-43DE-BB3F-04D752D03D90}" type="pres">
      <dgm:prSet presAssocID="{38C4CC64-75F6-4DD9-AFFA-17516D00EB24}" presName="text" presStyleLbl="fgAcc0" presStyleIdx="0" presStyleCnt="1" custScaleX="160678">
        <dgm:presLayoutVars>
          <dgm:chPref val="3"/>
        </dgm:presLayoutVars>
      </dgm:prSet>
      <dgm:spPr/>
    </dgm:pt>
    <dgm:pt modelId="{2149EC90-0367-4F65-92FF-B99ACFD0776C}" type="pres">
      <dgm:prSet presAssocID="{38C4CC64-75F6-4DD9-AFFA-17516D00EB24}" presName="hierChild2" presStyleCnt="0"/>
      <dgm:spPr/>
    </dgm:pt>
    <dgm:pt modelId="{7A853000-5DB0-48F4-8F7B-E69DFFEFBEC4}" type="pres">
      <dgm:prSet presAssocID="{179394F8-6CF2-4F4D-8964-ED824D9EF4FF}" presName="Name10" presStyleLbl="parChTrans1D2" presStyleIdx="0" presStyleCnt="2"/>
      <dgm:spPr/>
    </dgm:pt>
    <dgm:pt modelId="{336A3567-9A5D-4913-985E-323AB4F0B264}" type="pres">
      <dgm:prSet presAssocID="{236F92BD-72EE-42FD-A78C-73B5FE1E4B8D}" presName="hierRoot2" presStyleCnt="0"/>
      <dgm:spPr/>
    </dgm:pt>
    <dgm:pt modelId="{716C70A3-73C6-446E-AF52-D2D303BB15EE}" type="pres">
      <dgm:prSet presAssocID="{236F92BD-72EE-42FD-A78C-73B5FE1E4B8D}" presName="composite2" presStyleCnt="0"/>
      <dgm:spPr/>
    </dgm:pt>
    <dgm:pt modelId="{FE89F32F-11F7-48AA-8D41-59F78F3E8420}" type="pres">
      <dgm:prSet presAssocID="{236F92BD-72EE-42FD-A78C-73B5FE1E4B8D}" presName="background2" presStyleLbl="node2" presStyleIdx="0" presStyleCnt="2"/>
      <dgm:spPr/>
    </dgm:pt>
    <dgm:pt modelId="{7CEB20A3-0A8D-412A-AC82-051857D4CE17}" type="pres">
      <dgm:prSet presAssocID="{236F92BD-72EE-42FD-A78C-73B5FE1E4B8D}" presName="text2" presStyleLbl="fgAcc2" presStyleIdx="0" presStyleCnt="2" custScaleX="197757" custScaleY="126483">
        <dgm:presLayoutVars>
          <dgm:chPref val="3"/>
        </dgm:presLayoutVars>
      </dgm:prSet>
      <dgm:spPr/>
    </dgm:pt>
    <dgm:pt modelId="{3B49D429-97BA-4BE8-AC90-DED84F4B3273}" type="pres">
      <dgm:prSet presAssocID="{236F92BD-72EE-42FD-A78C-73B5FE1E4B8D}" presName="hierChild3" presStyleCnt="0"/>
      <dgm:spPr/>
    </dgm:pt>
    <dgm:pt modelId="{FA5C923F-F60A-47F4-820E-88FB3DF56913}" type="pres">
      <dgm:prSet presAssocID="{125FE175-8EE9-4E78-A31E-1FD8354844F1}" presName="Name17" presStyleLbl="parChTrans1D3" presStyleIdx="0" presStyleCnt="2"/>
      <dgm:spPr/>
    </dgm:pt>
    <dgm:pt modelId="{D7FFDC88-4661-498A-B777-FD442C5EED8B}" type="pres">
      <dgm:prSet presAssocID="{46F27F28-5A51-4C04-92D0-76A2CF153CF2}" presName="hierRoot3" presStyleCnt="0"/>
      <dgm:spPr/>
    </dgm:pt>
    <dgm:pt modelId="{509AAF5D-0581-4957-A24A-8985D5DF9607}" type="pres">
      <dgm:prSet presAssocID="{46F27F28-5A51-4C04-92D0-76A2CF153CF2}" presName="composite3" presStyleCnt="0"/>
      <dgm:spPr/>
    </dgm:pt>
    <dgm:pt modelId="{DB8EC5A8-DD80-42D6-A8A6-04C28C970EBE}" type="pres">
      <dgm:prSet presAssocID="{46F27F28-5A51-4C04-92D0-76A2CF153CF2}" presName="background3" presStyleLbl="node3" presStyleIdx="0" presStyleCnt="2"/>
      <dgm:spPr/>
    </dgm:pt>
    <dgm:pt modelId="{5B57EB9E-3746-4DCC-AE14-C2E2DCA47D00}" type="pres">
      <dgm:prSet presAssocID="{46F27F28-5A51-4C04-92D0-76A2CF153CF2}" presName="text3" presStyleLbl="fgAcc3" presStyleIdx="0" presStyleCnt="2" custScaleX="198679">
        <dgm:presLayoutVars>
          <dgm:chPref val="3"/>
        </dgm:presLayoutVars>
      </dgm:prSet>
      <dgm:spPr/>
    </dgm:pt>
    <dgm:pt modelId="{C5439147-86D1-4557-A3A0-3BA76390F515}" type="pres">
      <dgm:prSet presAssocID="{46F27F28-5A51-4C04-92D0-76A2CF153CF2}" presName="hierChild4" presStyleCnt="0"/>
      <dgm:spPr/>
    </dgm:pt>
    <dgm:pt modelId="{70C37E39-3966-4F6F-A8EA-06FAA8F04939}" type="pres">
      <dgm:prSet presAssocID="{CFDDCF0B-A769-4A3F-98FF-51B3ED2DEEAC}" presName="Name10" presStyleLbl="parChTrans1D2" presStyleIdx="1" presStyleCnt="2"/>
      <dgm:spPr/>
    </dgm:pt>
    <dgm:pt modelId="{6449D102-E47F-43F1-89CC-99FA682158BB}" type="pres">
      <dgm:prSet presAssocID="{FA1A0868-F001-4A7D-B77A-D05C38B605E7}" presName="hierRoot2" presStyleCnt="0"/>
      <dgm:spPr/>
    </dgm:pt>
    <dgm:pt modelId="{BDF4A5ED-76A6-42F2-B959-79DBEDE24AC1}" type="pres">
      <dgm:prSet presAssocID="{FA1A0868-F001-4A7D-B77A-D05C38B605E7}" presName="composite2" presStyleCnt="0"/>
      <dgm:spPr/>
    </dgm:pt>
    <dgm:pt modelId="{3D327965-08D8-4EF8-934C-EC00DA38A476}" type="pres">
      <dgm:prSet presAssocID="{FA1A0868-F001-4A7D-B77A-D05C38B605E7}" presName="background2" presStyleLbl="node2" presStyleIdx="1" presStyleCnt="2"/>
      <dgm:spPr/>
    </dgm:pt>
    <dgm:pt modelId="{EC84C223-01A2-4C9D-87B9-802C7BCBC531}" type="pres">
      <dgm:prSet presAssocID="{FA1A0868-F001-4A7D-B77A-D05C38B605E7}" presName="text2" presStyleLbl="fgAcc2" presStyleIdx="1" presStyleCnt="2" custScaleX="208011" custScaleY="121865">
        <dgm:presLayoutVars>
          <dgm:chPref val="3"/>
        </dgm:presLayoutVars>
      </dgm:prSet>
      <dgm:spPr/>
    </dgm:pt>
    <dgm:pt modelId="{5BE544D2-FE4E-475F-86FC-8B0FD7E628CB}" type="pres">
      <dgm:prSet presAssocID="{FA1A0868-F001-4A7D-B77A-D05C38B605E7}" presName="hierChild3" presStyleCnt="0"/>
      <dgm:spPr/>
    </dgm:pt>
    <dgm:pt modelId="{2AEE90CD-9A6D-470C-91B5-B49A8E415AB5}" type="pres">
      <dgm:prSet presAssocID="{C5BD10C8-C309-4A23-9B0B-CA32F98E9705}" presName="Name17" presStyleLbl="parChTrans1D3" presStyleIdx="1" presStyleCnt="2"/>
      <dgm:spPr/>
    </dgm:pt>
    <dgm:pt modelId="{A68D5F60-60FC-488B-BDCD-4CDAAA2156B5}" type="pres">
      <dgm:prSet presAssocID="{DF6244EA-8E4C-4447-8194-D53C6AE88044}" presName="hierRoot3" presStyleCnt="0"/>
      <dgm:spPr/>
    </dgm:pt>
    <dgm:pt modelId="{0F231AF9-1087-44E2-99E1-06C5EEE0657C}" type="pres">
      <dgm:prSet presAssocID="{DF6244EA-8E4C-4447-8194-D53C6AE88044}" presName="composite3" presStyleCnt="0"/>
      <dgm:spPr/>
    </dgm:pt>
    <dgm:pt modelId="{81E9B6B7-E19A-482C-8226-DC6FFE5982EF}" type="pres">
      <dgm:prSet presAssocID="{DF6244EA-8E4C-4447-8194-D53C6AE88044}" presName="background3" presStyleLbl="node3" presStyleIdx="1" presStyleCnt="2"/>
      <dgm:spPr/>
    </dgm:pt>
    <dgm:pt modelId="{C63D0391-7BB5-41BA-A3AC-7BCBB1033EFE}" type="pres">
      <dgm:prSet presAssocID="{DF6244EA-8E4C-4447-8194-D53C6AE88044}" presName="text3" presStyleLbl="fgAcc3" presStyleIdx="1" presStyleCnt="2" custScaleX="199230">
        <dgm:presLayoutVars>
          <dgm:chPref val="3"/>
        </dgm:presLayoutVars>
      </dgm:prSet>
      <dgm:spPr/>
    </dgm:pt>
    <dgm:pt modelId="{ACC0F161-0E53-4D48-9C76-2528A13CD4B3}" type="pres">
      <dgm:prSet presAssocID="{DF6244EA-8E4C-4447-8194-D53C6AE88044}" presName="hierChild4" presStyleCnt="0"/>
      <dgm:spPr/>
    </dgm:pt>
  </dgm:ptLst>
  <dgm:cxnLst>
    <dgm:cxn modelId="{5C75AB0A-9BFB-402E-8C5A-FCD044944AC7}" srcId="{236F92BD-72EE-42FD-A78C-73B5FE1E4B8D}" destId="{46F27F28-5A51-4C04-92D0-76A2CF153CF2}" srcOrd="0" destOrd="0" parTransId="{125FE175-8EE9-4E78-A31E-1FD8354844F1}" sibTransId="{D2A429CF-2F0D-4D00-A538-2165CA432C89}"/>
    <dgm:cxn modelId="{A3F50230-D9C9-4E45-8D38-CEBC1C86583A}" type="presOf" srcId="{CFDDCF0B-A769-4A3F-98FF-51B3ED2DEEAC}" destId="{70C37E39-3966-4F6F-A8EA-06FAA8F04939}" srcOrd="0" destOrd="0" presId="urn:microsoft.com/office/officeart/2005/8/layout/hierarchy1"/>
    <dgm:cxn modelId="{0281345C-7599-4DE8-AAF7-47CF23AEF2E1}" srcId="{4E0BA452-2CB6-4E61-9121-D3619E37A37D}" destId="{38C4CC64-75F6-4DD9-AFFA-17516D00EB24}" srcOrd="0" destOrd="0" parTransId="{F8E11AED-0FCD-4F73-A0B3-F2ADFAE39B98}" sibTransId="{601B5914-F6E4-446C-BCFF-404BCEEB6EEC}"/>
    <dgm:cxn modelId="{EF041253-C222-4B71-804F-E64970D6AF57}" type="presOf" srcId="{179394F8-6CF2-4F4D-8964-ED824D9EF4FF}" destId="{7A853000-5DB0-48F4-8F7B-E69DFFEFBEC4}" srcOrd="0" destOrd="0" presId="urn:microsoft.com/office/officeart/2005/8/layout/hierarchy1"/>
    <dgm:cxn modelId="{9A9A8E81-F605-4AEA-9DCA-7B1F9788A841}" srcId="{38C4CC64-75F6-4DD9-AFFA-17516D00EB24}" destId="{FA1A0868-F001-4A7D-B77A-D05C38B605E7}" srcOrd="1" destOrd="0" parTransId="{CFDDCF0B-A769-4A3F-98FF-51B3ED2DEEAC}" sibTransId="{14101953-A8D4-4FE4-9379-2752EBB56CF2}"/>
    <dgm:cxn modelId="{B28D56B1-36A4-48B7-90BD-0DB42299ADD6}" type="presOf" srcId="{125FE175-8EE9-4E78-A31E-1FD8354844F1}" destId="{FA5C923F-F60A-47F4-820E-88FB3DF56913}" srcOrd="0" destOrd="0" presId="urn:microsoft.com/office/officeart/2005/8/layout/hierarchy1"/>
    <dgm:cxn modelId="{1752F7B6-EAD0-487A-80ED-170E663FA5A6}" type="presOf" srcId="{46F27F28-5A51-4C04-92D0-76A2CF153CF2}" destId="{5B57EB9E-3746-4DCC-AE14-C2E2DCA47D00}" srcOrd="0" destOrd="0" presId="urn:microsoft.com/office/officeart/2005/8/layout/hierarchy1"/>
    <dgm:cxn modelId="{07CEBAC5-1D4E-43AF-AF77-C8BED031D8EB}" srcId="{38C4CC64-75F6-4DD9-AFFA-17516D00EB24}" destId="{236F92BD-72EE-42FD-A78C-73B5FE1E4B8D}" srcOrd="0" destOrd="0" parTransId="{179394F8-6CF2-4F4D-8964-ED824D9EF4FF}" sibTransId="{6EC595A5-271C-4B2D-9814-395B70ADDB2C}"/>
    <dgm:cxn modelId="{2E7D6ECB-4714-459C-825F-2CF1E27B28BF}" type="presOf" srcId="{C5BD10C8-C309-4A23-9B0B-CA32F98E9705}" destId="{2AEE90CD-9A6D-470C-91B5-B49A8E415AB5}" srcOrd="0" destOrd="0" presId="urn:microsoft.com/office/officeart/2005/8/layout/hierarchy1"/>
    <dgm:cxn modelId="{3CF06BD5-A232-449F-A3EC-153E2D1C9956}" srcId="{FA1A0868-F001-4A7D-B77A-D05C38B605E7}" destId="{DF6244EA-8E4C-4447-8194-D53C6AE88044}" srcOrd="0" destOrd="0" parTransId="{C5BD10C8-C309-4A23-9B0B-CA32F98E9705}" sibTransId="{FA2AD96D-C83F-4D80-891C-5F865521B59B}"/>
    <dgm:cxn modelId="{E34C30DA-8903-4F1D-B89B-323C93A54D00}" type="presOf" srcId="{236F92BD-72EE-42FD-A78C-73B5FE1E4B8D}" destId="{7CEB20A3-0A8D-412A-AC82-051857D4CE17}" srcOrd="0" destOrd="0" presId="urn:microsoft.com/office/officeart/2005/8/layout/hierarchy1"/>
    <dgm:cxn modelId="{3584D0E1-D858-4461-A239-BB466099C111}" type="presOf" srcId="{FA1A0868-F001-4A7D-B77A-D05C38B605E7}" destId="{EC84C223-01A2-4C9D-87B9-802C7BCBC531}" srcOrd="0" destOrd="0" presId="urn:microsoft.com/office/officeart/2005/8/layout/hierarchy1"/>
    <dgm:cxn modelId="{1DE386EB-851E-450D-8356-6AF79D239B41}" type="presOf" srcId="{4E0BA452-2CB6-4E61-9121-D3619E37A37D}" destId="{C3348FBF-73D7-4045-B0B3-93083BDD1196}" srcOrd="0" destOrd="0" presId="urn:microsoft.com/office/officeart/2005/8/layout/hierarchy1"/>
    <dgm:cxn modelId="{CE0161F2-F803-494C-8047-14E32E773B8F}" type="presOf" srcId="{38C4CC64-75F6-4DD9-AFFA-17516D00EB24}" destId="{2F8FC3EA-DFB0-43DE-BB3F-04D752D03D90}" srcOrd="0" destOrd="0" presId="urn:microsoft.com/office/officeart/2005/8/layout/hierarchy1"/>
    <dgm:cxn modelId="{C50578FE-E85E-4BCE-9200-79F65816EE44}" type="presOf" srcId="{DF6244EA-8E4C-4447-8194-D53C6AE88044}" destId="{C63D0391-7BB5-41BA-A3AC-7BCBB1033EFE}" srcOrd="0" destOrd="0" presId="urn:microsoft.com/office/officeart/2005/8/layout/hierarchy1"/>
    <dgm:cxn modelId="{ACFA723F-6A52-4706-B88A-375F6DE6C5FC}" type="presParOf" srcId="{C3348FBF-73D7-4045-B0B3-93083BDD1196}" destId="{2E0CF8CF-A606-44AE-B703-CBC14EC6D7BE}" srcOrd="0" destOrd="0" presId="urn:microsoft.com/office/officeart/2005/8/layout/hierarchy1"/>
    <dgm:cxn modelId="{C2462A44-F858-4571-A3BC-AE5FCFEC3E9F}" type="presParOf" srcId="{2E0CF8CF-A606-44AE-B703-CBC14EC6D7BE}" destId="{2534953D-A4A2-4860-B063-D5044BB0B0E1}" srcOrd="0" destOrd="0" presId="urn:microsoft.com/office/officeart/2005/8/layout/hierarchy1"/>
    <dgm:cxn modelId="{6B6946EA-4AA8-4E81-9F64-E80AEC104FD0}" type="presParOf" srcId="{2534953D-A4A2-4860-B063-D5044BB0B0E1}" destId="{B3D6BC79-A136-40BB-8BD3-06AE62E09791}" srcOrd="0" destOrd="0" presId="urn:microsoft.com/office/officeart/2005/8/layout/hierarchy1"/>
    <dgm:cxn modelId="{6472B4B1-3443-4DE6-8EB1-0B63533B969E}" type="presParOf" srcId="{2534953D-A4A2-4860-B063-D5044BB0B0E1}" destId="{2F8FC3EA-DFB0-43DE-BB3F-04D752D03D90}" srcOrd="1" destOrd="0" presId="urn:microsoft.com/office/officeart/2005/8/layout/hierarchy1"/>
    <dgm:cxn modelId="{87BD452E-06A6-4D33-88E9-A40BB509C3AA}" type="presParOf" srcId="{2E0CF8CF-A606-44AE-B703-CBC14EC6D7BE}" destId="{2149EC90-0367-4F65-92FF-B99ACFD0776C}" srcOrd="1" destOrd="0" presId="urn:microsoft.com/office/officeart/2005/8/layout/hierarchy1"/>
    <dgm:cxn modelId="{179ACA12-C0E5-49E9-A674-7B53E4D012E3}" type="presParOf" srcId="{2149EC90-0367-4F65-92FF-B99ACFD0776C}" destId="{7A853000-5DB0-48F4-8F7B-E69DFFEFBEC4}" srcOrd="0" destOrd="0" presId="urn:microsoft.com/office/officeart/2005/8/layout/hierarchy1"/>
    <dgm:cxn modelId="{FD61F255-1DCC-4225-B26C-E4D0A80A1949}" type="presParOf" srcId="{2149EC90-0367-4F65-92FF-B99ACFD0776C}" destId="{336A3567-9A5D-4913-985E-323AB4F0B264}" srcOrd="1" destOrd="0" presId="urn:microsoft.com/office/officeart/2005/8/layout/hierarchy1"/>
    <dgm:cxn modelId="{86BB8761-6148-42FB-B04E-3C8D8450D96E}" type="presParOf" srcId="{336A3567-9A5D-4913-985E-323AB4F0B264}" destId="{716C70A3-73C6-446E-AF52-D2D303BB15EE}" srcOrd="0" destOrd="0" presId="urn:microsoft.com/office/officeart/2005/8/layout/hierarchy1"/>
    <dgm:cxn modelId="{90EB2534-E8A6-430F-B6BF-C4A82D001C50}" type="presParOf" srcId="{716C70A3-73C6-446E-AF52-D2D303BB15EE}" destId="{FE89F32F-11F7-48AA-8D41-59F78F3E8420}" srcOrd="0" destOrd="0" presId="urn:microsoft.com/office/officeart/2005/8/layout/hierarchy1"/>
    <dgm:cxn modelId="{299142CE-6A5B-4BE9-B266-26740D678039}" type="presParOf" srcId="{716C70A3-73C6-446E-AF52-D2D303BB15EE}" destId="{7CEB20A3-0A8D-412A-AC82-051857D4CE17}" srcOrd="1" destOrd="0" presId="urn:microsoft.com/office/officeart/2005/8/layout/hierarchy1"/>
    <dgm:cxn modelId="{FE212BDD-1A7F-45F1-B27A-951CE3442C5A}" type="presParOf" srcId="{336A3567-9A5D-4913-985E-323AB4F0B264}" destId="{3B49D429-97BA-4BE8-AC90-DED84F4B3273}" srcOrd="1" destOrd="0" presId="urn:microsoft.com/office/officeart/2005/8/layout/hierarchy1"/>
    <dgm:cxn modelId="{0E621100-DBF5-4408-B787-96CBF62B4AC5}" type="presParOf" srcId="{3B49D429-97BA-4BE8-AC90-DED84F4B3273}" destId="{FA5C923F-F60A-47F4-820E-88FB3DF56913}" srcOrd="0" destOrd="0" presId="urn:microsoft.com/office/officeart/2005/8/layout/hierarchy1"/>
    <dgm:cxn modelId="{33FD11C2-3287-49D4-A0FF-72A1ADCD93DE}" type="presParOf" srcId="{3B49D429-97BA-4BE8-AC90-DED84F4B3273}" destId="{D7FFDC88-4661-498A-B777-FD442C5EED8B}" srcOrd="1" destOrd="0" presId="urn:microsoft.com/office/officeart/2005/8/layout/hierarchy1"/>
    <dgm:cxn modelId="{5BE01126-6465-4E4B-9911-11B35BA0304B}" type="presParOf" srcId="{D7FFDC88-4661-498A-B777-FD442C5EED8B}" destId="{509AAF5D-0581-4957-A24A-8985D5DF9607}" srcOrd="0" destOrd="0" presId="urn:microsoft.com/office/officeart/2005/8/layout/hierarchy1"/>
    <dgm:cxn modelId="{01E4B630-26CD-4FBF-A558-C0FC22CCC7D4}" type="presParOf" srcId="{509AAF5D-0581-4957-A24A-8985D5DF9607}" destId="{DB8EC5A8-DD80-42D6-A8A6-04C28C970EBE}" srcOrd="0" destOrd="0" presId="urn:microsoft.com/office/officeart/2005/8/layout/hierarchy1"/>
    <dgm:cxn modelId="{EB9D937C-27C9-4D0B-8A4B-DF60AB6447B0}" type="presParOf" srcId="{509AAF5D-0581-4957-A24A-8985D5DF9607}" destId="{5B57EB9E-3746-4DCC-AE14-C2E2DCA47D00}" srcOrd="1" destOrd="0" presId="urn:microsoft.com/office/officeart/2005/8/layout/hierarchy1"/>
    <dgm:cxn modelId="{7EEA0C44-397C-4B2B-AC04-14D6FCC7030C}" type="presParOf" srcId="{D7FFDC88-4661-498A-B777-FD442C5EED8B}" destId="{C5439147-86D1-4557-A3A0-3BA76390F515}" srcOrd="1" destOrd="0" presId="urn:microsoft.com/office/officeart/2005/8/layout/hierarchy1"/>
    <dgm:cxn modelId="{4D6781F1-020E-4B0D-8422-3A6A3133C3A0}" type="presParOf" srcId="{2149EC90-0367-4F65-92FF-B99ACFD0776C}" destId="{70C37E39-3966-4F6F-A8EA-06FAA8F04939}" srcOrd="2" destOrd="0" presId="urn:microsoft.com/office/officeart/2005/8/layout/hierarchy1"/>
    <dgm:cxn modelId="{6E16F82B-A08A-4428-9128-29801B81C3D3}" type="presParOf" srcId="{2149EC90-0367-4F65-92FF-B99ACFD0776C}" destId="{6449D102-E47F-43F1-89CC-99FA682158BB}" srcOrd="3" destOrd="0" presId="urn:microsoft.com/office/officeart/2005/8/layout/hierarchy1"/>
    <dgm:cxn modelId="{C665B19B-3023-4BFF-BAAE-4AF1F2905D49}" type="presParOf" srcId="{6449D102-E47F-43F1-89CC-99FA682158BB}" destId="{BDF4A5ED-76A6-42F2-B959-79DBEDE24AC1}" srcOrd="0" destOrd="0" presId="urn:microsoft.com/office/officeart/2005/8/layout/hierarchy1"/>
    <dgm:cxn modelId="{2DD1F1F7-3539-468F-A981-12AA721F4459}" type="presParOf" srcId="{BDF4A5ED-76A6-42F2-B959-79DBEDE24AC1}" destId="{3D327965-08D8-4EF8-934C-EC00DA38A476}" srcOrd="0" destOrd="0" presId="urn:microsoft.com/office/officeart/2005/8/layout/hierarchy1"/>
    <dgm:cxn modelId="{9C9301A0-510D-48C1-B1B1-9B47236890D7}" type="presParOf" srcId="{BDF4A5ED-76A6-42F2-B959-79DBEDE24AC1}" destId="{EC84C223-01A2-4C9D-87B9-802C7BCBC531}" srcOrd="1" destOrd="0" presId="urn:microsoft.com/office/officeart/2005/8/layout/hierarchy1"/>
    <dgm:cxn modelId="{E80106AE-8F6F-4AF6-8C4C-7B4AE1BCC00E}" type="presParOf" srcId="{6449D102-E47F-43F1-89CC-99FA682158BB}" destId="{5BE544D2-FE4E-475F-86FC-8B0FD7E628CB}" srcOrd="1" destOrd="0" presId="urn:microsoft.com/office/officeart/2005/8/layout/hierarchy1"/>
    <dgm:cxn modelId="{B7829A1A-3F52-422B-9EA1-E393C395C3CE}" type="presParOf" srcId="{5BE544D2-FE4E-475F-86FC-8B0FD7E628CB}" destId="{2AEE90CD-9A6D-470C-91B5-B49A8E415AB5}" srcOrd="0" destOrd="0" presId="urn:microsoft.com/office/officeart/2005/8/layout/hierarchy1"/>
    <dgm:cxn modelId="{E3CA878C-BD80-4957-B496-2EB3E1920A1B}" type="presParOf" srcId="{5BE544D2-FE4E-475F-86FC-8B0FD7E628CB}" destId="{A68D5F60-60FC-488B-BDCD-4CDAAA2156B5}" srcOrd="1" destOrd="0" presId="urn:microsoft.com/office/officeart/2005/8/layout/hierarchy1"/>
    <dgm:cxn modelId="{CB7C1C15-D3DF-4B1C-9044-BA454E089B35}" type="presParOf" srcId="{A68D5F60-60FC-488B-BDCD-4CDAAA2156B5}" destId="{0F231AF9-1087-44E2-99E1-06C5EEE0657C}" srcOrd="0" destOrd="0" presId="urn:microsoft.com/office/officeart/2005/8/layout/hierarchy1"/>
    <dgm:cxn modelId="{3939B808-CBD3-4DD9-83A3-3184FEF4E7E9}" type="presParOf" srcId="{0F231AF9-1087-44E2-99E1-06C5EEE0657C}" destId="{81E9B6B7-E19A-482C-8226-DC6FFE5982EF}" srcOrd="0" destOrd="0" presId="urn:microsoft.com/office/officeart/2005/8/layout/hierarchy1"/>
    <dgm:cxn modelId="{5F9A76ED-2BFB-4D9E-AECC-C845A2E56D05}" type="presParOf" srcId="{0F231AF9-1087-44E2-99E1-06C5EEE0657C}" destId="{C63D0391-7BB5-41BA-A3AC-7BCBB1033EFE}" srcOrd="1" destOrd="0" presId="urn:microsoft.com/office/officeart/2005/8/layout/hierarchy1"/>
    <dgm:cxn modelId="{87B0854F-D663-4409-ACB0-8D0E709672CF}" type="presParOf" srcId="{A68D5F60-60FC-488B-BDCD-4CDAAA2156B5}" destId="{ACC0F161-0E53-4D48-9C76-2528A13CD4B3}"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EE90CD-9A6D-470C-91B5-B49A8E415AB5}">
      <dsp:nvSpPr>
        <dsp:cNvPr id="0" name=""/>
        <dsp:cNvSpPr/>
      </dsp:nvSpPr>
      <dsp:spPr>
        <a:xfrm>
          <a:off x="6291870" y="2668322"/>
          <a:ext cx="91440" cy="456143"/>
        </a:xfrm>
        <a:custGeom>
          <a:avLst/>
          <a:gdLst/>
          <a:ahLst/>
          <a:cxnLst/>
          <a:rect l="0" t="0" r="0" b="0"/>
          <a:pathLst>
            <a:path>
              <a:moveTo>
                <a:pt x="45720" y="0"/>
              </a:moveTo>
              <a:lnTo>
                <a:pt x="45720" y="456143"/>
              </a:lnTo>
            </a:path>
          </a:pathLst>
        </a:custGeom>
        <a:noFill/>
        <a:ln w="15875"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0C37E39-3966-4F6F-A8EA-06FAA8F04939}">
      <dsp:nvSpPr>
        <dsp:cNvPr id="0" name=""/>
        <dsp:cNvSpPr/>
      </dsp:nvSpPr>
      <dsp:spPr>
        <a:xfrm>
          <a:off x="4612512" y="998483"/>
          <a:ext cx="1725078" cy="456143"/>
        </a:xfrm>
        <a:custGeom>
          <a:avLst/>
          <a:gdLst/>
          <a:ahLst/>
          <a:cxnLst/>
          <a:rect l="0" t="0" r="0" b="0"/>
          <a:pathLst>
            <a:path>
              <a:moveTo>
                <a:pt x="0" y="0"/>
              </a:moveTo>
              <a:lnTo>
                <a:pt x="0" y="310848"/>
              </a:lnTo>
              <a:lnTo>
                <a:pt x="1725078" y="310848"/>
              </a:lnTo>
              <a:lnTo>
                <a:pt x="1725078" y="456143"/>
              </a:lnTo>
            </a:path>
          </a:pathLst>
        </a:custGeom>
        <a:noFill/>
        <a:ln w="15875"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A5C923F-F60A-47F4-820E-88FB3DF56913}">
      <dsp:nvSpPr>
        <dsp:cNvPr id="0" name=""/>
        <dsp:cNvSpPr/>
      </dsp:nvSpPr>
      <dsp:spPr>
        <a:xfrm>
          <a:off x="2761302" y="2714314"/>
          <a:ext cx="91440" cy="456143"/>
        </a:xfrm>
        <a:custGeom>
          <a:avLst/>
          <a:gdLst/>
          <a:ahLst/>
          <a:cxnLst/>
          <a:rect l="0" t="0" r="0" b="0"/>
          <a:pathLst>
            <a:path>
              <a:moveTo>
                <a:pt x="45720" y="0"/>
              </a:moveTo>
              <a:lnTo>
                <a:pt x="45720" y="456143"/>
              </a:lnTo>
            </a:path>
          </a:pathLst>
        </a:custGeom>
        <a:noFill/>
        <a:ln w="15875"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A853000-5DB0-48F4-8F7B-E69DFFEFBEC4}">
      <dsp:nvSpPr>
        <dsp:cNvPr id="0" name=""/>
        <dsp:cNvSpPr/>
      </dsp:nvSpPr>
      <dsp:spPr>
        <a:xfrm>
          <a:off x="2807022" y="998483"/>
          <a:ext cx="1805490" cy="456143"/>
        </a:xfrm>
        <a:custGeom>
          <a:avLst/>
          <a:gdLst/>
          <a:ahLst/>
          <a:cxnLst/>
          <a:rect l="0" t="0" r="0" b="0"/>
          <a:pathLst>
            <a:path>
              <a:moveTo>
                <a:pt x="1805490" y="0"/>
              </a:moveTo>
              <a:lnTo>
                <a:pt x="1805490" y="310848"/>
              </a:lnTo>
              <a:lnTo>
                <a:pt x="0" y="310848"/>
              </a:lnTo>
              <a:lnTo>
                <a:pt x="0" y="456143"/>
              </a:lnTo>
            </a:path>
          </a:pathLst>
        </a:custGeom>
        <a:noFill/>
        <a:ln w="15875"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3D6BC79-A136-40BB-8BD3-06AE62E09791}">
      <dsp:nvSpPr>
        <dsp:cNvPr id="0" name=""/>
        <dsp:cNvSpPr/>
      </dsp:nvSpPr>
      <dsp:spPr>
        <a:xfrm>
          <a:off x="3352475" y="2548"/>
          <a:ext cx="2520075" cy="995934"/>
        </a:xfrm>
        <a:prstGeom prst="roundRect">
          <a:avLst>
            <a:gd name="adj" fmla="val 10000"/>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F8FC3EA-DFB0-43DE-BB3F-04D752D03D90}">
      <dsp:nvSpPr>
        <dsp:cNvPr id="0" name=""/>
        <dsp:cNvSpPr/>
      </dsp:nvSpPr>
      <dsp:spPr>
        <a:xfrm>
          <a:off x="3526741" y="168101"/>
          <a:ext cx="2520075" cy="995934"/>
        </a:xfrm>
        <a:prstGeom prst="roundRect">
          <a:avLst>
            <a:gd name="adj" fmla="val 10000"/>
          </a:avLst>
        </a:prstGeom>
        <a:solidFill>
          <a:schemeClr val="lt1">
            <a:alpha val="90000"/>
            <a:hueOff val="0"/>
            <a:satOff val="0"/>
            <a:lumOff val="0"/>
            <a:alphaOff val="0"/>
          </a:schemeClr>
        </a:solidFill>
        <a:ln w="1587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fr-FR" sz="1400" kern="1200" dirty="0">
              <a:latin typeface="Century Gothic" panose="020B0502020202020204" pitchFamily="34" charset="0"/>
            </a:rPr>
            <a:t>Unité Inserm U1027, Laboratoire d’Epidémiologie et analyses en santé publique</a:t>
          </a:r>
        </a:p>
      </dsp:txBody>
      <dsp:txXfrm>
        <a:off x="3555911" y="197271"/>
        <a:ext cx="2461735" cy="937594"/>
      </dsp:txXfrm>
    </dsp:sp>
    <dsp:sp modelId="{FE89F32F-11F7-48AA-8D41-59F78F3E8420}">
      <dsp:nvSpPr>
        <dsp:cNvPr id="0" name=""/>
        <dsp:cNvSpPr/>
      </dsp:nvSpPr>
      <dsp:spPr>
        <a:xfrm>
          <a:off x="1256211" y="1454626"/>
          <a:ext cx="3101622" cy="1259687"/>
        </a:xfrm>
        <a:prstGeom prst="roundRect">
          <a:avLst>
            <a:gd name="adj" fmla="val 10000"/>
          </a:avLst>
        </a:prstGeom>
        <a:solidFill>
          <a:schemeClr val="accent6">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CEB20A3-0A8D-412A-AC82-051857D4CE17}">
      <dsp:nvSpPr>
        <dsp:cNvPr id="0" name=""/>
        <dsp:cNvSpPr/>
      </dsp:nvSpPr>
      <dsp:spPr>
        <a:xfrm>
          <a:off x="1430478" y="1620179"/>
          <a:ext cx="3101622" cy="1259687"/>
        </a:xfrm>
        <a:prstGeom prst="roundRect">
          <a:avLst>
            <a:gd name="adj" fmla="val 10000"/>
          </a:avLst>
        </a:prstGeom>
        <a:solidFill>
          <a:schemeClr val="lt1">
            <a:alpha val="90000"/>
            <a:hueOff val="0"/>
            <a:satOff val="0"/>
            <a:lumOff val="0"/>
            <a:alphaOff val="0"/>
          </a:schemeClr>
        </a:solidFill>
        <a:ln w="15875"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fr-FR" sz="1400" kern="1200" dirty="0">
              <a:latin typeface="Century Gothic" panose="020B0502020202020204" pitchFamily="34" charset="0"/>
            </a:rPr>
            <a:t>Equipe de pharmaco-épidémiologie, évaluation de l’utilisation et du risque médicamenteux</a:t>
          </a:r>
        </a:p>
        <a:p>
          <a:pPr marL="0" lvl="0" indent="0" algn="ctr" defTabSz="622300">
            <a:lnSpc>
              <a:spcPct val="90000"/>
            </a:lnSpc>
            <a:spcBef>
              <a:spcPct val="0"/>
            </a:spcBef>
            <a:spcAft>
              <a:spcPct val="35000"/>
            </a:spcAft>
            <a:buNone/>
          </a:pPr>
          <a:r>
            <a:rPr lang="fr-FR" sz="1400" b="1" kern="1200" dirty="0">
              <a:latin typeface="Century Gothic" panose="020B0502020202020204" pitchFamily="34" charset="0"/>
            </a:rPr>
            <a:t>Dr Maryse Lapeyre Mestre</a:t>
          </a:r>
        </a:p>
      </dsp:txBody>
      <dsp:txXfrm>
        <a:off x="1467373" y="1657074"/>
        <a:ext cx="3027832" cy="1185897"/>
      </dsp:txXfrm>
    </dsp:sp>
    <dsp:sp modelId="{DB8EC5A8-DD80-42D6-A8A6-04C28C970EBE}">
      <dsp:nvSpPr>
        <dsp:cNvPr id="0" name=""/>
        <dsp:cNvSpPr/>
      </dsp:nvSpPr>
      <dsp:spPr>
        <a:xfrm>
          <a:off x="1248981" y="3170457"/>
          <a:ext cx="3116083" cy="995934"/>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B57EB9E-3746-4DCC-AE14-C2E2DCA47D00}">
      <dsp:nvSpPr>
        <dsp:cNvPr id="0" name=""/>
        <dsp:cNvSpPr/>
      </dsp:nvSpPr>
      <dsp:spPr>
        <a:xfrm>
          <a:off x="1423247" y="3336010"/>
          <a:ext cx="3116083" cy="995934"/>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fr-FR" sz="1400" kern="1200" dirty="0">
              <a:latin typeface="Century Gothic" panose="020B0502020202020204" pitchFamily="34" charset="0"/>
            </a:rPr>
            <a:t>« Médicaments et grossesse »</a:t>
          </a:r>
        </a:p>
        <a:p>
          <a:pPr marL="0" lvl="0" indent="0" algn="ctr" defTabSz="622300">
            <a:lnSpc>
              <a:spcPct val="90000"/>
            </a:lnSpc>
            <a:spcBef>
              <a:spcPct val="0"/>
            </a:spcBef>
            <a:spcAft>
              <a:spcPct val="35000"/>
            </a:spcAft>
            <a:buNone/>
          </a:pPr>
          <a:r>
            <a:rPr lang="fr-FR" sz="1400" kern="1200" dirty="0">
              <a:latin typeface="Century Gothic" panose="020B0502020202020204" pitchFamily="34" charset="0"/>
            </a:rPr>
            <a:t>Dr Christine Damase-Michel</a:t>
          </a:r>
        </a:p>
        <a:p>
          <a:pPr marL="0" lvl="0" indent="0" algn="ctr" defTabSz="622300">
            <a:lnSpc>
              <a:spcPct val="90000"/>
            </a:lnSpc>
            <a:spcBef>
              <a:spcPct val="0"/>
            </a:spcBef>
            <a:spcAft>
              <a:spcPct val="35000"/>
            </a:spcAft>
            <a:buNone/>
          </a:pPr>
          <a:r>
            <a:rPr lang="fr-FR" sz="1400" b="1" kern="1200" dirty="0">
              <a:latin typeface="Century Gothic" panose="020B0502020202020204" pitchFamily="34" charset="0"/>
            </a:rPr>
            <a:t>Pr Agnès Sommet</a:t>
          </a:r>
        </a:p>
      </dsp:txBody>
      <dsp:txXfrm>
        <a:off x="1452417" y="3365180"/>
        <a:ext cx="3057743" cy="937594"/>
      </dsp:txXfrm>
    </dsp:sp>
    <dsp:sp modelId="{3D327965-08D8-4EF8-934C-EC00DA38A476}">
      <dsp:nvSpPr>
        <dsp:cNvPr id="0" name=""/>
        <dsp:cNvSpPr/>
      </dsp:nvSpPr>
      <dsp:spPr>
        <a:xfrm>
          <a:off x="4706367" y="1454626"/>
          <a:ext cx="3262446" cy="1213695"/>
        </a:xfrm>
        <a:prstGeom prst="roundRect">
          <a:avLst>
            <a:gd name="adj" fmla="val 10000"/>
          </a:avLst>
        </a:prstGeom>
        <a:solidFill>
          <a:schemeClr val="accent6">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C84C223-01A2-4C9D-87B9-802C7BCBC531}">
      <dsp:nvSpPr>
        <dsp:cNvPr id="0" name=""/>
        <dsp:cNvSpPr/>
      </dsp:nvSpPr>
      <dsp:spPr>
        <a:xfrm>
          <a:off x="4880634" y="1620179"/>
          <a:ext cx="3262446" cy="1213695"/>
        </a:xfrm>
        <a:prstGeom prst="roundRect">
          <a:avLst>
            <a:gd name="adj" fmla="val 10000"/>
          </a:avLst>
        </a:prstGeom>
        <a:solidFill>
          <a:schemeClr val="lt1">
            <a:alpha val="90000"/>
            <a:hueOff val="0"/>
            <a:satOff val="0"/>
            <a:lumOff val="0"/>
            <a:alphaOff val="0"/>
          </a:schemeClr>
        </a:solidFill>
        <a:ln w="15875"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fr-FR" sz="1400" kern="1200" dirty="0">
              <a:latin typeface="Century Gothic" panose="020B0502020202020204" pitchFamily="34" charset="0"/>
            </a:rPr>
            <a:t>Equipe SPHERE (Study of </a:t>
          </a:r>
          <a:r>
            <a:rPr lang="fr-FR" sz="1400" kern="1200" dirty="0" err="1">
              <a:latin typeface="Century Gothic" panose="020B0502020202020204" pitchFamily="34" charset="0"/>
            </a:rPr>
            <a:t>Perinatal</a:t>
          </a:r>
          <a:r>
            <a:rPr lang="fr-FR" sz="1400" kern="1200" dirty="0">
              <a:latin typeface="Century Gothic" panose="020B0502020202020204" pitchFamily="34" charset="0"/>
            </a:rPr>
            <a:t>, </a:t>
          </a:r>
          <a:r>
            <a:rPr lang="fr-FR" sz="1400" kern="1200" dirty="0" err="1">
              <a:latin typeface="Century Gothic" panose="020B0502020202020204" pitchFamily="34" charset="0"/>
            </a:rPr>
            <a:t>peaditric</a:t>
          </a:r>
          <a:r>
            <a:rPr lang="fr-FR" sz="1400" kern="1200" dirty="0">
              <a:latin typeface="Century Gothic" panose="020B0502020202020204" pitchFamily="34" charset="0"/>
            </a:rPr>
            <a:t> and adolescent </a:t>
          </a:r>
          <a:r>
            <a:rPr lang="fr-FR" sz="1400" kern="1200" dirty="0" err="1">
              <a:latin typeface="Century Gothic" panose="020B0502020202020204" pitchFamily="34" charset="0"/>
            </a:rPr>
            <a:t>Health</a:t>
          </a:r>
          <a:r>
            <a:rPr lang="fr-FR" sz="1400" kern="1200" dirty="0">
              <a:latin typeface="Century Gothic" panose="020B0502020202020204" pitchFamily="34" charset="0"/>
            </a:rPr>
            <a:t>: </a:t>
          </a:r>
          <a:r>
            <a:rPr lang="fr-FR" sz="1400" kern="1200" dirty="0" err="1">
              <a:latin typeface="Century Gothic" panose="020B0502020202020204" pitchFamily="34" charset="0"/>
            </a:rPr>
            <a:t>Epidemiological</a:t>
          </a:r>
          <a:r>
            <a:rPr lang="fr-FR" sz="1400" kern="1200" dirty="0">
              <a:latin typeface="Century Gothic" panose="020B0502020202020204" pitchFamily="34" charset="0"/>
            </a:rPr>
            <a:t> </a:t>
          </a:r>
          <a:r>
            <a:rPr lang="fr-FR" sz="1400" kern="1200" dirty="0" err="1">
              <a:latin typeface="Century Gothic" panose="020B0502020202020204" pitchFamily="34" charset="0"/>
            </a:rPr>
            <a:t>Research</a:t>
          </a:r>
          <a:r>
            <a:rPr lang="fr-FR" sz="1400" kern="1200" dirty="0">
              <a:latin typeface="Century Gothic" panose="020B0502020202020204" pitchFamily="34" charset="0"/>
            </a:rPr>
            <a:t> and Evaluation)</a:t>
          </a:r>
        </a:p>
        <a:p>
          <a:pPr marL="0" lvl="0" indent="0" algn="ctr" defTabSz="622300">
            <a:lnSpc>
              <a:spcPct val="90000"/>
            </a:lnSpc>
            <a:spcBef>
              <a:spcPct val="0"/>
            </a:spcBef>
            <a:spcAft>
              <a:spcPct val="35000"/>
            </a:spcAft>
            <a:buNone/>
          </a:pPr>
          <a:r>
            <a:rPr lang="fr-FR" sz="1400" b="1" kern="1200" dirty="0">
              <a:latin typeface="Century Gothic" panose="020B0502020202020204" pitchFamily="34" charset="0"/>
            </a:rPr>
            <a:t>Dr Catherine Arnaud</a:t>
          </a:r>
        </a:p>
      </dsp:txBody>
      <dsp:txXfrm>
        <a:off x="4916182" y="1655727"/>
        <a:ext cx="3191350" cy="1142599"/>
      </dsp:txXfrm>
    </dsp:sp>
    <dsp:sp modelId="{81E9B6B7-E19A-482C-8226-DC6FFE5982EF}">
      <dsp:nvSpPr>
        <dsp:cNvPr id="0" name=""/>
        <dsp:cNvSpPr/>
      </dsp:nvSpPr>
      <dsp:spPr>
        <a:xfrm>
          <a:off x="4775228" y="3124465"/>
          <a:ext cx="3124725" cy="995934"/>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63D0391-7BB5-41BA-A3AC-7BCBB1033EFE}">
      <dsp:nvSpPr>
        <dsp:cNvPr id="0" name=""/>
        <dsp:cNvSpPr/>
      </dsp:nvSpPr>
      <dsp:spPr>
        <a:xfrm>
          <a:off x="4949495" y="3290018"/>
          <a:ext cx="3124725" cy="995934"/>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fr-FR" sz="1400" kern="1200" dirty="0">
              <a:latin typeface="Century Gothic" panose="020B0502020202020204" pitchFamily="34" charset="0"/>
            </a:rPr>
            <a:t>« Santé des enfants et adolescents dans les pays du Sud » </a:t>
          </a:r>
        </a:p>
        <a:p>
          <a:pPr marL="0" lvl="0" indent="0" algn="ctr" defTabSz="622300">
            <a:lnSpc>
              <a:spcPct val="90000"/>
            </a:lnSpc>
            <a:spcBef>
              <a:spcPct val="0"/>
            </a:spcBef>
            <a:spcAft>
              <a:spcPct val="35000"/>
            </a:spcAft>
            <a:buNone/>
          </a:pPr>
          <a:r>
            <a:rPr lang="fr-FR" sz="1400" b="1" kern="1200" dirty="0">
              <a:latin typeface="Century Gothic" panose="020B0502020202020204" pitchFamily="34" charset="0"/>
            </a:rPr>
            <a:t>Dr Valériane Leroy</a:t>
          </a:r>
        </a:p>
      </dsp:txBody>
      <dsp:txXfrm>
        <a:off x="4978665" y="3319188"/>
        <a:ext cx="3066385" cy="937594"/>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58572B3-AEC3-441E-BFC5-86EE4A466019}" type="datetimeFigureOut">
              <a:rPr lang="fr-FR" smtClean="0"/>
              <a:t>20/11/2019</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BEEFADD-D445-4656-B059-9C54F8D7761A}" type="slidenum">
              <a:rPr lang="fr-FR" smtClean="0"/>
              <a:t>‹N°›</a:t>
            </a:fld>
            <a:endParaRPr lang="fr-FR"/>
          </a:p>
        </p:txBody>
      </p:sp>
    </p:spTree>
    <p:extLst>
      <p:ext uri="{BB962C8B-B14F-4D97-AF65-F5344CB8AC3E}">
        <p14:creationId xmlns:p14="http://schemas.microsoft.com/office/powerpoint/2010/main" val="25855777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BEEFADD-D445-4656-B059-9C54F8D7761A}" type="slidenum">
              <a:rPr lang="fr-FR" smtClean="0"/>
              <a:t>1</a:t>
            </a:fld>
            <a:endParaRPr lang="fr-FR"/>
          </a:p>
        </p:txBody>
      </p:sp>
    </p:spTree>
    <p:extLst>
      <p:ext uri="{BB962C8B-B14F-4D97-AF65-F5344CB8AC3E}">
        <p14:creationId xmlns:p14="http://schemas.microsoft.com/office/powerpoint/2010/main" val="12535819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BEEFADD-D445-4656-B059-9C54F8D7761A}" type="slidenum">
              <a:rPr lang="fr-FR" smtClean="0"/>
              <a:t>10</a:t>
            </a:fld>
            <a:endParaRPr lang="fr-FR"/>
          </a:p>
        </p:txBody>
      </p:sp>
    </p:spTree>
    <p:extLst>
      <p:ext uri="{BB962C8B-B14F-4D97-AF65-F5344CB8AC3E}">
        <p14:creationId xmlns:p14="http://schemas.microsoft.com/office/powerpoint/2010/main" val="40746842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BEEFADD-D445-4656-B059-9C54F8D7761A}" type="slidenum">
              <a:rPr lang="fr-FR" smtClean="0"/>
              <a:t>11</a:t>
            </a:fld>
            <a:endParaRPr lang="fr-FR"/>
          </a:p>
        </p:txBody>
      </p:sp>
    </p:spTree>
    <p:extLst>
      <p:ext uri="{BB962C8B-B14F-4D97-AF65-F5344CB8AC3E}">
        <p14:creationId xmlns:p14="http://schemas.microsoft.com/office/powerpoint/2010/main" val="41632188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BEEFADD-D445-4656-B059-9C54F8D7761A}" type="slidenum">
              <a:rPr lang="fr-FR" smtClean="0"/>
              <a:t>12</a:t>
            </a:fld>
            <a:endParaRPr lang="fr-FR"/>
          </a:p>
        </p:txBody>
      </p:sp>
    </p:spTree>
    <p:extLst>
      <p:ext uri="{BB962C8B-B14F-4D97-AF65-F5344CB8AC3E}">
        <p14:creationId xmlns:p14="http://schemas.microsoft.com/office/powerpoint/2010/main" val="38253202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just"/>
            <a:r>
              <a:rPr lang="fr-FR" dirty="0"/>
              <a:t>Avant de passer au descriptif</a:t>
            </a:r>
            <a:r>
              <a:rPr lang="fr-FR" baseline="0" dirty="0"/>
              <a:t> des issues de grossesse, je souhaitais parler rapidement du travail de recueil des données que j’ai effectué. Initialement, il y avait environ 65% de DM relatives aux issues de grossesse : pour pallier à cela, j’ai effectué lors d’une première mission dans le service de PV de l’ANRS un retour aux dossiers patients et lorsque les informations n’étaient pas retrouvées dans ces dossiers j’ai contacté les investigateurs ou chefs de projets. Egalement dans le cas des essais grossesses, nous ne retrouvions dans la base de PV que les EIG déclarés. De ce fait, j’ai contacté les CMG pour extraire et fusionner les données de l’ensemble de participantes à ces études. </a:t>
            </a:r>
          </a:p>
          <a:p>
            <a:pPr algn="just"/>
            <a:endParaRPr lang="fr-FR" baseline="0" dirty="0"/>
          </a:p>
          <a:p>
            <a:pPr algn="just"/>
            <a:r>
              <a:rPr lang="fr-FR" baseline="0" dirty="0"/>
              <a:t>Donc actuellement, 86% des issues de grossesse ont pu être documentées. Parmi les 14% de DM, 82 restent à documenter dont 76 au sein d’un même essai. </a:t>
            </a:r>
            <a:endParaRPr lang="fr-FR" dirty="0"/>
          </a:p>
          <a:p>
            <a:endParaRPr lang="fr-FR" dirty="0"/>
          </a:p>
        </p:txBody>
      </p:sp>
      <p:sp>
        <p:nvSpPr>
          <p:cNvPr id="4" name="Espace réservé du numéro de diapositive 3"/>
          <p:cNvSpPr>
            <a:spLocks noGrp="1"/>
          </p:cNvSpPr>
          <p:nvPr>
            <p:ph type="sldNum" sz="quarter" idx="10"/>
          </p:nvPr>
        </p:nvSpPr>
        <p:spPr/>
        <p:txBody>
          <a:bodyPr/>
          <a:lstStyle/>
          <a:p>
            <a:fld id="{ABEEFADD-D445-4656-B059-9C54F8D7761A}" type="slidenum">
              <a:rPr lang="fr-FR" smtClean="0"/>
              <a:t>13</a:t>
            </a:fld>
            <a:endParaRPr lang="fr-FR"/>
          </a:p>
        </p:txBody>
      </p:sp>
    </p:spTree>
    <p:extLst>
      <p:ext uri="{BB962C8B-B14F-4D97-AF65-F5344CB8AC3E}">
        <p14:creationId xmlns:p14="http://schemas.microsoft.com/office/powerpoint/2010/main" val="155604120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BEEFADD-D445-4656-B059-9C54F8D7761A}" type="slidenum">
              <a:rPr lang="fr-FR" smtClean="0"/>
              <a:t>14</a:t>
            </a:fld>
            <a:endParaRPr lang="fr-FR"/>
          </a:p>
        </p:txBody>
      </p:sp>
    </p:spTree>
    <p:extLst>
      <p:ext uri="{BB962C8B-B14F-4D97-AF65-F5344CB8AC3E}">
        <p14:creationId xmlns:p14="http://schemas.microsoft.com/office/powerpoint/2010/main" val="72534209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BEEFADD-D445-4656-B059-9C54F8D7761A}" type="slidenum">
              <a:rPr lang="fr-FR" smtClean="0"/>
              <a:t>15</a:t>
            </a:fld>
            <a:endParaRPr lang="fr-FR"/>
          </a:p>
        </p:txBody>
      </p:sp>
    </p:spTree>
    <p:extLst>
      <p:ext uri="{BB962C8B-B14F-4D97-AF65-F5344CB8AC3E}">
        <p14:creationId xmlns:p14="http://schemas.microsoft.com/office/powerpoint/2010/main" val="20338752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BEEFADD-D445-4656-B059-9C54F8D7761A}" type="slidenum">
              <a:rPr lang="fr-FR" smtClean="0"/>
              <a:t>16</a:t>
            </a:fld>
            <a:endParaRPr lang="fr-FR"/>
          </a:p>
        </p:txBody>
      </p:sp>
    </p:spTree>
    <p:extLst>
      <p:ext uri="{BB962C8B-B14F-4D97-AF65-F5344CB8AC3E}">
        <p14:creationId xmlns:p14="http://schemas.microsoft.com/office/powerpoint/2010/main" val="59116078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dirty="0"/>
          </a:p>
        </p:txBody>
      </p:sp>
      <p:sp>
        <p:nvSpPr>
          <p:cNvPr id="4" name="Espace réservé du numéro de diapositive 3"/>
          <p:cNvSpPr>
            <a:spLocks noGrp="1"/>
          </p:cNvSpPr>
          <p:nvPr>
            <p:ph type="sldNum" sz="quarter" idx="10"/>
          </p:nvPr>
        </p:nvSpPr>
        <p:spPr/>
        <p:txBody>
          <a:bodyPr/>
          <a:lstStyle/>
          <a:p>
            <a:fld id="{ABEEFADD-D445-4656-B059-9C54F8D7761A}" type="slidenum">
              <a:rPr lang="fr-FR" smtClean="0"/>
              <a:t>17</a:t>
            </a:fld>
            <a:endParaRPr lang="fr-FR"/>
          </a:p>
        </p:txBody>
      </p:sp>
    </p:spTree>
    <p:extLst>
      <p:ext uri="{BB962C8B-B14F-4D97-AF65-F5344CB8AC3E}">
        <p14:creationId xmlns:p14="http://schemas.microsoft.com/office/powerpoint/2010/main" val="6592634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just"/>
            <a:endParaRPr lang="fr-FR" baseline="0" dirty="0"/>
          </a:p>
        </p:txBody>
      </p:sp>
      <p:sp>
        <p:nvSpPr>
          <p:cNvPr id="4" name="Espace réservé du numéro de diapositive 3"/>
          <p:cNvSpPr>
            <a:spLocks noGrp="1"/>
          </p:cNvSpPr>
          <p:nvPr>
            <p:ph type="sldNum" sz="quarter" idx="10"/>
          </p:nvPr>
        </p:nvSpPr>
        <p:spPr/>
        <p:txBody>
          <a:bodyPr/>
          <a:lstStyle/>
          <a:p>
            <a:fld id="{ABEEFADD-D445-4656-B059-9C54F8D7761A}" type="slidenum">
              <a:rPr lang="fr-FR" smtClean="0"/>
              <a:t>18</a:t>
            </a:fld>
            <a:endParaRPr lang="fr-FR"/>
          </a:p>
        </p:txBody>
      </p:sp>
    </p:spTree>
    <p:extLst>
      <p:ext uri="{BB962C8B-B14F-4D97-AF65-F5344CB8AC3E}">
        <p14:creationId xmlns:p14="http://schemas.microsoft.com/office/powerpoint/2010/main" val="322493795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indent="0" algn="just" defTabSz="914400" rtl="0" eaLnBrk="1" fontAlgn="auto" latinLnBrk="0" hangingPunct="1">
              <a:lnSpc>
                <a:spcPct val="100000"/>
              </a:lnSpc>
              <a:spcBef>
                <a:spcPts val="0"/>
              </a:spcBef>
              <a:spcAft>
                <a:spcPts val="0"/>
              </a:spcAft>
              <a:buClrTx/>
              <a:buSzTx/>
              <a:buFontTx/>
              <a:buNone/>
              <a:tabLst/>
              <a:defRPr/>
            </a:pPr>
            <a:endParaRPr lang="fr-FR" baseline="0" dirty="0"/>
          </a:p>
        </p:txBody>
      </p:sp>
      <p:sp>
        <p:nvSpPr>
          <p:cNvPr id="4" name="Espace réservé du numéro de diapositive 3"/>
          <p:cNvSpPr>
            <a:spLocks noGrp="1"/>
          </p:cNvSpPr>
          <p:nvPr>
            <p:ph type="sldNum" sz="quarter" idx="10"/>
          </p:nvPr>
        </p:nvSpPr>
        <p:spPr/>
        <p:txBody>
          <a:bodyPr/>
          <a:lstStyle/>
          <a:p>
            <a:fld id="{ABEEFADD-D445-4656-B059-9C54F8D7761A}" type="slidenum">
              <a:rPr lang="fr-FR" smtClean="0"/>
              <a:t>19</a:t>
            </a:fld>
            <a:endParaRPr lang="fr-FR"/>
          </a:p>
        </p:txBody>
      </p:sp>
    </p:spTree>
    <p:extLst>
      <p:ext uri="{BB962C8B-B14F-4D97-AF65-F5344CB8AC3E}">
        <p14:creationId xmlns:p14="http://schemas.microsoft.com/office/powerpoint/2010/main" val="24150262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baseline="0" dirty="0"/>
          </a:p>
          <a:p>
            <a:endParaRPr lang="fr-FR" dirty="0"/>
          </a:p>
        </p:txBody>
      </p:sp>
      <p:sp>
        <p:nvSpPr>
          <p:cNvPr id="4" name="Espace réservé du numéro de diapositive 3"/>
          <p:cNvSpPr>
            <a:spLocks noGrp="1"/>
          </p:cNvSpPr>
          <p:nvPr>
            <p:ph type="sldNum" sz="quarter" idx="10"/>
          </p:nvPr>
        </p:nvSpPr>
        <p:spPr/>
        <p:txBody>
          <a:bodyPr/>
          <a:lstStyle/>
          <a:p>
            <a:fld id="{ABEEFADD-D445-4656-B059-9C54F8D7761A}" type="slidenum">
              <a:rPr lang="fr-FR" smtClean="0"/>
              <a:t>2</a:t>
            </a:fld>
            <a:endParaRPr lang="fr-FR"/>
          </a:p>
        </p:txBody>
      </p:sp>
    </p:spTree>
    <p:extLst>
      <p:ext uri="{BB962C8B-B14F-4D97-AF65-F5344CB8AC3E}">
        <p14:creationId xmlns:p14="http://schemas.microsoft.com/office/powerpoint/2010/main" val="242972870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BEEFADD-D445-4656-B059-9C54F8D7761A}" type="slidenum">
              <a:rPr lang="fr-FR" smtClean="0"/>
              <a:t>20</a:t>
            </a:fld>
            <a:endParaRPr lang="fr-FR"/>
          </a:p>
        </p:txBody>
      </p:sp>
    </p:spTree>
    <p:extLst>
      <p:ext uri="{BB962C8B-B14F-4D97-AF65-F5344CB8AC3E}">
        <p14:creationId xmlns:p14="http://schemas.microsoft.com/office/powerpoint/2010/main" val="308222967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BEEFADD-D445-4656-B059-9C54F8D7761A}" type="slidenum">
              <a:rPr lang="fr-FR" smtClean="0"/>
              <a:t>21</a:t>
            </a:fld>
            <a:endParaRPr lang="fr-FR"/>
          </a:p>
        </p:txBody>
      </p:sp>
    </p:spTree>
    <p:extLst>
      <p:ext uri="{BB962C8B-B14F-4D97-AF65-F5344CB8AC3E}">
        <p14:creationId xmlns:p14="http://schemas.microsoft.com/office/powerpoint/2010/main" val="73068288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BEEFADD-D445-4656-B059-9C54F8D7761A}" type="slidenum">
              <a:rPr lang="fr-FR" smtClean="0"/>
              <a:t>22</a:t>
            </a:fld>
            <a:endParaRPr lang="fr-FR"/>
          </a:p>
        </p:txBody>
      </p:sp>
    </p:spTree>
    <p:extLst>
      <p:ext uri="{BB962C8B-B14F-4D97-AF65-F5344CB8AC3E}">
        <p14:creationId xmlns:p14="http://schemas.microsoft.com/office/powerpoint/2010/main" val="58189000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BEEFADD-D445-4656-B059-9C54F8D7761A}" type="slidenum">
              <a:rPr lang="fr-FR" smtClean="0"/>
              <a:t>23</a:t>
            </a:fld>
            <a:endParaRPr lang="fr-FR"/>
          </a:p>
        </p:txBody>
      </p:sp>
    </p:spTree>
    <p:extLst>
      <p:ext uri="{BB962C8B-B14F-4D97-AF65-F5344CB8AC3E}">
        <p14:creationId xmlns:p14="http://schemas.microsoft.com/office/powerpoint/2010/main" val="136157364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BEEFADD-D445-4656-B059-9C54F8D7761A}" type="slidenum">
              <a:rPr lang="fr-FR" smtClean="0"/>
              <a:t>24</a:t>
            </a:fld>
            <a:endParaRPr lang="fr-FR"/>
          </a:p>
        </p:txBody>
      </p:sp>
    </p:spTree>
    <p:extLst>
      <p:ext uri="{BB962C8B-B14F-4D97-AF65-F5344CB8AC3E}">
        <p14:creationId xmlns:p14="http://schemas.microsoft.com/office/powerpoint/2010/main" val="18666411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BEEFADD-D445-4656-B059-9C54F8D7761A}" type="slidenum">
              <a:rPr lang="fr-FR" smtClean="0"/>
              <a:t>3</a:t>
            </a:fld>
            <a:endParaRPr lang="fr-FR"/>
          </a:p>
        </p:txBody>
      </p:sp>
    </p:spTree>
    <p:extLst>
      <p:ext uri="{BB962C8B-B14F-4D97-AF65-F5344CB8AC3E}">
        <p14:creationId xmlns:p14="http://schemas.microsoft.com/office/powerpoint/2010/main" val="7805647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just" eaLnBrk="1" hangingPunct="1">
              <a:spcBef>
                <a:spcPct val="0"/>
              </a:spcBef>
            </a:pPr>
            <a:endParaRPr lang="fr-FR" altLang="fr-FR" dirty="0"/>
          </a:p>
          <a:p>
            <a:endParaRPr lang="fr-FR" dirty="0"/>
          </a:p>
        </p:txBody>
      </p:sp>
      <p:sp>
        <p:nvSpPr>
          <p:cNvPr id="4" name="Espace réservé du numéro de diapositive 3"/>
          <p:cNvSpPr>
            <a:spLocks noGrp="1"/>
          </p:cNvSpPr>
          <p:nvPr>
            <p:ph type="sldNum" sz="quarter" idx="10"/>
          </p:nvPr>
        </p:nvSpPr>
        <p:spPr/>
        <p:txBody>
          <a:bodyPr/>
          <a:lstStyle/>
          <a:p>
            <a:fld id="{ABEEFADD-D445-4656-B059-9C54F8D7761A}" type="slidenum">
              <a:rPr lang="fr-FR" smtClean="0"/>
              <a:t>4</a:t>
            </a:fld>
            <a:endParaRPr lang="fr-FR"/>
          </a:p>
        </p:txBody>
      </p:sp>
    </p:spTree>
    <p:extLst>
      <p:ext uri="{BB962C8B-B14F-4D97-AF65-F5344CB8AC3E}">
        <p14:creationId xmlns:p14="http://schemas.microsoft.com/office/powerpoint/2010/main" val="37344463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indent="0" algn="just" defTabSz="914400" rtl="0" eaLnBrk="1" fontAlgn="auto" latinLnBrk="0" hangingPunct="1">
              <a:lnSpc>
                <a:spcPct val="100000"/>
              </a:lnSpc>
              <a:spcBef>
                <a:spcPct val="0"/>
              </a:spcBef>
              <a:spcAft>
                <a:spcPts val="0"/>
              </a:spcAft>
              <a:buClrTx/>
              <a:buSzTx/>
              <a:buFontTx/>
              <a:buNone/>
              <a:tabLst/>
              <a:defRPr/>
            </a:pPr>
            <a:endParaRPr lang="fr-FR" altLang="fr-FR" dirty="0"/>
          </a:p>
        </p:txBody>
      </p:sp>
      <p:sp>
        <p:nvSpPr>
          <p:cNvPr id="4" name="Espace réservé du numéro de diapositive 3"/>
          <p:cNvSpPr>
            <a:spLocks noGrp="1"/>
          </p:cNvSpPr>
          <p:nvPr>
            <p:ph type="sldNum" sz="quarter" idx="10"/>
          </p:nvPr>
        </p:nvSpPr>
        <p:spPr/>
        <p:txBody>
          <a:bodyPr/>
          <a:lstStyle/>
          <a:p>
            <a:fld id="{ABEEFADD-D445-4656-B059-9C54F8D7761A}" type="slidenum">
              <a:rPr lang="fr-FR" smtClean="0"/>
              <a:t>5</a:t>
            </a:fld>
            <a:endParaRPr lang="fr-FR"/>
          </a:p>
        </p:txBody>
      </p:sp>
    </p:spTree>
    <p:extLst>
      <p:ext uri="{BB962C8B-B14F-4D97-AF65-F5344CB8AC3E}">
        <p14:creationId xmlns:p14="http://schemas.microsoft.com/office/powerpoint/2010/main" val="33962148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indent="0" algn="just" defTabSz="914400" rtl="0" eaLnBrk="1" fontAlgn="auto" latinLnBrk="0" hangingPunct="1">
              <a:lnSpc>
                <a:spcPct val="100000"/>
              </a:lnSpc>
              <a:spcBef>
                <a:spcPts val="0"/>
              </a:spcBef>
              <a:spcAft>
                <a:spcPts val="0"/>
              </a:spcAft>
              <a:buClrTx/>
              <a:buSzTx/>
              <a:buFontTx/>
              <a:buNone/>
              <a:tabLst/>
              <a:defRPr/>
            </a:pPr>
            <a:endParaRPr lang="fr-FR" dirty="0"/>
          </a:p>
        </p:txBody>
      </p:sp>
      <p:sp>
        <p:nvSpPr>
          <p:cNvPr id="4" name="Espace réservé du numéro de diapositive 3"/>
          <p:cNvSpPr>
            <a:spLocks noGrp="1"/>
          </p:cNvSpPr>
          <p:nvPr>
            <p:ph type="sldNum" sz="quarter" idx="10"/>
          </p:nvPr>
        </p:nvSpPr>
        <p:spPr/>
        <p:txBody>
          <a:bodyPr/>
          <a:lstStyle/>
          <a:p>
            <a:fld id="{ABEEFADD-D445-4656-B059-9C54F8D7761A}" type="slidenum">
              <a:rPr lang="fr-FR" smtClean="0"/>
              <a:t>6</a:t>
            </a:fld>
            <a:endParaRPr lang="fr-FR"/>
          </a:p>
        </p:txBody>
      </p:sp>
    </p:spTree>
    <p:extLst>
      <p:ext uri="{BB962C8B-B14F-4D97-AF65-F5344CB8AC3E}">
        <p14:creationId xmlns:p14="http://schemas.microsoft.com/office/powerpoint/2010/main" val="34489672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BEEFADD-D445-4656-B059-9C54F8D7761A}" type="slidenum">
              <a:rPr lang="fr-FR" smtClean="0"/>
              <a:t>7</a:t>
            </a:fld>
            <a:endParaRPr lang="fr-FR"/>
          </a:p>
        </p:txBody>
      </p:sp>
    </p:spTree>
    <p:extLst>
      <p:ext uri="{BB962C8B-B14F-4D97-AF65-F5344CB8AC3E}">
        <p14:creationId xmlns:p14="http://schemas.microsoft.com/office/powerpoint/2010/main" val="30525744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BEEFADD-D445-4656-B059-9C54F8D7761A}" type="slidenum">
              <a:rPr lang="fr-FR" smtClean="0"/>
              <a:t>8</a:t>
            </a:fld>
            <a:endParaRPr lang="fr-FR"/>
          </a:p>
        </p:txBody>
      </p:sp>
    </p:spTree>
    <p:extLst>
      <p:ext uri="{BB962C8B-B14F-4D97-AF65-F5344CB8AC3E}">
        <p14:creationId xmlns:p14="http://schemas.microsoft.com/office/powerpoint/2010/main" val="37415513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BEEFADD-D445-4656-B059-9C54F8D7761A}" type="slidenum">
              <a:rPr lang="fr-FR" smtClean="0"/>
              <a:t>9</a:t>
            </a:fld>
            <a:endParaRPr lang="fr-FR"/>
          </a:p>
        </p:txBody>
      </p:sp>
    </p:spTree>
    <p:extLst>
      <p:ext uri="{BB962C8B-B14F-4D97-AF65-F5344CB8AC3E}">
        <p14:creationId xmlns:p14="http://schemas.microsoft.com/office/powerpoint/2010/main" val="15732807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fr-FR"/>
              <a:t>Modifiez le style du titre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a:t>Modifier le style des sous-titres du masque</a:t>
            </a:r>
            <a:endParaRPr lang="en-US" dirty="0"/>
          </a:p>
        </p:txBody>
      </p:sp>
      <p:sp>
        <p:nvSpPr>
          <p:cNvPr id="4" name="Date Placeholder 3"/>
          <p:cNvSpPr>
            <a:spLocks noGrp="1"/>
          </p:cNvSpPr>
          <p:nvPr>
            <p:ph type="dt" sz="half" idx="10"/>
          </p:nvPr>
        </p:nvSpPr>
        <p:spPr/>
        <p:txBody>
          <a:bodyPr/>
          <a:lstStyle/>
          <a:p>
            <a:fld id="{A3A018BD-1887-4F4A-B9DF-A2DFEA7D8CB6}" type="datetime1">
              <a:rPr lang="fr-FR" smtClean="0"/>
              <a:t>20/11/2019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123FE6F-D62F-48C0-857B-7AC970CF2039}" type="slidenum">
              <a:rPr lang="fr-FR" smtClean="0"/>
              <a:t>‹N°›</a:t>
            </a:fld>
            <a:endParaRPr lang="fr-F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137496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F304F194-7FE4-4CA3-A70A-0F57993EFCC5}" type="datetime1">
              <a:rPr lang="fr-FR" smtClean="0"/>
              <a:t>20/11/2019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123FE6F-D62F-48C0-857B-7AC970CF2039}" type="slidenum">
              <a:rPr lang="fr-FR" smtClean="0"/>
              <a:t>‹N°›</a:t>
            </a:fld>
            <a:endParaRPr lang="fr-FR"/>
          </a:p>
        </p:txBody>
      </p:sp>
    </p:spTree>
    <p:extLst>
      <p:ext uri="{BB962C8B-B14F-4D97-AF65-F5344CB8AC3E}">
        <p14:creationId xmlns:p14="http://schemas.microsoft.com/office/powerpoint/2010/main" val="4600162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ACEBB79E-56B8-4B2A-9EB1-346D62F59C0D}" type="datetime1">
              <a:rPr lang="fr-FR" smtClean="0"/>
              <a:t>20/11/2019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123FE6F-D62F-48C0-857B-7AC970CF2039}" type="slidenum">
              <a:rPr lang="fr-FR" smtClean="0"/>
              <a:t>‹N°›</a:t>
            </a:fld>
            <a:endParaRPr lang="fr-FR"/>
          </a:p>
        </p:txBody>
      </p:sp>
    </p:spTree>
    <p:extLst>
      <p:ext uri="{BB962C8B-B14F-4D97-AF65-F5344CB8AC3E}">
        <p14:creationId xmlns:p14="http://schemas.microsoft.com/office/powerpoint/2010/main" val="20985632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450266D-6E0D-4CA3-90A3-E97CBCCBCF74}" type="datetime1">
              <a:rPr lang="fr-FR" smtClean="0"/>
              <a:t>20/11/2019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123FE6F-D62F-48C0-857B-7AC970CF2039}" type="slidenum">
              <a:rPr lang="fr-FR" smtClean="0"/>
              <a:t>‹N°›</a:t>
            </a:fld>
            <a:endParaRPr lang="fr-FR"/>
          </a:p>
        </p:txBody>
      </p:sp>
    </p:spTree>
    <p:extLst>
      <p:ext uri="{BB962C8B-B14F-4D97-AF65-F5344CB8AC3E}">
        <p14:creationId xmlns:p14="http://schemas.microsoft.com/office/powerpoint/2010/main" val="14146693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fr-FR"/>
              <a:t>Modifiez le style du titre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8ABB78A0-93AD-4D49-8227-ADCBAEFC061B}" type="datetime1">
              <a:rPr lang="fr-FR" smtClean="0"/>
              <a:t>20/11/2019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123FE6F-D62F-48C0-857B-7AC970CF2039}" type="slidenum">
              <a:rPr lang="fr-FR" smtClean="0"/>
              <a:t>‹N°›</a:t>
            </a:fld>
            <a:endParaRPr lang="fr-F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033811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fr-FR"/>
              <a:t>Modifiez le style du titre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96AF8185-4FED-4D57-ADFF-E8BBE2C5E802}" type="datetime1">
              <a:rPr lang="fr-FR" smtClean="0"/>
              <a:t>20/11/2019</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123FE6F-D62F-48C0-857B-7AC970CF2039}" type="slidenum">
              <a:rPr lang="fr-FR" smtClean="0"/>
              <a:t>‹N°›</a:t>
            </a:fld>
            <a:endParaRPr lang="fr-FR"/>
          </a:p>
        </p:txBody>
      </p:sp>
    </p:spTree>
    <p:extLst>
      <p:ext uri="{BB962C8B-B14F-4D97-AF65-F5344CB8AC3E}">
        <p14:creationId xmlns:p14="http://schemas.microsoft.com/office/powerpoint/2010/main" val="38206472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fr-FR"/>
              <a:t>Modifiez le style du titre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1097280" y="2582334"/>
            <a:ext cx="4937760" cy="3378200"/>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6217920" y="2582334"/>
            <a:ext cx="4937760" cy="3378200"/>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36343CA0-4649-48B4-80E7-63C23C7164C2}" type="datetime1">
              <a:rPr lang="fr-FR" smtClean="0"/>
              <a:t>20/11/2019</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2123FE6F-D62F-48C0-857B-7AC970CF2039}" type="slidenum">
              <a:rPr lang="fr-FR" smtClean="0"/>
              <a:t>‹N°›</a:t>
            </a:fld>
            <a:endParaRPr lang="fr-FR"/>
          </a:p>
        </p:txBody>
      </p:sp>
    </p:spTree>
    <p:extLst>
      <p:ext uri="{BB962C8B-B14F-4D97-AF65-F5344CB8AC3E}">
        <p14:creationId xmlns:p14="http://schemas.microsoft.com/office/powerpoint/2010/main" val="26909315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AD28B1D7-FFEE-430F-A716-A9B908CFE10B}" type="datetime1">
              <a:rPr lang="fr-FR" smtClean="0"/>
              <a:t>20/11/2019</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2123FE6F-D62F-48C0-857B-7AC970CF2039}" type="slidenum">
              <a:rPr lang="fr-FR" smtClean="0"/>
              <a:t>‹N°›</a:t>
            </a:fld>
            <a:endParaRPr lang="fr-FR"/>
          </a:p>
        </p:txBody>
      </p:sp>
    </p:spTree>
    <p:extLst>
      <p:ext uri="{BB962C8B-B14F-4D97-AF65-F5344CB8AC3E}">
        <p14:creationId xmlns:p14="http://schemas.microsoft.com/office/powerpoint/2010/main" val="24024114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A02B0C5B-D8BA-4796-8252-252832F32641}" type="datetime1">
              <a:rPr lang="fr-FR" smtClean="0"/>
              <a:t>20/11/2019</a:t>
            </a:fld>
            <a:endParaRPr lang="fr-F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fr-FR"/>
          </a:p>
        </p:txBody>
      </p:sp>
      <p:sp>
        <p:nvSpPr>
          <p:cNvPr id="9" name="Slide Number Placeholder 8"/>
          <p:cNvSpPr>
            <a:spLocks noGrp="1"/>
          </p:cNvSpPr>
          <p:nvPr>
            <p:ph type="sldNum" sz="quarter" idx="12"/>
          </p:nvPr>
        </p:nvSpPr>
        <p:spPr/>
        <p:txBody>
          <a:bodyPr/>
          <a:lstStyle/>
          <a:p>
            <a:fld id="{2123FE6F-D62F-48C0-857B-7AC970CF2039}" type="slidenum">
              <a:rPr lang="fr-FR" smtClean="0"/>
              <a:t>‹N°›</a:t>
            </a:fld>
            <a:endParaRPr lang="fr-FR"/>
          </a:p>
        </p:txBody>
      </p:sp>
    </p:spTree>
    <p:extLst>
      <p:ext uri="{BB962C8B-B14F-4D97-AF65-F5344CB8AC3E}">
        <p14:creationId xmlns:p14="http://schemas.microsoft.com/office/powerpoint/2010/main" val="24809722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fr-FR"/>
              <a:t>Modifiez le style du titre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CA802579-D7AD-46AC-9D82-7564DED63609}" type="datetime1">
              <a:rPr lang="fr-FR" smtClean="0"/>
              <a:t>20/11/2019</a:t>
            </a:fld>
            <a:endParaRPr lang="fr-F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fr-F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2123FE6F-D62F-48C0-857B-7AC970CF2039}" type="slidenum">
              <a:rPr lang="fr-FR" smtClean="0"/>
              <a:t>‹N°›</a:t>
            </a:fld>
            <a:endParaRPr lang="fr-FR"/>
          </a:p>
        </p:txBody>
      </p:sp>
    </p:spTree>
    <p:extLst>
      <p:ext uri="{BB962C8B-B14F-4D97-AF65-F5344CB8AC3E}">
        <p14:creationId xmlns:p14="http://schemas.microsoft.com/office/powerpoint/2010/main" val="31269592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fr-FR"/>
              <a:t>Modifiez le style du titre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D5EC20FE-BE1E-43CB-9E1F-8982D7EBA606}" type="datetime1">
              <a:rPr lang="fr-FR" smtClean="0"/>
              <a:t>20/11/2019</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123FE6F-D62F-48C0-857B-7AC970CF2039}" type="slidenum">
              <a:rPr lang="fr-FR" smtClean="0"/>
              <a:t>‹N°›</a:t>
            </a:fld>
            <a:endParaRPr lang="fr-FR"/>
          </a:p>
        </p:txBody>
      </p:sp>
    </p:spTree>
    <p:extLst>
      <p:ext uri="{BB962C8B-B14F-4D97-AF65-F5344CB8AC3E}">
        <p14:creationId xmlns:p14="http://schemas.microsoft.com/office/powerpoint/2010/main" val="2493175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fr-FR"/>
              <a:t>Modifiez le style du titre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6039D43A-8422-485C-83F9-9210D5399C89}" type="datetime1">
              <a:rPr lang="fr-FR" smtClean="0"/>
              <a:t>20/11/2019</a:t>
            </a:fld>
            <a:endParaRPr lang="fr-F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fr-F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2123FE6F-D62F-48C0-857B-7AC970CF2039}" type="slidenum">
              <a:rPr lang="fr-FR" smtClean="0"/>
              <a:t>‹N°›</a:t>
            </a:fld>
            <a:endParaRPr lang="fr-F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87199210"/>
      </p:ext>
    </p:extLst>
  </p:cSld>
  <p:clrMap bg1="lt1" tx1="dk1" bg2="lt2" tx2="dk2" accent1="accent1" accent2="accent2" accent3="accent3" accent4="accent4" accent5="accent5" accent6="accent6" hlink="hlink" folHlink="folHlink"/>
  <p:sldLayoutIdLst>
    <p:sldLayoutId id="2147483912" r:id="rId1"/>
    <p:sldLayoutId id="2147483913" r:id="rId2"/>
    <p:sldLayoutId id="2147483914" r:id="rId3"/>
    <p:sldLayoutId id="2147483915" r:id="rId4"/>
    <p:sldLayoutId id="2147483916" r:id="rId5"/>
    <p:sldLayoutId id="2147483917" r:id="rId6"/>
    <p:sldLayoutId id="2147483918" r:id="rId7"/>
    <p:sldLayoutId id="2147483919" r:id="rId8"/>
    <p:sldLayoutId id="2147483920" r:id="rId9"/>
    <p:sldLayoutId id="2147483921" r:id="rId10"/>
    <p:sldLayoutId id="2147483922" r:id="rId11"/>
  </p:sldLayoutIdLst>
  <p:hf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898170" y="2068859"/>
            <a:ext cx="10462161" cy="2232841"/>
          </a:xfrm>
        </p:spPr>
        <p:txBody>
          <a:bodyPr>
            <a:noAutofit/>
          </a:bodyPr>
          <a:lstStyle/>
          <a:p>
            <a:pPr algn="ctr"/>
            <a:r>
              <a:rPr lang="fr-FR" sz="4800" b="1" dirty="0"/>
              <a:t>Médicaments antirétroviraux et issues de grossesse : analyse secondaire des données de pharmacovigilance de l’ANRS</a:t>
            </a:r>
          </a:p>
        </p:txBody>
      </p:sp>
      <p:sp>
        <p:nvSpPr>
          <p:cNvPr id="3" name="Sous-titre 2"/>
          <p:cNvSpPr>
            <a:spLocks noGrp="1"/>
          </p:cNvSpPr>
          <p:nvPr>
            <p:ph type="subTitle" idx="1"/>
          </p:nvPr>
        </p:nvSpPr>
        <p:spPr>
          <a:xfrm>
            <a:off x="1100051" y="4679771"/>
            <a:ext cx="10058400" cy="1554774"/>
          </a:xfrm>
        </p:spPr>
        <p:txBody>
          <a:bodyPr>
            <a:normAutofit fontScale="85000" lnSpcReduction="20000"/>
          </a:bodyPr>
          <a:lstStyle/>
          <a:p>
            <a:pPr algn="r"/>
            <a:r>
              <a:rPr lang="fr-FR" cap="none" dirty="0"/>
              <a:t>Laura Saint-</a:t>
            </a:r>
            <a:r>
              <a:rPr lang="fr-FR" cap="none" dirty="0" err="1"/>
              <a:t>Lary</a:t>
            </a:r>
            <a:endParaRPr lang="fr-FR" cap="none" dirty="0"/>
          </a:p>
          <a:p>
            <a:pPr algn="r"/>
            <a:r>
              <a:rPr lang="fr-FR" cap="none" dirty="0"/>
              <a:t>Ingénieure d’étude</a:t>
            </a:r>
          </a:p>
          <a:p>
            <a:pPr algn="r"/>
            <a:r>
              <a:rPr lang="fr-FR" cap="none" dirty="0"/>
              <a:t>ANRS-Inserm U1027</a:t>
            </a:r>
          </a:p>
          <a:p>
            <a:pPr algn="r"/>
            <a:r>
              <a:rPr lang="fr-FR" cap="none" dirty="0"/>
              <a:t>24/10/2019</a:t>
            </a:r>
          </a:p>
        </p:txBody>
      </p:sp>
      <p:pic>
        <p:nvPicPr>
          <p:cNvPr id="4" name="Picture 2" descr="Résultat de recherche d'images pour &quot;logo anrs&quo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3168" y="458526"/>
            <a:ext cx="3131840" cy="145641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C:\Users\utilisateur\Documents\Laura\logo_inserm.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84939" y="682677"/>
            <a:ext cx="3073512" cy="1008112"/>
          </a:xfrm>
          <a:prstGeom prst="rect">
            <a:avLst/>
          </a:prstGeom>
          <a:noFill/>
          <a:extLst>
            <a:ext uri="{909E8E84-426E-40DD-AFC4-6F175D3DCCD1}">
              <a14:hiddenFill xmlns:a14="http://schemas.microsoft.com/office/drawing/2010/main">
                <a:solidFill>
                  <a:srgbClr val="FFFFFF"/>
                </a:solidFill>
              </a14:hiddenFill>
            </a:ext>
          </a:extLst>
        </p:spPr>
      </p:pic>
      <p:sp>
        <p:nvSpPr>
          <p:cNvPr id="6" name="Espace réservé du numéro de diapositive 5">
            <a:extLst>
              <a:ext uri="{FF2B5EF4-FFF2-40B4-BE49-F238E27FC236}">
                <a16:creationId xmlns:a16="http://schemas.microsoft.com/office/drawing/2014/main" id="{0951E345-1FAA-49A3-AFF9-A41EA6AC637C}"/>
              </a:ext>
            </a:extLst>
          </p:cNvPr>
          <p:cNvSpPr>
            <a:spLocks noGrp="1"/>
          </p:cNvSpPr>
          <p:nvPr>
            <p:ph type="sldNum" sz="quarter" idx="12"/>
          </p:nvPr>
        </p:nvSpPr>
        <p:spPr/>
        <p:txBody>
          <a:bodyPr/>
          <a:lstStyle/>
          <a:p>
            <a:fld id="{2123FE6F-D62F-48C0-857B-7AC970CF2039}" type="slidenum">
              <a:rPr lang="fr-FR" smtClean="0"/>
              <a:t>1</a:t>
            </a:fld>
            <a:endParaRPr lang="fr-FR"/>
          </a:p>
        </p:txBody>
      </p:sp>
    </p:spTree>
    <p:extLst>
      <p:ext uri="{BB962C8B-B14F-4D97-AF65-F5344CB8AC3E}">
        <p14:creationId xmlns:p14="http://schemas.microsoft.com/office/powerpoint/2010/main" val="38935334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Méthodes (3/3)</a:t>
            </a:r>
          </a:p>
        </p:txBody>
      </p:sp>
      <p:sp>
        <p:nvSpPr>
          <p:cNvPr id="3" name="Espace réservé du contenu 2"/>
          <p:cNvSpPr>
            <a:spLocks noGrp="1"/>
          </p:cNvSpPr>
          <p:nvPr>
            <p:ph idx="1"/>
          </p:nvPr>
        </p:nvSpPr>
        <p:spPr>
          <a:xfrm>
            <a:off x="178130" y="1845734"/>
            <a:ext cx="11780322" cy="4448188"/>
          </a:xfrm>
        </p:spPr>
        <p:txBody>
          <a:bodyPr>
            <a:normAutofit/>
          </a:bodyPr>
          <a:lstStyle/>
          <a:p>
            <a:pPr algn="just">
              <a:lnSpc>
                <a:spcPct val="150000"/>
              </a:lnSpc>
              <a:buClr>
                <a:srgbClr val="FF0000"/>
              </a:buClr>
              <a:buFont typeface="Wingdings" panose="05000000000000000000" pitchFamily="2" charset="2"/>
              <a:buChar char="§"/>
            </a:pPr>
            <a:r>
              <a:rPr lang="fr-FR" sz="1800" dirty="0">
                <a:solidFill>
                  <a:schemeClr val="tx1">
                    <a:lumMod val="95000"/>
                    <a:lumOff val="5000"/>
                  </a:schemeClr>
                </a:solidFill>
                <a:latin typeface="Century Gothic" panose="020B0502020202020204" pitchFamily="34" charset="0"/>
              </a:rPr>
              <a:t> </a:t>
            </a:r>
            <a:r>
              <a:rPr lang="fr-FR" sz="1700" dirty="0">
                <a:solidFill>
                  <a:schemeClr val="tx1">
                    <a:lumMod val="95000"/>
                    <a:lumOff val="5000"/>
                  </a:schemeClr>
                </a:solidFill>
                <a:latin typeface="Century Gothic" panose="020B0502020202020204" pitchFamily="34" charset="0"/>
              </a:rPr>
              <a:t>Recueil des données : retour systématique aux dossiers patients et investigateurs </a:t>
            </a:r>
          </a:p>
          <a:p>
            <a:pPr algn="just">
              <a:lnSpc>
                <a:spcPct val="150000"/>
              </a:lnSpc>
              <a:buClr>
                <a:srgbClr val="FF0000"/>
              </a:buClr>
              <a:buFont typeface="Wingdings" panose="05000000000000000000" pitchFamily="2" charset="2"/>
              <a:buChar char="§"/>
            </a:pPr>
            <a:r>
              <a:rPr lang="fr-FR" sz="1700" dirty="0">
                <a:solidFill>
                  <a:schemeClr val="tx1">
                    <a:lumMod val="95000"/>
                    <a:lumOff val="5000"/>
                  </a:schemeClr>
                </a:solidFill>
                <a:latin typeface="Century Gothic" panose="020B0502020202020204" pitchFamily="34" charset="0"/>
              </a:rPr>
              <a:t> Analyse descriptive des essais et des grossesses déclarées</a:t>
            </a:r>
          </a:p>
          <a:p>
            <a:pPr algn="just">
              <a:lnSpc>
                <a:spcPct val="150000"/>
              </a:lnSpc>
              <a:buClr>
                <a:srgbClr val="FF0000"/>
              </a:buClr>
              <a:buFont typeface="Wingdings" panose="05000000000000000000" pitchFamily="2" charset="2"/>
              <a:buChar char="§"/>
            </a:pPr>
            <a:r>
              <a:rPr lang="fr-FR" sz="1700" dirty="0">
                <a:solidFill>
                  <a:schemeClr val="tx1">
                    <a:lumMod val="95000"/>
                    <a:lumOff val="5000"/>
                  </a:schemeClr>
                </a:solidFill>
                <a:latin typeface="Century Gothic" panose="020B0502020202020204" pitchFamily="34" charset="0"/>
              </a:rPr>
              <a:t> Analyse univariée : tests statistiques usuels</a:t>
            </a:r>
          </a:p>
          <a:p>
            <a:pPr algn="just">
              <a:lnSpc>
                <a:spcPct val="150000"/>
              </a:lnSpc>
              <a:buClr>
                <a:srgbClr val="FF0000"/>
              </a:buClr>
              <a:buFont typeface="Wingdings" panose="05000000000000000000" pitchFamily="2" charset="2"/>
              <a:buChar char="§"/>
            </a:pPr>
            <a:r>
              <a:rPr lang="fr-FR" sz="1700" dirty="0">
                <a:solidFill>
                  <a:schemeClr val="tx1">
                    <a:lumMod val="95000"/>
                    <a:lumOff val="5000"/>
                  </a:schemeClr>
                </a:solidFill>
                <a:latin typeface="Century Gothic" panose="020B0502020202020204" pitchFamily="34" charset="0"/>
              </a:rPr>
              <a:t> Régression logistique </a:t>
            </a:r>
          </a:p>
          <a:p>
            <a:pPr lvl="1" algn="just">
              <a:lnSpc>
                <a:spcPct val="150000"/>
              </a:lnSpc>
              <a:buClr>
                <a:srgbClr val="0070C0"/>
              </a:buClr>
              <a:buFont typeface="Wingdings" panose="05000000000000000000" pitchFamily="2" charset="2"/>
              <a:buChar char="§"/>
            </a:pPr>
            <a:r>
              <a:rPr lang="fr-FR" sz="1700" b="1" dirty="0">
                <a:solidFill>
                  <a:schemeClr val="tx1">
                    <a:lumMod val="95000"/>
                    <a:lumOff val="5000"/>
                  </a:schemeClr>
                </a:solidFill>
                <a:latin typeface="Century Gothic" panose="020B0502020202020204" pitchFamily="34" charset="0"/>
              </a:rPr>
              <a:t>Variables à expliquer </a:t>
            </a:r>
            <a:r>
              <a:rPr lang="fr-FR" sz="1700" dirty="0">
                <a:solidFill>
                  <a:schemeClr val="tx1">
                    <a:lumMod val="95000"/>
                    <a:lumOff val="5000"/>
                  </a:schemeClr>
                </a:solidFill>
                <a:latin typeface="Century Gothic" panose="020B0502020202020204" pitchFamily="34" charset="0"/>
              </a:rPr>
              <a:t>: Issues de grossesse </a:t>
            </a:r>
          </a:p>
          <a:p>
            <a:pPr lvl="1" algn="just">
              <a:lnSpc>
                <a:spcPct val="150000"/>
              </a:lnSpc>
              <a:buClr>
                <a:srgbClr val="0070C0"/>
              </a:buClr>
              <a:buFont typeface="Wingdings" panose="05000000000000000000" pitchFamily="2" charset="2"/>
              <a:buChar char="§"/>
            </a:pPr>
            <a:r>
              <a:rPr lang="fr-FR" sz="1700" b="1" dirty="0">
                <a:solidFill>
                  <a:schemeClr val="tx1">
                    <a:lumMod val="95000"/>
                    <a:lumOff val="5000"/>
                  </a:schemeClr>
                </a:solidFill>
                <a:latin typeface="Century Gothic" panose="020B0502020202020204" pitchFamily="34" charset="0"/>
              </a:rPr>
              <a:t>Variables explicatives </a:t>
            </a:r>
            <a:r>
              <a:rPr lang="fr-FR" sz="1700" dirty="0">
                <a:solidFill>
                  <a:schemeClr val="tx1">
                    <a:lumMod val="95000"/>
                    <a:lumOff val="5000"/>
                  </a:schemeClr>
                </a:solidFill>
                <a:latin typeface="Century Gothic" panose="020B0502020202020204" pitchFamily="34" charset="0"/>
              </a:rPr>
              <a:t>: Première combinaison d’ARV (analyse en ITT)</a:t>
            </a:r>
          </a:p>
          <a:p>
            <a:pPr lvl="1" algn="just">
              <a:lnSpc>
                <a:spcPct val="100000"/>
              </a:lnSpc>
              <a:buClr>
                <a:srgbClr val="0070C0"/>
              </a:buClr>
              <a:buFont typeface="Wingdings" panose="05000000000000000000" pitchFamily="2" charset="2"/>
              <a:buChar char="§"/>
            </a:pPr>
            <a:r>
              <a:rPr lang="fr-FR" sz="1700" b="1" dirty="0">
                <a:solidFill>
                  <a:schemeClr val="tx1">
                    <a:lumMod val="95000"/>
                    <a:lumOff val="5000"/>
                  </a:schemeClr>
                </a:solidFill>
                <a:latin typeface="Century Gothic" panose="020B0502020202020204" pitchFamily="34" charset="0"/>
              </a:rPr>
              <a:t>Variables d’ajustement </a:t>
            </a:r>
            <a:r>
              <a:rPr lang="fr-FR" sz="1700" dirty="0">
                <a:solidFill>
                  <a:schemeClr val="tx1">
                    <a:lumMod val="95000"/>
                    <a:lumOff val="5000"/>
                  </a:schemeClr>
                </a:solidFill>
                <a:latin typeface="Century Gothic" panose="020B0502020202020204" pitchFamily="34" charset="0"/>
              </a:rPr>
              <a:t>: Lieu, type et schéma d’étude, âge maternel, période d’initiation et changements de combinaisons ARV</a:t>
            </a:r>
          </a:p>
          <a:p>
            <a:pPr algn="just">
              <a:lnSpc>
                <a:spcPct val="100000"/>
              </a:lnSpc>
              <a:buClr>
                <a:srgbClr val="FF0000"/>
              </a:buClr>
              <a:buFont typeface="Wingdings" panose="05000000000000000000" pitchFamily="2" charset="2"/>
              <a:buChar char="§"/>
            </a:pPr>
            <a:r>
              <a:rPr lang="fr-FR" sz="1700" dirty="0">
                <a:solidFill>
                  <a:schemeClr val="tx1">
                    <a:lumMod val="95000"/>
                    <a:lumOff val="5000"/>
                  </a:schemeClr>
                </a:solidFill>
                <a:latin typeface="Century Gothic" panose="020B0502020202020204" pitchFamily="34" charset="0"/>
              </a:rPr>
              <a:t> Analyses de sensibilité selon le schéma d’étude, la définition du critère de prématurité et l’imputation des données manquantes</a:t>
            </a:r>
            <a:endParaRPr lang="fr-FR" sz="1700" dirty="0">
              <a:solidFill>
                <a:schemeClr val="tx1">
                  <a:lumMod val="95000"/>
                  <a:lumOff val="5000"/>
                </a:schemeClr>
              </a:solidFill>
              <a:latin typeface="Tw Cen MT" panose="020B0602020104020603" pitchFamily="34" charset="0"/>
            </a:endParaRPr>
          </a:p>
          <a:p>
            <a:endParaRPr lang="fr-FR" dirty="0"/>
          </a:p>
        </p:txBody>
      </p:sp>
      <p:sp>
        <p:nvSpPr>
          <p:cNvPr id="4" name="Espace réservé du numéro de diapositive 3"/>
          <p:cNvSpPr>
            <a:spLocks noGrp="1"/>
          </p:cNvSpPr>
          <p:nvPr>
            <p:ph type="sldNum" sz="quarter" idx="12"/>
          </p:nvPr>
        </p:nvSpPr>
        <p:spPr/>
        <p:txBody>
          <a:bodyPr/>
          <a:lstStyle/>
          <a:p>
            <a:fld id="{2123FE6F-D62F-48C0-857B-7AC970CF2039}" type="slidenum">
              <a:rPr lang="fr-FR" smtClean="0"/>
              <a:t>10</a:t>
            </a:fld>
            <a:endParaRPr lang="fr-FR"/>
          </a:p>
        </p:txBody>
      </p:sp>
    </p:spTree>
    <p:extLst>
      <p:ext uri="{BB962C8B-B14F-4D97-AF65-F5344CB8AC3E}">
        <p14:creationId xmlns:p14="http://schemas.microsoft.com/office/powerpoint/2010/main" val="37638080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solidFill>
                  <a:schemeClr val="tx1"/>
                </a:solidFill>
              </a:rPr>
              <a:t>Résultats : Description des études (1/5)</a:t>
            </a:r>
          </a:p>
        </p:txBody>
      </p:sp>
      <p:sp>
        <p:nvSpPr>
          <p:cNvPr id="4" name="Zone de texte 2"/>
          <p:cNvSpPr txBox="1">
            <a:spLocks noChangeArrowheads="1"/>
          </p:cNvSpPr>
          <p:nvPr/>
        </p:nvSpPr>
        <p:spPr bwMode="auto">
          <a:xfrm>
            <a:off x="1227909" y="2227508"/>
            <a:ext cx="2905126" cy="54684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fr-FR" sz="140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53</a:t>
            </a:r>
            <a:r>
              <a:rPr kumimoji="0" lang="fr-FR" altLang="fr-FR"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essais cliniques hors grossesses </a:t>
            </a:r>
            <a:endParaRPr kumimoji="0" lang="fr-FR" altLang="fr-FR" sz="14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fr-FR"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(N=752 grossesses)</a:t>
            </a:r>
            <a:endParaRPr kumimoji="0" lang="fr-FR" altLang="fr-FR" sz="1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5" name="Text Box 29"/>
          <p:cNvSpPr txBox="1">
            <a:spLocks noChangeArrowheads="1"/>
          </p:cNvSpPr>
          <p:nvPr/>
        </p:nvSpPr>
        <p:spPr bwMode="auto">
          <a:xfrm>
            <a:off x="9614672" y="3292261"/>
            <a:ext cx="1671637" cy="12192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fr-FR" altLang="fr-FR"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Exclusion de 2 études en cours</a:t>
            </a: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altLang="fr-FR"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(N=22 grossesses)</a:t>
            </a:r>
            <a:endParaRPr kumimoji="0" lang="fr-FR" altLang="fr-FR" sz="1400" b="0" i="0" u="none" strike="noStrike" cap="none" normalizeH="0" baseline="0" dirty="0">
              <a:ln>
                <a:noFill/>
              </a:ln>
              <a:solidFill>
                <a:schemeClr val="tx1"/>
              </a:solidFill>
              <a:effectLst/>
              <a:latin typeface="Arial" panose="020B0604020202020204" pitchFamily="34" charset="0"/>
            </a:endParaRPr>
          </a:p>
        </p:txBody>
      </p:sp>
      <p:sp>
        <p:nvSpPr>
          <p:cNvPr id="6" name="Text Box 28"/>
          <p:cNvSpPr txBox="1">
            <a:spLocks noChangeArrowheads="1"/>
          </p:cNvSpPr>
          <p:nvPr/>
        </p:nvSpPr>
        <p:spPr bwMode="auto">
          <a:xfrm>
            <a:off x="7866836" y="5327393"/>
            <a:ext cx="2908300" cy="5232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fr-FR"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 études chez les femmes enceintes</a:t>
            </a:r>
            <a:endParaRPr kumimoji="0" lang="fr-FR" altLang="fr-FR" sz="14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fr-FR"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(N=222 grossesses)</a:t>
            </a:r>
            <a:endParaRPr kumimoji="0" lang="fr-FR" altLang="fr-FR" sz="1400" b="0" i="0" u="none" strike="noStrike" cap="none" normalizeH="0" baseline="0" dirty="0">
              <a:ln>
                <a:noFill/>
              </a:ln>
              <a:solidFill>
                <a:schemeClr val="tx1"/>
              </a:solidFill>
              <a:effectLst/>
              <a:latin typeface="Arial" panose="020B0604020202020204" pitchFamily="34" charset="0"/>
            </a:endParaRPr>
          </a:p>
        </p:txBody>
      </p:sp>
      <p:sp>
        <p:nvSpPr>
          <p:cNvPr id="7" name="Text Box 26"/>
          <p:cNvSpPr txBox="1">
            <a:spLocks noChangeArrowheads="1"/>
          </p:cNvSpPr>
          <p:nvPr/>
        </p:nvSpPr>
        <p:spPr bwMode="auto">
          <a:xfrm>
            <a:off x="7871030" y="2227508"/>
            <a:ext cx="2904106" cy="5232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fr-FR"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5 essais cliniques chez les femmes enceintes (N=244 grossesses)</a:t>
            </a:r>
            <a:endParaRPr kumimoji="0" lang="fr-FR" altLang="fr-FR" sz="1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8" name="Text Box 25"/>
          <p:cNvSpPr txBox="1">
            <a:spLocks noChangeArrowheads="1"/>
          </p:cNvSpPr>
          <p:nvPr/>
        </p:nvSpPr>
        <p:spPr bwMode="auto">
          <a:xfrm>
            <a:off x="2990219" y="3035846"/>
            <a:ext cx="1924050" cy="2026984"/>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fr-FR" altLang="fr-FR"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Exclusion de 24 études (n=59 grossesses)</a:t>
            </a:r>
            <a:endParaRPr kumimoji="0" lang="fr-FR" altLang="fr-FR" sz="14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altLang="fr-FR"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22 études avant 2004 (n=56 grossesses)</a:t>
            </a:r>
            <a:endParaRPr kumimoji="0" lang="fr-FR" altLang="fr-FR" sz="14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altLang="fr-FR"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 étude chez des enfants (n=1 grossesse)</a:t>
            </a:r>
            <a:endParaRPr kumimoji="0" lang="fr-FR" altLang="fr-FR" sz="14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altLang="fr-FR"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 étude chez des femmes &lt;18 ans (n=2 grossesses)</a:t>
            </a:r>
            <a:endParaRPr kumimoji="0" lang="fr-FR" altLang="fr-FR" sz="1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9" name="Text Box 24"/>
          <p:cNvSpPr txBox="1">
            <a:spLocks noChangeArrowheads="1"/>
          </p:cNvSpPr>
          <p:nvPr/>
        </p:nvSpPr>
        <p:spPr bwMode="auto">
          <a:xfrm>
            <a:off x="1219798" y="5326859"/>
            <a:ext cx="2905126" cy="5232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fr-FR"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29 essais cliniques hors grossesses </a:t>
            </a:r>
            <a:endParaRPr kumimoji="0" lang="fr-FR" altLang="fr-FR" sz="14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fr-FR"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(N=693 grossesses)</a:t>
            </a:r>
            <a:endParaRPr kumimoji="0" lang="fr-FR" altLang="fr-FR" sz="1400" b="0" i="0" u="none" strike="noStrike" cap="none" normalizeH="0" baseline="0" dirty="0">
              <a:ln>
                <a:noFill/>
              </a:ln>
              <a:solidFill>
                <a:schemeClr val="tx1"/>
              </a:solidFill>
              <a:effectLst/>
              <a:latin typeface="Arial" panose="020B0604020202020204" pitchFamily="34" charset="0"/>
            </a:endParaRPr>
          </a:p>
        </p:txBody>
      </p:sp>
      <p:cxnSp>
        <p:nvCxnSpPr>
          <p:cNvPr id="10" name="Connecteur droit avec flèche 9"/>
          <p:cNvCxnSpPr/>
          <p:nvPr/>
        </p:nvCxnSpPr>
        <p:spPr>
          <a:xfrm>
            <a:off x="2494920" y="2774355"/>
            <a:ext cx="0" cy="255123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Connecteur droit avec flèche 10"/>
          <p:cNvCxnSpPr/>
          <p:nvPr/>
        </p:nvCxnSpPr>
        <p:spPr>
          <a:xfrm>
            <a:off x="9243197" y="2750728"/>
            <a:ext cx="0" cy="257486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Connecteur droit avec flèche 11"/>
          <p:cNvCxnSpPr/>
          <p:nvPr/>
        </p:nvCxnSpPr>
        <p:spPr>
          <a:xfrm>
            <a:off x="2494920" y="3901861"/>
            <a:ext cx="485775"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Connecteur droit avec flèche 12"/>
          <p:cNvCxnSpPr/>
          <p:nvPr/>
        </p:nvCxnSpPr>
        <p:spPr>
          <a:xfrm>
            <a:off x="9243197" y="3901861"/>
            <a:ext cx="371475"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 name="Text Box 11"/>
          <p:cNvSpPr txBox="1">
            <a:spLocks noChangeArrowheads="1"/>
          </p:cNvSpPr>
          <p:nvPr/>
        </p:nvSpPr>
        <p:spPr bwMode="auto">
          <a:xfrm>
            <a:off x="4540653" y="2227508"/>
            <a:ext cx="2905125" cy="5232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fr-FR"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7 études de cohorte hors grossesses </a:t>
            </a:r>
            <a:endParaRPr kumimoji="0" lang="fr-FR" altLang="fr-FR" sz="14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fr-FR"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(N=152 grossesses)</a:t>
            </a:r>
            <a:endParaRPr kumimoji="0" lang="fr-FR" altLang="fr-FR" sz="1400" b="0" i="0" u="none" strike="noStrike" cap="none" normalizeH="0" baseline="0" dirty="0">
              <a:ln>
                <a:noFill/>
              </a:ln>
              <a:solidFill>
                <a:schemeClr val="tx1"/>
              </a:solidFill>
              <a:effectLst/>
              <a:latin typeface="Arial" panose="020B0604020202020204" pitchFamily="34" charset="0"/>
            </a:endParaRPr>
          </a:p>
        </p:txBody>
      </p:sp>
      <p:sp>
        <p:nvSpPr>
          <p:cNvPr id="15" name="Text Box 10"/>
          <p:cNvSpPr txBox="1">
            <a:spLocks noChangeArrowheads="1"/>
          </p:cNvSpPr>
          <p:nvPr/>
        </p:nvSpPr>
        <p:spPr bwMode="auto">
          <a:xfrm>
            <a:off x="6379346" y="3079995"/>
            <a:ext cx="1924050" cy="191452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fr-FR" altLang="fr-FR"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Exclusion de 5 études (n=143 grossesses)</a:t>
            </a:r>
            <a:endParaRPr kumimoji="0" lang="fr-FR" altLang="fr-FR" sz="14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altLang="fr-FR"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4 études avant 2004 (n=14 grossesses)</a:t>
            </a:r>
            <a:endParaRPr kumimoji="0" lang="fr-FR" altLang="fr-FR" sz="14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altLang="fr-FR"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1 étude hors suivi de l’essai clinique </a:t>
            </a:r>
            <a:r>
              <a:rPr kumimoji="0" lang="fr-FR" altLang="fr-FR" sz="1400" b="0" i="0" u="none" strike="noStrike" cap="none" normalizeH="0" baseline="0" dirty="0" err="1">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Temprano</a:t>
            </a:r>
            <a:r>
              <a:rPr kumimoji="0" lang="fr-FR" altLang="fr-FR"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(n=129 grossesses)</a:t>
            </a:r>
            <a:endParaRPr kumimoji="0" lang="fr-FR" altLang="fr-FR" sz="1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16" name="Text Box 9"/>
          <p:cNvSpPr txBox="1">
            <a:spLocks noChangeArrowheads="1"/>
          </p:cNvSpPr>
          <p:nvPr/>
        </p:nvSpPr>
        <p:spPr bwMode="auto">
          <a:xfrm>
            <a:off x="4489853" y="5325590"/>
            <a:ext cx="2955925" cy="5232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fr-FR"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 études de cohorte hors grossesses</a:t>
            </a:r>
            <a:endParaRPr kumimoji="0" lang="fr-FR" altLang="fr-FR" sz="14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fr-FR"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(N=9 grossesses)</a:t>
            </a:r>
            <a:endParaRPr kumimoji="0" lang="fr-FR" altLang="fr-FR" sz="1400" b="0" i="0" u="none" strike="noStrike" cap="none" normalizeH="0" baseline="0" dirty="0">
              <a:ln>
                <a:noFill/>
              </a:ln>
              <a:solidFill>
                <a:schemeClr val="tx1"/>
              </a:solidFill>
              <a:effectLst/>
              <a:latin typeface="Arial" panose="020B0604020202020204" pitchFamily="34" charset="0"/>
            </a:endParaRPr>
          </a:p>
        </p:txBody>
      </p:sp>
      <p:cxnSp>
        <p:nvCxnSpPr>
          <p:cNvPr id="17" name="Connecteur droit avec flèche 16"/>
          <p:cNvCxnSpPr>
            <a:endCxn id="16" idx="0"/>
          </p:cNvCxnSpPr>
          <p:nvPr/>
        </p:nvCxnSpPr>
        <p:spPr>
          <a:xfrm>
            <a:off x="5967815" y="2774355"/>
            <a:ext cx="1" cy="255123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Connecteur droit avec flèche 17"/>
          <p:cNvCxnSpPr/>
          <p:nvPr/>
        </p:nvCxnSpPr>
        <p:spPr>
          <a:xfrm>
            <a:off x="5998346" y="3901861"/>
            <a:ext cx="3810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9" name="Text Box 24"/>
          <p:cNvSpPr txBox="1">
            <a:spLocks noChangeArrowheads="1"/>
          </p:cNvSpPr>
          <p:nvPr/>
        </p:nvSpPr>
        <p:spPr bwMode="auto">
          <a:xfrm>
            <a:off x="1227909" y="5892804"/>
            <a:ext cx="9547227" cy="338554"/>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lang="fr-FR" altLang="fr-FR" sz="1600" b="1" spc="-50" dirty="0">
                <a:solidFill>
                  <a:srgbClr val="0066FF"/>
                </a:solidFill>
                <a:latin typeface="Century Gothic" panose="020B0502020202020204" pitchFamily="34" charset="0"/>
                <a:ea typeface="+mj-ea"/>
                <a:cs typeface="+mj-cs"/>
              </a:rPr>
              <a:t>34 études, 924 grossesses</a:t>
            </a:r>
          </a:p>
        </p:txBody>
      </p:sp>
      <p:sp>
        <p:nvSpPr>
          <p:cNvPr id="20" name="Text Box 24"/>
          <p:cNvSpPr txBox="1">
            <a:spLocks noChangeArrowheads="1"/>
          </p:cNvSpPr>
          <p:nvPr/>
        </p:nvSpPr>
        <p:spPr bwMode="auto">
          <a:xfrm>
            <a:off x="1227909" y="1852793"/>
            <a:ext cx="9547227" cy="338554"/>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lang="fr-FR" altLang="fr-FR" sz="1600" b="1" spc="-50" dirty="0">
                <a:solidFill>
                  <a:srgbClr val="0066FF"/>
                </a:solidFill>
                <a:latin typeface="Century Gothic" panose="020B0502020202020204" pitchFamily="34" charset="0"/>
                <a:ea typeface="+mj-ea"/>
                <a:cs typeface="+mj-cs"/>
              </a:rPr>
              <a:t>65 études, 1148 grossesses</a:t>
            </a:r>
          </a:p>
        </p:txBody>
      </p:sp>
      <p:sp>
        <p:nvSpPr>
          <p:cNvPr id="21" name="Espace réservé du numéro de diapositive 20"/>
          <p:cNvSpPr>
            <a:spLocks noGrp="1"/>
          </p:cNvSpPr>
          <p:nvPr>
            <p:ph type="sldNum" sz="quarter" idx="12"/>
          </p:nvPr>
        </p:nvSpPr>
        <p:spPr/>
        <p:txBody>
          <a:bodyPr/>
          <a:lstStyle/>
          <a:p>
            <a:fld id="{2123FE6F-D62F-48C0-857B-7AC970CF2039}" type="slidenum">
              <a:rPr lang="fr-FR" smtClean="0"/>
              <a:t>11</a:t>
            </a:fld>
            <a:endParaRPr lang="fr-FR"/>
          </a:p>
        </p:txBody>
      </p:sp>
    </p:spTree>
    <p:extLst>
      <p:ext uri="{BB962C8B-B14F-4D97-AF65-F5344CB8AC3E}">
        <p14:creationId xmlns:p14="http://schemas.microsoft.com/office/powerpoint/2010/main" val="39684826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Résultats : Description des grossesse (n=924) (2/5)</a:t>
            </a:r>
          </a:p>
        </p:txBody>
      </p:sp>
      <p:graphicFrame>
        <p:nvGraphicFramePr>
          <p:cNvPr id="4" name="Tableau 3"/>
          <p:cNvGraphicFramePr>
            <a:graphicFrameLocks noGrp="1"/>
          </p:cNvGraphicFramePr>
          <p:nvPr>
            <p:extLst>
              <p:ext uri="{D42A27DB-BD31-4B8C-83A1-F6EECF244321}">
                <p14:modId xmlns:p14="http://schemas.microsoft.com/office/powerpoint/2010/main" val="3186146945"/>
              </p:ext>
            </p:extLst>
          </p:nvPr>
        </p:nvGraphicFramePr>
        <p:xfrm>
          <a:off x="819860" y="1845290"/>
          <a:ext cx="10613239" cy="4263102"/>
        </p:xfrm>
        <a:graphic>
          <a:graphicData uri="http://schemas.openxmlformats.org/drawingml/2006/table">
            <a:tbl>
              <a:tblPr firstRow="1" bandRow="1">
                <a:tableStyleId>{7DF18680-E054-41AD-8BC1-D1AEF772440D}</a:tableStyleId>
              </a:tblPr>
              <a:tblGrid>
                <a:gridCol w="2817733">
                  <a:extLst>
                    <a:ext uri="{9D8B030D-6E8A-4147-A177-3AD203B41FA5}">
                      <a16:colId xmlns:a16="http://schemas.microsoft.com/office/drawing/2014/main" val="621566401"/>
                    </a:ext>
                  </a:extLst>
                </a:gridCol>
                <a:gridCol w="4711393">
                  <a:extLst>
                    <a:ext uri="{9D8B030D-6E8A-4147-A177-3AD203B41FA5}">
                      <a16:colId xmlns:a16="http://schemas.microsoft.com/office/drawing/2014/main" val="2431705973"/>
                    </a:ext>
                  </a:extLst>
                </a:gridCol>
                <a:gridCol w="3084113">
                  <a:extLst>
                    <a:ext uri="{9D8B030D-6E8A-4147-A177-3AD203B41FA5}">
                      <a16:colId xmlns:a16="http://schemas.microsoft.com/office/drawing/2014/main" val="3657463374"/>
                    </a:ext>
                  </a:extLst>
                </a:gridCol>
              </a:tblGrid>
              <a:tr h="424408">
                <a:tc>
                  <a:txBody>
                    <a:bodyPr/>
                    <a:lstStyle/>
                    <a:p>
                      <a:endParaRPr lang="fr-FR" sz="1600" b="0" dirty="0">
                        <a:latin typeface="Century Gothic" panose="020B0502020202020204" pitchFamily="34" charset="0"/>
                      </a:endParaRPr>
                    </a:p>
                  </a:txBody>
                  <a:tcPr anchor="ctr"/>
                </a:tc>
                <a:tc>
                  <a:txBody>
                    <a:bodyPr/>
                    <a:lstStyle/>
                    <a:p>
                      <a:endParaRPr lang="fr-FR" sz="1600" b="0" dirty="0">
                        <a:latin typeface="Century Gothic" panose="020B0502020202020204" pitchFamily="34" charset="0"/>
                      </a:endParaRPr>
                    </a:p>
                  </a:txBody>
                  <a:tcPr anchor="ctr"/>
                </a:tc>
                <a:tc>
                  <a:txBody>
                    <a:bodyPr/>
                    <a:lstStyle/>
                    <a:p>
                      <a:pPr algn="r"/>
                      <a:r>
                        <a:rPr lang="fr-FR" sz="1600" dirty="0">
                          <a:latin typeface="Century Gothic" panose="020B0502020202020204" pitchFamily="34" charset="0"/>
                        </a:rPr>
                        <a:t>Nombre (%)</a:t>
                      </a:r>
                      <a:endParaRPr lang="fr-FR" sz="1600" b="0" dirty="0">
                        <a:latin typeface="Century Gothic" panose="020B0502020202020204" pitchFamily="34" charset="0"/>
                      </a:endParaRPr>
                    </a:p>
                  </a:txBody>
                  <a:tcPr anchor="ctr"/>
                </a:tc>
                <a:extLst>
                  <a:ext uri="{0D108BD9-81ED-4DB2-BD59-A6C34878D82A}">
                    <a16:rowId xmlns:a16="http://schemas.microsoft.com/office/drawing/2014/main" val="1827296795"/>
                  </a:ext>
                </a:extLst>
              </a:tr>
              <a:tr h="848816">
                <a:tc>
                  <a:txBody>
                    <a:bodyPr/>
                    <a:lstStyle/>
                    <a:p>
                      <a:r>
                        <a:rPr lang="fr-FR" sz="1600" b="1" dirty="0">
                          <a:latin typeface="Century Gothic" panose="020B0502020202020204" pitchFamily="34" charset="0"/>
                        </a:rPr>
                        <a:t>Age maternel</a:t>
                      </a:r>
                      <a:r>
                        <a:rPr lang="fr-FR" sz="1600" b="1" baseline="0" dirty="0">
                          <a:latin typeface="Century Gothic" panose="020B0502020202020204" pitchFamily="34" charset="0"/>
                        </a:rPr>
                        <a:t> (années)</a:t>
                      </a:r>
                      <a:endParaRPr lang="fr-FR" sz="1600" b="1" dirty="0">
                        <a:latin typeface="Century Gothic" panose="020B0502020202020204" pitchFamily="34" charset="0"/>
                      </a:endParaRPr>
                    </a:p>
                  </a:txBody>
                  <a:tcPr anchor="ctr"/>
                </a:tc>
                <a:tc>
                  <a:txBody>
                    <a:bodyPr/>
                    <a:lstStyle/>
                    <a:p>
                      <a:r>
                        <a:rPr lang="fr-FR" sz="1600" dirty="0">
                          <a:latin typeface="Century Gothic" panose="020B0502020202020204" pitchFamily="34" charset="0"/>
                        </a:rPr>
                        <a:t>Médian</a:t>
                      </a:r>
                    </a:p>
                    <a:p>
                      <a:r>
                        <a:rPr lang="fr-FR" sz="1600" dirty="0">
                          <a:latin typeface="Century Gothic" panose="020B0502020202020204" pitchFamily="34" charset="0"/>
                        </a:rPr>
                        <a:t>18-40</a:t>
                      </a:r>
                    </a:p>
                    <a:p>
                      <a:r>
                        <a:rPr lang="fr-FR" sz="1600" dirty="0">
                          <a:latin typeface="Century Gothic" panose="020B0502020202020204" pitchFamily="34" charset="0"/>
                        </a:rPr>
                        <a:t>&gt;40</a:t>
                      </a:r>
                    </a:p>
                  </a:txBody>
                  <a:tcPr anchor="ctr"/>
                </a:tc>
                <a:tc>
                  <a:txBody>
                    <a:bodyPr/>
                    <a:lstStyle/>
                    <a:p>
                      <a:pPr algn="r"/>
                      <a:r>
                        <a:rPr lang="fr-FR" sz="1600" dirty="0">
                          <a:latin typeface="Century Gothic" panose="020B0502020202020204" pitchFamily="34" charset="0"/>
                        </a:rPr>
                        <a:t>31 [27-35]</a:t>
                      </a:r>
                    </a:p>
                    <a:p>
                      <a:pPr algn="r"/>
                      <a:r>
                        <a:rPr lang="fr-FR" sz="1600" dirty="0">
                          <a:latin typeface="Century Gothic" panose="020B0502020202020204" pitchFamily="34" charset="0"/>
                        </a:rPr>
                        <a:t>729 (95%)</a:t>
                      </a:r>
                    </a:p>
                    <a:p>
                      <a:pPr algn="r"/>
                      <a:r>
                        <a:rPr lang="fr-FR" sz="1600" dirty="0">
                          <a:latin typeface="Century Gothic" panose="020B0502020202020204" pitchFamily="34" charset="0"/>
                        </a:rPr>
                        <a:t>39 (5%)</a:t>
                      </a:r>
                    </a:p>
                  </a:txBody>
                  <a:tcPr anchor="ctr"/>
                </a:tc>
                <a:extLst>
                  <a:ext uri="{0D108BD9-81ED-4DB2-BD59-A6C34878D82A}">
                    <a16:rowId xmlns:a16="http://schemas.microsoft.com/office/drawing/2014/main" val="1478888564"/>
                  </a:ext>
                </a:extLst>
              </a:tr>
              <a:tr h="1343958">
                <a:tc>
                  <a:txBody>
                    <a:bodyPr/>
                    <a:lstStyle/>
                    <a:p>
                      <a:r>
                        <a:rPr lang="fr-FR" sz="1600" b="1" dirty="0">
                          <a:latin typeface="Century Gothic" panose="020B0502020202020204" pitchFamily="34" charset="0"/>
                        </a:rPr>
                        <a:t>Premières combinaisons ARV reçues</a:t>
                      </a:r>
                    </a:p>
                  </a:txBody>
                  <a:tcPr anchor="ctr"/>
                </a:tc>
                <a:tc>
                  <a:txBody>
                    <a:bodyPr/>
                    <a:lstStyle/>
                    <a:p>
                      <a:r>
                        <a:rPr lang="fr-FR" sz="1600" dirty="0">
                          <a:latin typeface="Century Gothic" panose="020B0502020202020204" pitchFamily="34" charset="0"/>
                        </a:rPr>
                        <a:t>INTI seul</a:t>
                      </a:r>
                    </a:p>
                    <a:p>
                      <a:r>
                        <a:rPr lang="fr-FR" sz="1600" dirty="0">
                          <a:latin typeface="Century Gothic" panose="020B0502020202020204" pitchFamily="34" charset="0"/>
                        </a:rPr>
                        <a:t>Combinaison INNTI (INNTI seul ou INTI(s)+INNTI)</a:t>
                      </a:r>
                    </a:p>
                    <a:p>
                      <a:r>
                        <a:rPr lang="fr-FR" sz="1600" dirty="0">
                          <a:latin typeface="Century Gothic" panose="020B0502020202020204" pitchFamily="34" charset="0"/>
                        </a:rPr>
                        <a:t>Combinaison</a:t>
                      </a:r>
                      <a:r>
                        <a:rPr lang="fr-FR" sz="1600" baseline="0" dirty="0">
                          <a:latin typeface="Century Gothic" panose="020B0502020202020204" pitchFamily="34" charset="0"/>
                        </a:rPr>
                        <a:t> IP (IP seul ou INTI(s)+IP)</a:t>
                      </a:r>
                    </a:p>
                    <a:p>
                      <a:r>
                        <a:rPr lang="fr-FR" sz="1600" baseline="0" dirty="0">
                          <a:latin typeface="Century Gothic" panose="020B0502020202020204" pitchFamily="34" charset="0"/>
                        </a:rPr>
                        <a:t>Combinaison II (II seul ou INTI(s)+II)</a:t>
                      </a:r>
                    </a:p>
                    <a:p>
                      <a:r>
                        <a:rPr lang="fr-FR" sz="1600" baseline="0" dirty="0">
                          <a:latin typeface="Century Gothic" panose="020B0502020202020204" pitchFamily="34" charset="0"/>
                        </a:rPr>
                        <a:t>Autres combinaisons de ≥3ARVs</a:t>
                      </a:r>
                    </a:p>
                  </a:txBody>
                  <a:tcPr anchor="ctr"/>
                </a:tc>
                <a:tc>
                  <a:txBody>
                    <a:bodyPr/>
                    <a:lstStyle/>
                    <a:p>
                      <a:pPr algn="r"/>
                      <a:r>
                        <a:rPr lang="fr-FR" sz="1600" dirty="0">
                          <a:latin typeface="Century Gothic" panose="020B0502020202020204" pitchFamily="34" charset="0"/>
                        </a:rPr>
                        <a:t>17 (2%)</a:t>
                      </a:r>
                    </a:p>
                    <a:p>
                      <a:pPr algn="r"/>
                      <a:r>
                        <a:rPr lang="fr-FR" sz="1600" dirty="0">
                          <a:latin typeface="Century Gothic" panose="020B0502020202020204" pitchFamily="34" charset="0"/>
                        </a:rPr>
                        <a:t>331 (42%)</a:t>
                      </a:r>
                    </a:p>
                    <a:p>
                      <a:pPr algn="r"/>
                      <a:r>
                        <a:rPr lang="fr-FR" sz="1600" dirty="0">
                          <a:latin typeface="Century Gothic" panose="020B0502020202020204" pitchFamily="34" charset="0"/>
                        </a:rPr>
                        <a:t>387 (49%)</a:t>
                      </a:r>
                    </a:p>
                    <a:p>
                      <a:pPr algn="r"/>
                      <a:r>
                        <a:rPr lang="fr-FR" sz="1600" dirty="0">
                          <a:latin typeface="Century Gothic" panose="020B0502020202020204" pitchFamily="34" charset="0"/>
                        </a:rPr>
                        <a:t>40 (5%)</a:t>
                      </a:r>
                    </a:p>
                    <a:p>
                      <a:pPr algn="r"/>
                      <a:r>
                        <a:rPr lang="fr-FR" sz="1600" dirty="0">
                          <a:latin typeface="Century Gothic" panose="020B0502020202020204" pitchFamily="34" charset="0"/>
                        </a:rPr>
                        <a:t>19 (2%)</a:t>
                      </a:r>
                    </a:p>
                  </a:txBody>
                  <a:tcPr anchor="ctr"/>
                </a:tc>
                <a:extLst>
                  <a:ext uri="{0D108BD9-81ED-4DB2-BD59-A6C34878D82A}">
                    <a16:rowId xmlns:a16="http://schemas.microsoft.com/office/drawing/2014/main" val="2420913227"/>
                  </a:ext>
                </a:extLst>
              </a:tr>
              <a:tr h="430302">
                <a:tc>
                  <a:txBody>
                    <a:bodyPr/>
                    <a:lstStyle/>
                    <a:p>
                      <a:r>
                        <a:rPr lang="fr-FR" sz="1600" b="1" dirty="0">
                          <a:latin typeface="Century Gothic" panose="020B0502020202020204" pitchFamily="34" charset="0"/>
                        </a:rPr>
                        <a:t>Changement</a:t>
                      </a:r>
                      <a:r>
                        <a:rPr lang="fr-FR" sz="1600" b="1" baseline="0" dirty="0">
                          <a:latin typeface="Century Gothic" panose="020B0502020202020204" pitchFamily="34" charset="0"/>
                        </a:rPr>
                        <a:t> de </a:t>
                      </a:r>
                      <a:r>
                        <a:rPr lang="fr-FR" sz="1600" b="1" dirty="0">
                          <a:latin typeface="Century Gothic" panose="020B0502020202020204" pitchFamily="34" charset="0"/>
                        </a:rPr>
                        <a:t>combinaisons</a:t>
                      </a:r>
                      <a:r>
                        <a:rPr lang="fr-FR" sz="1600" b="1" baseline="0" dirty="0">
                          <a:latin typeface="Century Gothic" panose="020B0502020202020204" pitchFamily="34" charset="0"/>
                        </a:rPr>
                        <a:t> ARV</a:t>
                      </a:r>
                      <a:endParaRPr lang="fr-FR" sz="1600" b="1" dirty="0">
                        <a:latin typeface="Century Gothic" panose="020B0502020202020204" pitchFamily="34" charset="0"/>
                      </a:endParaRPr>
                    </a:p>
                  </a:txBody>
                  <a:tcPr anchor="ctr"/>
                </a:tc>
                <a:tc>
                  <a:txBody>
                    <a:bodyPr/>
                    <a:lstStyle/>
                    <a:p>
                      <a:endParaRPr lang="fr-FR" sz="1600" dirty="0">
                        <a:latin typeface="Century Gothic" panose="020B0502020202020204" pitchFamily="34" charset="0"/>
                      </a:endParaRPr>
                    </a:p>
                  </a:txBody>
                  <a:tcPr anchor="ctr"/>
                </a:tc>
                <a:tc>
                  <a:txBody>
                    <a:bodyPr/>
                    <a:lstStyle/>
                    <a:p>
                      <a:pPr algn="r"/>
                      <a:r>
                        <a:rPr lang="fr-FR" sz="1600" dirty="0">
                          <a:latin typeface="Century Gothic" panose="020B0502020202020204" pitchFamily="34" charset="0"/>
                        </a:rPr>
                        <a:t>84</a:t>
                      </a:r>
                      <a:r>
                        <a:rPr lang="fr-FR" sz="1600" baseline="0" dirty="0">
                          <a:latin typeface="Century Gothic" panose="020B0502020202020204" pitchFamily="34" charset="0"/>
                        </a:rPr>
                        <a:t> (9%)</a:t>
                      </a:r>
                      <a:endParaRPr lang="fr-FR" sz="1600" dirty="0">
                        <a:latin typeface="Century Gothic" panose="020B0502020202020204" pitchFamily="34" charset="0"/>
                      </a:endParaRPr>
                    </a:p>
                  </a:txBody>
                  <a:tcPr anchor="ctr"/>
                </a:tc>
                <a:extLst>
                  <a:ext uri="{0D108BD9-81ED-4DB2-BD59-A6C34878D82A}">
                    <a16:rowId xmlns:a16="http://schemas.microsoft.com/office/drawing/2014/main" val="3842659715"/>
                  </a:ext>
                </a:extLst>
              </a:tr>
              <a:tr h="430302">
                <a:tc>
                  <a:txBody>
                    <a:bodyPr/>
                    <a:lstStyle/>
                    <a:p>
                      <a:r>
                        <a:rPr lang="fr-FR" sz="1600" b="1" dirty="0">
                          <a:latin typeface="Century Gothic" panose="020B0502020202020204" pitchFamily="34" charset="0"/>
                        </a:rPr>
                        <a:t>Période</a:t>
                      </a:r>
                      <a:r>
                        <a:rPr lang="fr-FR" sz="1600" b="1" baseline="0" dirty="0">
                          <a:latin typeface="Century Gothic" panose="020B0502020202020204" pitchFamily="34" charset="0"/>
                        </a:rPr>
                        <a:t> d’initiation des </a:t>
                      </a:r>
                      <a:r>
                        <a:rPr lang="fr-FR" sz="1600" b="1" dirty="0">
                          <a:latin typeface="Century Gothic" panose="020B0502020202020204" pitchFamily="34" charset="0"/>
                        </a:rPr>
                        <a:t>combinaisons</a:t>
                      </a:r>
                      <a:r>
                        <a:rPr lang="fr-FR" sz="1600" b="1" baseline="0" dirty="0">
                          <a:latin typeface="Century Gothic" panose="020B0502020202020204" pitchFamily="34" charset="0"/>
                        </a:rPr>
                        <a:t> ARV</a:t>
                      </a:r>
                      <a:endParaRPr lang="fr-FR" sz="1600" b="1" dirty="0">
                        <a:latin typeface="Century Gothic" panose="020B0502020202020204" pitchFamily="34" charset="0"/>
                      </a:endParaRPr>
                    </a:p>
                  </a:txBody>
                  <a:tcPr anchor="ctr"/>
                </a:tc>
                <a:tc>
                  <a:txBody>
                    <a:bodyPr/>
                    <a:lstStyle/>
                    <a:p>
                      <a:r>
                        <a:rPr lang="fr-FR" sz="1600" dirty="0">
                          <a:latin typeface="Century Gothic" panose="020B0502020202020204" pitchFamily="34" charset="0"/>
                        </a:rPr>
                        <a:t>Préconceptionnelle</a:t>
                      </a:r>
                    </a:p>
                    <a:p>
                      <a:r>
                        <a:rPr lang="fr-FR" sz="1600" dirty="0">
                          <a:latin typeface="Century Gothic" panose="020B0502020202020204" pitchFamily="34" charset="0"/>
                        </a:rPr>
                        <a:t>Premier trimestre</a:t>
                      </a:r>
                    </a:p>
                    <a:p>
                      <a:r>
                        <a:rPr lang="fr-FR" sz="1600" dirty="0">
                          <a:latin typeface="Century Gothic" panose="020B0502020202020204" pitchFamily="34" charset="0"/>
                        </a:rPr>
                        <a:t>Deuxième/troisième trimestre</a:t>
                      </a:r>
                    </a:p>
                    <a:p>
                      <a:r>
                        <a:rPr lang="fr-FR" sz="1600" dirty="0">
                          <a:latin typeface="Century Gothic" panose="020B0502020202020204" pitchFamily="34" charset="0"/>
                        </a:rPr>
                        <a:t>Pas d’exposition</a:t>
                      </a:r>
                    </a:p>
                  </a:txBody>
                  <a:tcPr anchor="ctr"/>
                </a:tc>
                <a:tc>
                  <a:txBody>
                    <a:bodyPr/>
                    <a:lstStyle/>
                    <a:p>
                      <a:pPr algn="r"/>
                      <a:r>
                        <a:rPr lang="fr-FR" sz="1600" dirty="0">
                          <a:latin typeface="Century Gothic" panose="020B0502020202020204" pitchFamily="34" charset="0"/>
                        </a:rPr>
                        <a:t>517 (57%)</a:t>
                      </a:r>
                    </a:p>
                    <a:p>
                      <a:pPr algn="r"/>
                      <a:r>
                        <a:rPr lang="fr-FR" sz="1600" dirty="0">
                          <a:latin typeface="Century Gothic" panose="020B0502020202020204" pitchFamily="34" charset="0"/>
                        </a:rPr>
                        <a:t>81 (9%)</a:t>
                      </a:r>
                    </a:p>
                    <a:p>
                      <a:pPr algn="r"/>
                      <a:r>
                        <a:rPr lang="fr-FR" sz="1600" dirty="0">
                          <a:latin typeface="Century Gothic" panose="020B0502020202020204" pitchFamily="34" charset="0"/>
                        </a:rPr>
                        <a:t>196 (21%)</a:t>
                      </a:r>
                    </a:p>
                    <a:p>
                      <a:pPr algn="r"/>
                      <a:r>
                        <a:rPr lang="fr-FR" sz="1600" dirty="0">
                          <a:latin typeface="Century Gothic" panose="020B0502020202020204" pitchFamily="34" charset="0"/>
                        </a:rPr>
                        <a:t>121 (13%)</a:t>
                      </a:r>
                    </a:p>
                  </a:txBody>
                  <a:tcPr anchor="ctr"/>
                </a:tc>
                <a:extLst>
                  <a:ext uri="{0D108BD9-81ED-4DB2-BD59-A6C34878D82A}">
                    <a16:rowId xmlns:a16="http://schemas.microsoft.com/office/drawing/2014/main" val="1832993724"/>
                  </a:ext>
                </a:extLst>
              </a:tr>
            </a:tbl>
          </a:graphicData>
        </a:graphic>
      </p:graphicFrame>
      <p:sp>
        <p:nvSpPr>
          <p:cNvPr id="5" name="Espace réservé du numéro de diapositive 4"/>
          <p:cNvSpPr>
            <a:spLocks noGrp="1"/>
          </p:cNvSpPr>
          <p:nvPr>
            <p:ph type="sldNum" sz="quarter" idx="12"/>
          </p:nvPr>
        </p:nvSpPr>
        <p:spPr/>
        <p:txBody>
          <a:bodyPr/>
          <a:lstStyle/>
          <a:p>
            <a:fld id="{2123FE6F-D62F-48C0-857B-7AC970CF2039}" type="slidenum">
              <a:rPr lang="fr-FR" smtClean="0"/>
              <a:t>12</a:t>
            </a:fld>
            <a:endParaRPr lang="fr-FR"/>
          </a:p>
        </p:txBody>
      </p:sp>
    </p:spTree>
    <p:extLst>
      <p:ext uri="{BB962C8B-B14F-4D97-AF65-F5344CB8AC3E}">
        <p14:creationId xmlns:p14="http://schemas.microsoft.com/office/powerpoint/2010/main" val="1681030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Résultats : Recueil des données (3/5)</a:t>
            </a:r>
          </a:p>
        </p:txBody>
      </p:sp>
      <p:sp>
        <p:nvSpPr>
          <p:cNvPr id="4" name="Text Box 3"/>
          <p:cNvSpPr txBox="1">
            <a:spLocks noChangeArrowheads="1"/>
          </p:cNvSpPr>
          <p:nvPr/>
        </p:nvSpPr>
        <p:spPr bwMode="auto">
          <a:xfrm>
            <a:off x="4658016" y="3467040"/>
            <a:ext cx="2600325" cy="5232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fr-FR"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729 issues de grossesse </a:t>
            </a:r>
            <a:endParaRPr kumimoji="0" lang="fr-FR" altLang="fr-FR" sz="14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fr-FR"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documentées (79%)</a:t>
            </a:r>
          </a:p>
        </p:txBody>
      </p:sp>
      <p:cxnSp>
        <p:nvCxnSpPr>
          <p:cNvPr id="5" name="Connecteur droit avec flèche 4"/>
          <p:cNvCxnSpPr/>
          <p:nvPr/>
        </p:nvCxnSpPr>
        <p:spPr>
          <a:xfrm flipH="1">
            <a:off x="5872955" y="3119222"/>
            <a:ext cx="6542" cy="3429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 name="Connecteur droit avec flèche 5"/>
          <p:cNvCxnSpPr/>
          <p:nvPr/>
        </p:nvCxnSpPr>
        <p:spPr>
          <a:xfrm>
            <a:off x="2967829" y="3119222"/>
            <a:ext cx="0" cy="33991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Connecteur droit 6"/>
          <p:cNvCxnSpPr/>
          <p:nvPr/>
        </p:nvCxnSpPr>
        <p:spPr>
          <a:xfrm>
            <a:off x="2967830" y="3119222"/>
            <a:ext cx="581025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Connecteur droit 7"/>
          <p:cNvCxnSpPr/>
          <p:nvPr/>
        </p:nvCxnSpPr>
        <p:spPr>
          <a:xfrm>
            <a:off x="5879497" y="2433422"/>
            <a:ext cx="0" cy="685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Connecteur droit avec flèche 8"/>
          <p:cNvCxnSpPr/>
          <p:nvPr/>
        </p:nvCxnSpPr>
        <p:spPr>
          <a:xfrm>
            <a:off x="8778080" y="3119222"/>
            <a:ext cx="0" cy="33991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Zone de texte 2"/>
          <p:cNvSpPr txBox="1">
            <a:spLocks noChangeArrowheads="1"/>
          </p:cNvSpPr>
          <p:nvPr/>
        </p:nvSpPr>
        <p:spPr bwMode="auto">
          <a:xfrm>
            <a:off x="1691480" y="3459136"/>
            <a:ext cx="2552700" cy="587853"/>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spAutoFit/>
          </a:bodyPr>
          <a:lstStyle/>
          <a:p>
            <a:pPr algn="ctr">
              <a:lnSpc>
                <a:spcPct val="115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110 issues de grossesse </a:t>
            </a:r>
          </a:p>
          <a:p>
            <a:pPr algn="ctr">
              <a:lnSpc>
                <a:spcPct val="115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non documentées (12%)</a:t>
            </a:r>
          </a:p>
        </p:txBody>
      </p:sp>
      <p:sp>
        <p:nvSpPr>
          <p:cNvPr id="11" name="Zone de texte 2"/>
          <p:cNvSpPr txBox="1">
            <a:spLocks noChangeArrowheads="1"/>
          </p:cNvSpPr>
          <p:nvPr/>
        </p:nvSpPr>
        <p:spPr bwMode="auto">
          <a:xfrm>
            <a:off x="4607910" y="1834181"/>
            <a:ext cx="2543175" cy="599241"/>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algn="ctr">
              <a:lnSpc>
                <a:spcPct val="115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924 grossesses inclues </a:t>
            </a:r>
          </a:p>
          <a:p>
            <a:pPr algn="ctr">
              <a:lnSpc>
                <a:spcPct val="115000"/>
              </a:lnSpc>
              <a:spcAft>
                <a:spcPts val="100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(80% des grossesses identifiées)</a:t>
            </a:r>
          </a:p>
          <a:p>
            <a:pPr algn="ctr">
              <a:lnSpc>
                <a:spcPct val="115000"/>
              </a:lnSpc>
              <a:spcAft>
                <a:spcPts val="1000"/>
              </a:spcAft>
            </a:pPr>
            <a:r>
              <a:rPr lang="fr-FR" sz="1000" dirty="0">
                <a:effectLst/>
                <a:latin typeface="Calibri" panose="020F0502020204030204" pitchFamily="34" charset="0"/>
                <a:ea typeface="Calibri" panose="020F0502020204030204" pitchFamily="34" charset="0"/>
                <a:cs typeface="Times New Roman" panose="02020603050405020304" pitchFamily="18" charset="0"/>
              </a:rPr>
              <a:t> </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Zone de texte 2"/>
          <p:cNvSpPr txBox="1">
            <a:spLocks noChangeArrowheads="1"/>
          </p:cNvSpPr>
          <p:nvPr/>
        </p:nvSpPr>
        <p:spPr bwMode="auto">
          <a:xfrm>
            <a:off x="7672176" y="3462122"/>
            <a:ext cx="2552700" cy="573298"/>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spAutoFit/>
          </a:bodyPr>
          <a:lstStyle/>
          <a:p>
            <a:pPr algn="ctr">
              <a:lnSpc>
                <a:spcPct val="115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85 issues de grossesse </a:t>
            </a:r>
          </a:p>
          <a:p>
            <a:pPr algn="ctr">
              <a:lnSpc>
                <a:spcPct val="115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exclues (9%)</a:t>
            </a:r>
          </a:p>
        </p:txBody>
      </p:sp>
      <p:cxnSp>
        <p:nvCxnSpPr>
          <p:cNvPr id="13" name="Connecteur droit avec flèche 12"/>
          <p:cNvCxnSpPr/>
          <p:nvPr/>
        </p:nvCxnSpPr>
        <p:spPr>
          <a:xfrm>
            <a:off x="2967829" y="4046989"/>
            <a:ext cx="0" cy="57329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Zone de texte 2"/>
          <p:cNvSpPr txBox="1">
            <a:spLocks noChangeArrowheads="1"/>
          </p:cNvSpPr>
          <p:nvPr/>
        </p:nvSpPr>
        <p:spPr bwMode="auto">
          <a:xfrm>
            <a:off x="1691479" y="4608143"/>
            <a:ext cx="2552701" cy="1641569"/>
          </a:xfrm>
          <a:prstGeom prst="rect">
            <a:avLst/>
          </a:prstGeom>
          <a:solidFill>
            <a:srgbClr val="FFFFFF"/>
          </a:solidFill>
          <a:ln w="9525">
            <a:solidFill>
              <a:srgbClr val="000000"/>
            </a:solidFill>
            <a:miter lim="800000"/>
            <a:headEnd/>
            <a:tailEnd/>
          </a:ln>
        </p:spPr>
        <p:txBody>
          <a:bodyPr rot="0" vert="horz" wrap="square" lIns="91440" tIns="45720" rIns="91440" bIns="45720" anchor="ctr" anchorCtr="0">
            <a:noAutofit/>
          </a:bodyPr>
          <a:lstStyle/>
          <a:p>
            <a:pPr algn="just">
              <a:lnSpc>
                <a:spcPct val="115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N=110 issues de grossesse définitivement manquantes (</a:t>
            </a:r>
            <a:r>
              <a:rPr lang="fr-FR" sz="1400" dirty="0">
                <a:latin typeface="Calibri" panose="020F0502020204030204" pitchFamily="34" charset="0"/>
                <a:ea typeface="Calibri" panose="020F0502020204030204" pitchFamily="34" charset="0"/>
                <a:cs typeface="Times New Roman" panose="02020603050405020304" pitchFamily="18" charset="0"/>
              </a:rPr>
              <a:t>100</a:t>
            </a:r>
            <a:r>
              <a:rPr lang="fr-FR" sz="1400" dirty="0">
                <a:effectLst/>
                <a:latin typeface="Calibri" panose="020F0502020204030204" pitchFamily="34" charset="0"/>
                <a:ea typeface="Calibri" panose="020F0502020204030204" pitchFamily="34" charset="0"/>
                <a:cs typeface="Times New Roman" panose="02020603050405020304" pitchFamily="18" charset="0"/>
              </a:rPr>
              <a:t>%)</a:t>
            </a:r>
          </a:p>
        </p:txBody>
      </p:sp>
      <p:sp>
        <p:nvSpPr>
          <p:cNvPr id="16" name="Espace réservé du numéro de diapositive 15"/>
          <p:cNvSpPr>
            <a:spLocks noGrp="1"/>
          </p:cNvSpPr>
          <p:nvPr>
            <p:ph type="sldNum" sz="quarter" idx="12"/>
          </p:nvPr>
        </p:nvSpPr>
        <p:spPr/>
        <p:txBody>
          <a:bodyPr/>
          <a:lstStyle/>
          <a:p>
            <a:fld id="{2123FE6F-D62F-48C0-857B-7AC970CF2039}" type="slidenum">
              <a:rPr lang="fr-FR" smtClean="0"/>
              <a:t>13</a:t>
            </a:fld>
            <a:endParaRPr lang="fr-FR"/>
          </a:p>
        </p:txBody>
      </p:sp>
      <p:sp>
        <p:nvSpPr>
          <p:cNvPr id="17" name="Zone de texte 2"/>
          <p:cNvSpPr txBox="1">
            <a:spLocks noChangeArrowheads="1"/>
          </p:cNvSpPr>
          <p:nvPr/>
        </p:nvSpPr>
        <p:spPr bwMode="auto">
          <a:xfrm>
            <a:off x="4516817" y="4608143"/>
            <a:ext cx="2976513" cy="1641569"/>
          </a:xfrm>
          <a:prstGeom prst="rect">
            <a:avLst/>
          </a:prstGeom>
          <a:solidFill>
            <a:srgbClr val="FFFFFF"/>
          </a:solidFill>
          <a:ln w="9525">
            <a:solidFill>
              <a:srgbClr val="000000"/>
            </a:solidFill>
            <a:miter lim="800000"/>
            <a:headEnd/>
            <a:tailEnd/>
          </a:ln>
        </p:spPr>
        <p:txBody>
          <a:bodyPr rot="0" vert="horz" wrap="square" lIns="91440" tIns="45720" rIns="91440" bIns="45720" anchor="ctr" anchorCtr="0">
            <a:noAutofit/>
          </a:bodyPr>
          <a:lstStyle/>
          <a:p>
            <a:pPr algn="just">
              <a:lnSpc>
                <a:spcPct val="115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N=80 avortements spontanés (11%)</a:t>
            </a:r>
          </a:p>
          <a:p>
            <a:pPr algn="just">
              <a:lnSpc>
                <a:spcPct val="115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N=25 morts nés (3%)</a:t>
            </a:r>
          </a:p>
          <a:p>
            <a:pPr algn="just">
              <a:lnSpc>
                <a:spcPct val="115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N=624 naissances vivantes (86%) dont</a:t>
            </a:r>
          </a:p>
          <a:p>
            <a:pPr lvl="0" algn="just">
              <a:lnSpc>
                <a:spcPct val="115000"/>
              </a:lnSpc>
              <a:spcAft>
                <a:spcPts val="0"/>
              </a:spcAft>
            </a:pPr>
            <a:r>
              <a:rPr lang="fr-FR" sz="1400" kern="50" dirty="0">
                <a:latin typeface="Calibri" panose="020F0502020204030204" pitchFamily="34" charset="0"/>
                <a:ea typeface="Calibri" panose="020F0502020204030204" pitchFamily="34" charset="0"/>
                <a:cs typeface="Times New Roman" panose="02020603050405020304" pitchFamily="18" charset="0"/>
              </a:rPr>
              <a:t>▪ </a:t>
            </a:r>
            <a:r>
              <a:rPr lang="fr-FR" sz="1400" kern="50" dirty="0">
                <a:effectLst/>
                <a:latin typeface="Calibri" panose="020F0502020204030204" pitchFamily="34" charset="0"/>
                <a:ea typeface="Calibri" panose="020F0502020204030204" pitchFamily="34" charset="0"/>
                <a:cs typeface="Times New Roman" panose="02020603050405020304" pitchFamily="18" charset="0"/>
              </a:rPr>
              <a:t>N=90 faible poids de naissance (14%)</a:t>
            </a:r>
            <a:endParaRPr lang="fr-FR" sz="1400" kern="50" dirty="0">
              <a:effectLst/>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15000"/>
              </a:lnSpc>
              <a:spcAft>
                <a:spcPts val="0"/>
              </a:spcAft>
            </a:pPr>
            <a:r>
              <a:rPr lang="fr-FR" sz="1400" kern="50" dirty="0">
                <a:latin typeface="Calibri" panose="020F0502020204030204" pitchFamily="34" charset="0"/>
                <a:ea typeface="Calibri" panose="020F0502020204030204" pitchFamily="34" charset="0"/>
                <a:cs typeface="Times New Roman" panose="02020603050405020304" pitchFamily="18" charset="0"/>
              </a:rPr>
              <a:t>▪ </a:t>
            </a:r>
            <a:r>
              <a:rPr lang="fr-FR" sz="1400" kern="50" dirty="0">
                <a:effectLst/>
                <a:latin typeface="Calibri" panose="020F0502020204030204" pitchFamily="34" charset="0"/>
                <a:ea typeface="Calibri" panose="020F0502020204030204" pitchFamily="34" charset="0"/>
                <a:cs typeface="Times New Roman" panose="02020603050405020304" pitchFamily="18" charset="0"/>
              </a:rPr>
              <a:t>N=82 prématurés (13%)</a:t>
            </a:r>
            <a:endParaRPr lang="fr-FR" sz="1400" kern="50" dirty="0">
              <a:effectLst/>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15000"/>
              </a:lnSpc>
              <a:spcAft>
                <a:spcPts val="0"/>
              </a:spcAft>
            </a:pPr>
            <a:r>
              <a:rPr lang="fr-FR" sz="1400" kern="50" dirty="0">
                <a:latin typeface="Calibri" panose="020F0502020204030204" pitchFamily="34" charset="0"/>
                <a:ea typeface="Calibri" panose="020F0502020204030204" pitchFamily="34" charset="0"/>
                <a:cs typeface="Times New Roman" panose="02020603050405020304" pitchFamily="18" charset="0"/>
              </a:rPr>
              <a:t>▪ </a:t>
            </a:r>
            <a:r>
              <a:rPr lang="fr-FR" sz="1400" kern="50" dirty="0">
                <a:effectLst/>
                <a:latin typeface="Calibri" panose="020F0502020204030204" pitchFamily="34" charset="0"/>
                <a:ea typeface="Calibri" panose="020F0502020204030204" pitchFamily="34" charset="0"/>
                <a:cs typeface="Times New Roman" panose="02020603050405020304" pitchFamily="18" charset="0"/>
              </a:rPr>
              <a:t>N=11 anomalies congénitales (2%)</a:t>
            </a:r>
            <a:endParaRPr lang="fr-FR" sz="1400" kern="5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8" name="Zone de texte 2"/>
          <p:cNvSpPr txBox="1">
            <a:spLocks noChangeArrowheads="1"/>
          </p:cNvSpPr>
          <p:nvPr/>
        </p:nvSpPr>
        <p:spPr bwMode="auto">
          <a:xfrm>
            <a:off x="7672178" y="4608143"/>
            <a:ext cx="2552700" cy="1641569"/>
          </a:xfrm>
          <a:prstGeom prst="rect">
            <a:avLst/>
          </a:prstGeom>
          <a:solidFill>
            <a:srgbClr val="FFFFFF"/>
          </a:solidFill>
          <a:ln w="9525">
            <a:solidFill>
              <a:srgbClr val="000000"/>
            </a:solidFill>
            <a:miter lim="800000"/>
            <a:headEnd/>
            <a:tailEnd/>
          </a:ln>
        </p:spPr>
        <p:txBody>
          <a:bodyPr rot="0" vert="horz" wrap="square" lIns="91440" tIns="45720" rIns="91440" bIns="45720" anchor="ctr" anchorCtr="0">
            <a:noAutofit/>
          </a:bodyPr>
          <a:lstStyle/>
          <a:p>
            <a:pPr algn="just">
              <a:lnSpc>
                <a:spcPct val="115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N=70 avortements induits (82%)</a:t>
            </a:r>
          </a:p>
          <a:p>
            <a:pPr algn="just">
              <a:lnSpc>
                <a:spcPct val="115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N=9 grossesses extra-utérines (11%)</a:t>
            </a:r>
          </a:p>
          <a:p>
            <a:pPr algn="just">
              <a:lnSpc>
                <a:spcPct val="115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N=6 issues de grossesse non observées (7%)</a:t>
            </a:r>
          </a:p>
        </p:txBody>
      </p:sp>
      <p:cxnSp>
        <p:nvCxnSpPr>
          <p:cNvPr id="20" name="Connecteur droit avec flèche 19"/>
          <p:cNvCxnSpPr/>
          <p:nvPr/>
        </p:nvCxnSpPr>
        <p:spPr>
          <a:xfrm>
            <a:off x="5879497" y="3990260"/>
            <a:ext cx="0" cy="63002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Connecteur droit avec flèche 21"/>
          <p:cNvCxnSpPr/>
          <p:nvPr/>
        </p:nvCxnSpPr>
        <p:spPr>
          <a:xfrm>
            <a:off x="8763223" y="4046989"/>
            <a:ext cx="0" cy="57329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82909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Résultats : Description des issues de grossesse </a:t>
            </a:r>
          </a:p>
        </p:txBody>
      </p:sp>
      <p:graphicFrame>
        <p:nvGraphicFramePr>
          <p:cNvPr id="4" name="Tableau 3"/>
          <p:cNvGraphicFramePr>
            <a:graphicFrameLocks noGrp="1"/>
          </p:cNvGraphicFramePr>
          <p:nvPr>
            <p:extLst>
              <p:ext uri="{D42A27DB-BD31-4B8C-83A1-F6EECF244321}">
                <p14:modId xmlns:p14="http://schemas.microsoft.com/office/powerpoint/2010/main" val="13670254"/>
              </p:ext>
            </p:extLst>
          </p:nvPr>
        </p:nvGraphicFramePr>
        <p:xfrm>
          <a:off x="266008" y="1885162"/>
          <a:ext cx="11720944" cy="4091540"/>
        </p:xfrm>
        <a:graphic>
          <a:graphicData uri="http://schemas.openxmlformats.org/drawingml/2006/table">
            <a:tbl>
              <a:tblPr firstRow="1" bandRow="1">
                <a:tableStyleId>{073A0DAA-6AF3-43AB-8588-CEC1D06C72B9}</a:tableStyleId>
              </a:tblPr>
              <a:tblGrid>
                <a:gridCol w="2305590">
                  <a:extLst>
                    <a:ext uri="{9D8B030D-6E8A-4147-A177-3AD203B41FA5}">
                      <a16:colId xmlns:a16="http://schemas.microsoft.com/office/drawing/2014/main" val="2099999466"/>
                    </a:ext>
                  </a:extLst>
                </a:gridCol>
                <a:gridCol w="1335384">
                  <a:extLst>
                    <a:ext uri="{9D8B030D-6E8A-4147-A177-3AD203B41FA5}">
                      <a16:colId xmlns:a16="http://schemas.microsoft.com/office/drawing/2014/main" val="2691153130"/>
                    </a:ext>
                  </a:extLst>
                </a:gridCol>
                <a:gridCol w="1638795">
                  <a:extLst>
                    <a:ext uri="{9D8B030D-6E8A-4147-A177-3AD203B41FA5}">
                      <a16:colId xmlns:a16="http://schemas.microsoft.com/office/drawing/2014/main" val="320922945"/>
                    </a:ext>
                  </a:extLst>
                </a:gridCol>
                <a:gridCol w="1757548">
                  <a:extLst>
                    <a:ext uri="{9D8B030D-6E8A-4147-A177-3AD203B41FA5}">
                      <a16:colId xmlns:a16="http://schemas.microsoft.com/office/drawing/2014/main" val="2224207672"/>
                    </a:ext>
                  </a:extLst>
                </a:gridCol>
                <a:gridCol w="1591293">
                  <a:extLst>
                    <a:ext uri="{9D8B030D-6E8A-4147-A177-3AD203B41FA5}">
                      <a16:colId xmlns:a16="http://schemas.microsoft.com/office/drawing/2014/main" val="3310142321"/>
                    </a:ext>
                  </a:extLst>
                </a:gridCol>
                <a:gridCol w="1484416">
                  <a:extLst>
                    <a:ext uri="{9D8B030D-6E8A-4147-A177-3AD203B41FA5}">
                      <a16:colId xmlns:a16="http://schemas.microsoft.com/office/drawing/2014/main" val="2717200498"/>
                    </a:ext>
                  </a:extLst>
                </a:gridCol>
                <a:gridCol w="1607918">
                  <a:extLst>
                    <a:ext uri="{9D8B030D-6E8A-4147-A177-3AD203B41FA5}">
                      <a16:colId xmlns:a16="http://schemas.microsoft.com/office/drawing/2014/main" val="3740195825"/>
                    </a:ext>
                  </a:extLst>
                </a:gridCol>
              </a:tblGrid>
              <a:tr h="445023">
                <a:tc>
                  <a:txBody>
                    <a:bodyPr/>
                    <a:lstStyle/>
                    <a:p>
                      <a:pPr algn="ctr"/>
                      <a:r>
                        <a:rPr lang="fr-FR" sz="1400" dirty="0">
                          <a:latin typeface="Century Gothic" panose="020B0502020202020204" pitchFamily="34" charset="0"/>
                        </a:rPr>
                        <a:t>Issues</a:t>
                      </a:r>
                      <a:r>
                        <a:rPr lang="fr-FR" sz="1400" baseline="0" dirty="0">
                          <a:latin typeface="Century Gothic" panose="020B0502020202020204" pitchFamily="34" charset="0"/>
                        </a:rPr>
                        <a:t> de grossesse</a:t>
                      </a:r>
                      <a:endParaRPr lang="fr-FR" sz="1400" dirty="0">
                        <a:latin typeface="Century Gothic" panose="020B0502020202020204" pitchFamily="34" charset="0"/>
                      </a:endParaRPr>
                    </a:p>
                  </a:txBody>
                  <a:tcPr anchor="ctr">
                    <a:solidFill>
                      <a:srgbClr val="7030A0"/>
                    </a:solidFill>
                  </a:tcPr>
                </a:tc>
                <a:tc>
                  <a:txBody>
                    <a:bodyPr/>
                    <a:lstStyle/>
                    <a:p>
                      <a:pPr algn="ctr"/>
                      <a:r>
                        <a:rPr lang="fr-FR" sz="1400" dirty="0">
                          <a:latin typeface="Century Gothic" panose="020B0502020202020204" pitchFamily="34" charset="0"/>
                        </a:rPr>
                        <a:t>Total </a:t>
                      </a:r>
                    </a:p>
                    <a:p>
                      <a:pPr algn="ctr"/>
                      <a:r>
                        <a:rPr lang="fr-FR" sz="1400" dirty="0">
                          <a:latin typeface="Century Gothic" panose="020B0502020202020204" pitchFamily="34" charset="0"/>
                        </a:rPr>
                        <a:t>(n=918*)</a:t>
                      </a:r>
                    </a:p>
                  </a:txBody>
                  <a:tcPr anchor="ctr">
                    <a:solidFill>
                      <a:srgbClr val="7030A0"/>
                    </a:solidFill>
                  </a:tcPr>
                </a:tc>
                <a:tc>
                  <a:txBody>
                    <a:bodyPr/>
                    <a:lstStyle/>
                    <a:p>
                      <a:pPr algn="ctr"/>
                      <a:r>
                        <a:rPr lang="fr-FR" sz="1400" dirty="0">
                          <a:latin typeface="Century Gothic" panose="020B0502020202020204" pitchFamily="34" charset="0"/>
                        </a:rPr>
                        <a:t>Combinaison</a:t>
                      </a:r>
                      <a:r>
                        <a:rPr lang="fr-FR" sz="1400" baseline="0" dirty="0">
                          <a:latin typeface="Century Gothic" panose="020B0502020202020204" pitchFamily="34" charset="0"/>
                        </a:rPr>
                        <a:t> </a:t>
                      </a:r>
                    </a:p>
                    <a:p>
                      <a:pPr algn="ctr"/>
                      <a:r>
                        <a:rPr lang="fr-FR" sz="1400" dirty="0">
                          <a:latin typeface="Century Gothic" panose="020B0502020202020204" pitchFamily="34" charset="0"/>
                        </a:rPr>
                        <a:t>INNTI (n=331)</a:t>
                      </a:r>
                    </a:p>
                  </a:txBody>
                  <a:tcPr anchor="ctr">
                    <a:solidFill>
                      <a:srgbClr val="7030A0"/>
                    </a:solidFill>
                  </a:tcPr>
                </a:tc>
                <a:tc>
                  <a:txBody>
                    <a:bodyPr/>
                    <a:lstStyle/>
                    <a:p>
                      <a:pPr algn="ctr"/>
                      <a:r>
                        <a:rPr lang="fr-FR" sz="1400" dirty="0">
                          <a:latin typeface="Century Gothic" panose="020B0502020202020204" pitchFamily="34" charset="0"/>
                        </a:rPr>
                        <a:t>Combinaison </a:t>
                      </a:r>
                    </a:p>
                    <a:p>
                      <a:pPr algn="ctr"/>
                      <a:r>
                        <a:rPr lang="fr-FR" sz="1400" dirty="0">
                          <a:latin typeface="Century Gothic" panose="020B0502020202020204" pitchFamily="34" charset="0"/>
                        </a:rPr>
                        <a:t>INTI (n=17</a:t>
                      </a:r>
                      <a:r>
                        <a:rPr lang="fr-FR" sz="1400" baseline="0" dirty="0">
                          <a:latin typeface="Century Gothic" panose="020B0502020202020204" pitchFamily="34" charset="0"/>
                        </a:rPr>
                        <a:t>)</a:t>
                      </a:r>
                      <a:endParaRPr lang="fr-FR" sz="1400" dirty="0">
                        <a:latin typeface="Century Gothic" panose="020B0502020202020204" pitchFamily="34" charset="0"/>
                      </a:endParaRPr>
                    </a:p>
                  </a:txBody>
                  <a:tcPr anchor="ctr">
                    <a:solidFill>
                      <a:srgbClr val="7030A0"/>
                    </a:solidFill>
                  </a:tcPr>
                </a:tc>
                <a:tc>
                  <a:txBody>
                    <a:bodyPr/>
                    <a:lstStyle/>
                    <a:p>
                      <a:pPr algn="ctr"/>
                      <a:r>
                        <a:rPr lang="fr-FR" sz="1400" dirty="0">
                          <a:latin typeface="Century Gothic" panose="020B0502020202020204" pitchFamily="34" charset="0"/>
                        </a:rPr>
                        <a:t>Combinaison </a:t>
                      </a:r>
                    </a:p>
                    <a:p>
                      <a:pPr marL="0" marR="0" lvl="0" indent="0" algn="ctr" defTabSz="914400" rtl="0" eaLnBrk="1" fontAlgn="auto" latinLnBrk="0" hangingPunct="1">
                        <a:lnSpc>
                          <a:spcPct val="100000"/>
                        </a:lnSpc>
                        <a:spcBef>
                          <a:spcPts val="0"/>
                        </a:spcBef>
                        <a:spcAft>
                          <a:spcPts val="0"/>
                        </a:spcAft>
                        <a:buClrTx/>
                        <a:buSzTx/>
                        <a:buFontTx/>
                        <a:buNone/>
                        <a:tabLst/>
                        <a:defRPr/>
                      </a:pPr>
                      <a:r>
                        <a:rPr lang="fr-FR" sz="1400" dirty="0">
                          <a:latin typeface="Century Gothic" panose="020B0502020202020204" pitchFamily="34" charset="0"/>
                        </a:rPr>
                        <a:t>IP (n=387</a:t>
                      </a:r>
                      <a:r>
                        <a:rPr lang="fr-FR" sz="1400" baseline="0" dirty="0">
                          <a:latin typeface="Century Gothic" panose="020B0502020202020204" pitchFamily="34" charset="0"/>
                        </a:rPr>
                        <a:t>)</a:t>
                      </a:r>
                      <a:endParaRPr lang="fr-FR" sz="1400" dirty="0">
                        <a:latin typeface="Century Gothic" panose="020B0502020202020204" pitchFamily="34" charset="0"/>
                      </a:endParaRPr>
                    </a:p>
                  </a:txBody>
                  <a:tcPr anchor="ctr">
                    <a:solidFill>
                      <a:srgbClr val="7030A0"/>
                    </a:solidFill>
                  </a:tcPr>
                </a:tc>
                <a:tc>
                  <a:txBody>
                    <a:bodyPr/>
                    <a:lstStyle/>
                    <a:p>
                      <a:pPr algn="ctr"/>
                      <a:r>
                        <a:rPr lang="fr-FR" sz="1400" dirty="0">
                          <a:latin typeface="Century Gothic" panose="020B0502020202020204" pitchFamily="34" charset="0"/>
                        </a:rPr>
                        <a:t>Combinaison </a:t>
                      </a:r>
                    </a:p>
                    <a:p>
                      <a:pPr marL="0" marR="0" lvl="0" indent="0" algn="ctr" defTabSz="914400" rtl="0" eaLnBrk="1" fontAlgn="auto" latinLnBrk="0" hangingPunct="1">
                        <a:lnSpc>
                          <a:spcPct val="100000"/>
                        </a:lnSpc>
                        <a:spcBef>
                          <a:spcPts val="0"/>
                        </a:spcBef>
                        <a:spcAft>
                          <a:spcPts val="0"/>
                        </a:spcAft>
                        <a:buClrTx/>
                        <a:buSzTx/>
                        <a:buFontTx/>
                        <a:buNone/>
                        <a:tabLst/>
                        <a:defRPr/>
                      </a:pPr>
                      <a:r>
                        <a:rPr lang="fr-FR" sz="1400" dirty="0">
                          <a:latin typeface="Century Gothic" panose="020B0502020202020204" pitchFamily="34" charset="0"/>
                        </a:rPr>
                        <a:t>II (n=40</a:t>
                      </a:r>
                      <a:r>
                        <a:rPr lang="fr-FR" sz="1400" baseline="0" dirty="0">
                          <a:latin typeface="Century Gothic" panose="020B0502020202020204" pitchFamily="34" charset="0"/>
                        </a:rPr>
                        <a:t>)</a:t>
                      </a:r>
                      <a:endParaRPr lang="fr-FR" sz="1400" dirty="0">
                        <a:latin typeface="Century Gothic" panose="020B0502020202020204" pitchFamily="34" charset="0"/>
                      </a:endParaRPr>
                    </a:p>
                  </a:txBody>
                  <a:tcPr anchor="ctr">
                    <a:solidFill>
                      <a:srgbClr val="7030A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400" dirty="0">
                          <a:latin typeface="Century Gothic" panose="020B0502020202020204" pitchFamily="34" charset="0"/>
                        </a:rPr>
                        <a:t>Combinaison « Autres » (n=19</a:t>
                      </a:r>
                      <a:r>
                        <a:rPr lang="fr-FR" sz="1400" baseline="0" dirty="0">
                          <a:latin typeface="Century Gothic" panose="020B0502020202020204" pitchFamily="34" charset="0"/>
                        </a:rPr>
                        <a:t>)</a:t>
                      </a:r>
                      <a:endParaRPr lang="fr-FR" sz="1400" dirty="0">
                        <a:latin typeface="Century Gothic" panose="020B0502020202020204" pitchFamily="34" charset="0"/>
                      </a:endParaRPr>
                    </a:p>
                  </a:txBody>
                  <a:tcPr anchor="ctr">
                    <a:solidFill>
                      <a:srgbClr val="7030A0"/>
                    </a:solidFill>
                  </a:tcPr>
                </a:tc>
                <a:extLst>
                  <a:ext uri="{0D108BD9-81ED-4DB2-BD59-A6C34878D82A}">
                    <a16:rowId xmlns:a16="http://schemas.microsoft.com/office/drawing/2014/main" val="2945344506"/>
                  </a:ext>
                </a:extLst>
              </a:tr>
              <a:tr h="370568">
                <a:tc>
                  <a:txBody>
                    <a:bodyPr/>
                    <a:lstStyle/>
                    <a:p>
                      <a:r>
                        <a:rPr lang="fr-FR" sz="1400" b="1" dirty="0">
                          <a:latin typeface="Century Gothic" panose="020B0502020202020204" pitchFamily="34" charset="0"/>
                        </a:rPr>
                        <a:t>Avortements induits</a:t>
                      </a:r>
                    </a:p>
                  </a:txBody>
                  <a:tcPr anchor="ctr"/>
                </a:tc>
                <a:tc>
                  <a:txBody>
                    <a:bodyPr/>
                    <a:lstStyle/>
                    <a:p>
                      <a:pPr algn="ctr"/>
                      <a:r>
                        <a:rPr lang="fr-FR" sz="1400" b="1" dirty="0">
                          <a:solidFill>
                            <a:srgbClr val="FF0000"/>
                          </a:solidFill>
                          <a:latin typeface="Century Gothic" panose="020B0502020202020204" pitchFamily="34" charset="0"/>
                        </a:rPr>
                        <a:t>70 (9%)</a:t>
                      </a:r>
                    </a:p>
                  </a:txBody>
                  <a:tcPr anchor="ctr"/>
                </a:tc>
                <a:tc>
                  <a:txBody>
                    <a:bodyPr/>
                    <a:lstStyle/>
                    <a:p>
                      <a:pPr algn="ctr"/>
                      <a:r>
                        <a:rPr lang="fr-FR" sz="1400" dirty="0">
                          <a:latin typeface="Century Gothic" panose="020B0502020202020204" pitchFamily="34" charset="0"/>
                        </a:rPr>
                        <a:t>35 (50%)</a:t>
                      </a:r>
                      <a:endParaRPr lang="fr-FR" sz="1400" b="0" dirty="0">
                        <a:latin typeface="Century Gothic" panose="020B0502020202020204" pitchFamily="34" charset="0"/>
                      </a:endParaRPr>
                    </a:p>
                  </a:txBody>
                  <a:tcPr anchor="ctr"/>
                </a:tc>
                <a:tc>
                  <a:txBody>
                    <a:bodyPr/>
                    <a:lstStyle/>
                    <a:p>
                      <a:pPr algn="ctr"/>
                      <a:r>
                        <a:rPr lang="fr-FR" sz="1400" dirty="0">
                          <a:latin typeface="Century Gothic" panose="020B0502020202020204" pitchFamily="34" charset="0"/>
                        </a:rPr>
                        <a:t>1 (1%)</a:t>
                      </a:r>
                      <a:endParaRPr lang="fr-FR" sz="1400" b="0" dirty="0">
                        <a:latin typeface="Century Gothic" panose="020B0502020202020204" pitchFamily="34" charset="0"/>
                      </a:endParaRPr>
                    </a:p>
                  </a:txBody>
                  <a:tcPr anchor="ctr"/>
                </a:tc>
                <a:tc>
                  <a:txBody>
                    <a:bodyPr/>
                    <a:lstStyle/>
                    <a:p>
                      <a:pPr algn="ctr"/>
                      <a:r>
                        <a:rPr lang="fr-FR" sz="1400" dirty="0">
                          <a:latin typeface="Century Gothic" panose="020B0502020202020204" pitchFamily="34" charset="0"/>
                        </a:rPr>
                        <a:t>16 (23%)</a:t>
                      </a:r>
                      <a:endParaRPr lang="fr-FR" sz="1400" b="0" dirty="0">
                        <a:latin typeface="Century Gothic" panose="020B0502020202020204" pitchFamily="34" charset="0"/>
                      </a:endParaRPr>
                    </a:p>
                  </a:txBody>
                  <a:tcPr anchor="ctr"/>
                </a:tc>
                <a:tc>
                  <a:txBody>
                    <a:bodyPr/>
                    <a:lstStyle/>
                    <a:p>
                      <a:pPr algn="ctr"/>
                      <a:r>
                        <a:rPr lang="fr-FR" sz="1400" dirty="0">
                          <a:latin typeface="Century Gothic" panose="020B0502020202020204" pitchFamily="34" charset="0"/>
                        </a:rPr>
                        <a:t>4 (6%)</a:t>
                      </a:r>
                    </a:p>
                  </a:txBody>
                  <a:tcPr anchor="ctr"/>
                </a:tc>
                <a:tc>
                  <a:txBody>
                    <a:bodyPr/>
                    <a:lstStyle/>
                    <a:p>
                      <a:pPr algn="ctr"/>
                      <a:r>
                        <a:rPr lang="fr-FR" sz="1400" dirty="0">
                          <a:latin typeface="Century Gothic" panose="020B0502020202020204" pitchFamily="34" charset="0"/>
                        </a:rPr>
                        <a:t>1 (1%)</a:t>
                      </a:r>
                    </a:p>
                  </a:txBody>
                  <a:tcPr anchor="ctr"/>
                </a:tc>
                <a:extLst>
                  <a:ext uri="{0D108BD9-81ED-4DB2-BD59-A6C34878D82A}">
                    <a16:rowId xmlns:a16="http://schemas.microsoft.com/office/drawing/2014/main" val="3999694810"/>
                  </a:ext>
                </a:extLst>
              </a:tr>
              <a:tr h="370568">
                <a:tc>
                  <a:txBody>
                    <a:bodyPr/>
                    <a:lstStyle/>
                    <a:p>
                      <a:r>
                        <a:rPr lang="fr-FR" sz="1400" b="1" dirty="0">
                          <a:latin typeface="Century Gothic" panose="020B0502020202020204" pitchFamily="34" charset="0"/>
                        </a:rPr>
                        <a:t>Grossesses extra-utérine</a:t>
                      </a:r>
                    </a:p>
                  </a:txBody>
                  <a:tcPr anchor="ctr"/>
                </a:tc>
                <a:tc>
                  <a:txBody>
                    <a:bodyPr/>
                    <a:lstStyle/>
                    <a:p>
                      <a:pPr algn="ctr"/>
                      <a:r>
                        <a:rPr lang="fr-FR" sz="1400" b="1" dirty="0">
                          <a:solidFill>
                            <a:srgbClr val="FF0000"/>
                          </a:solidFill>
                          <a:latin typeface="Century Gothic" panose="020B0502020202020204" pitchFamily="34" charset="0"/>
                        </a:rPr>
                        <a:t>9 (1%)</a:t>
                      </a:r>
                    </a:p>
                  </a:txBody>
                  <a:tcPr anchor="ctr"/>
                </a:tc>
                <a:tc>
                  <a:txBody>
                    <a:bodyPr/>
                    <a:lstStyle/>
                    <a:p>
                      <a:pPr algn="ctr"/>
                      <a:r>
                        <a:rPr lang="fr-FR" sz="1400" dirty="0">
                          <a:latin typeface="Century Gothic" panose="020B0502020202020204" pitchFamily="34" charset="0"/>
                        </a:rPr>
                        <a:t>1 (11%)</a:t>
                      </a:r>
                      <a:endParaRPr lang="fr-FR" sz="1400" b="0" dirty="0">
                        <a:latin typeface="Century Gothic" panose="020B0502020202020204" pitchFamily="34" charset="0"/>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400" dirty="0">
                          <a:latin typeface="Century Gothic" panose="020B0502020202020204" pitchFamily="34" charset="0"/>
                        </a:rPr>
                        <a:t>0 (0%)</a:t>
                      </a:r>
                      <a:endParaRPr lang="fr-FR" sz="1400" b="0" dirty="0">
                        <a:latin typeface="Century Gothic" panose="020B0502020202020204" pitchFamily="34" charset="0"/>
                      </a:endParaRPr>
                    </a:p>
                  </a:txBody>
                  <a:tcPr anchor="ctr"/>
                </a:tc>
                <a:tc>
                  <a:txBody>
                    <a:bodyPr/>
                    <a:lstStyle/>
                    <a:p>
                      <a:pPr algn="ctr"/>
                      <a:r>
                        <a:rPr lang="fr-FR" sz="1400" dirty="0">
                          <a:latin typeface="Century Gothic" panose="020B0502020202020204" pitchFamily="34" charset="0"/>
                        </a:rPr>
                        <a:t>6 (67%)</a:t>
                      </a:r>
                      <a:endParaRPr lang="fr-FR" sz="1400" b="0" dirty="0">
                        <a:latin typeface="Century Gothic" panose="020B0502020202020204" pitchFamily="34" charset="0"/>
                      </a:endParaRPr>
                    </a:p>
                  </a:txBody>
                  <a:tcPr anchor="ctr"/>
                </a:tc>
                <a:tc>
                  <a:txBody>
                    <a:bodyPr/>
                    <a:lstStyle/>
                    <a:p>
                      <a:pPr algn="ctr"/>
                      <a:r>
                        <a:rPr lang="fr-FR" sz="1400" dirty="0">
                          <a:latin typeface="Century Gothic" panose="020B0502020202020204" pitchFamily="34" charset="0"/>
                        </a:rPr>
                        <a:t>2 (22%)</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400" dirty="0">
                          <a:latin typeface="Century Gothic" panose="020B0502020202020204" pitchFamily="34" charset="0"/>
                        </a:rPr>
                        <a:t>0 (0%)</a:t>
                      </a:r>
                    </a:p>
                  </a:txBody>
                  <a:tcPr anchor="ctr"/>
                </a:tc>
                <a:extLst>
                  <a:ext uri="{0D108BD9-81ED-4DB2-BD59-A6C34878D82A}">
                    <a16:rowId xmlns:a16="http://schemas.microsoft.com/office/drawing/2014/main" val="3443932875"/>
                  </a:ext>
                </a:extLst>
              </a:tr>
              <a:tr h="37056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400" b="1" dirty="0">
                          <a:latin typeface="Century Gothic" panose="020B0502020202020204" pitchFamily="34" charset="0"/>
                        </a:rPr>
                        <a:t>Avortements</a:t>
                      </a:r>
                      <a:r>
                        <a:rPr lang="fr-FR" sz="1400" b="1" baseline="0" dirty="0">
                          <a:latin typeface="Century Gothic" panose="020B0502020202020204" pitchFamily="34" charset="0"/>
                        </a:rPr>
                        <a:t> spontanés</a:t>
                      </a:r>
                      <a:endParaRPr lang="fr-FR" sz="1400" b="1" dirty="0">
                        <a:latin typeface="Century Gothic" panose="020B0502020202020204" pitchFamily="34" charset="0"/>
                      </a:endParaRPr>
                    </a:p>
                  </a:txBody>
                  <a:tcPr anchor="ctr"/>
                </a:tc>
                <a:tc>
                  <a:txBody>
                    <a:bodyPr/>
                    <a:lstStyle/>
                    <a:p>
                      <a:pPr algn="ctr"/>
                      <a:r>
                        <a:rPr lang="fr-FR" sz="1400" dirty="0">
                          <a:latin typeface="Century Gothic" panose="020B0502020202020204" pitchFamily="34" charset="0"/>
                        </a:rPr>
                        <a:t>80 (10%)</a:t>
                      </a:r>
                    </a:p>
                  </a:txBody>
                  <a:tcPr anchor="ctr"/>
                </a:tc>
                <a:tc>
                  <a:txBody>
                    <a:bodyPr/>
                    <a:lstStyle/>
                    <a:p>
                      <a:pPr algn="ctr"/>
                      <a:r>
                        <a:rPr lang="fr-FR" sz="1400" dirty="0">
                          <a:latin typeface="Century Gothic" panose="020B0502020202020204" pitchFamily="34" charset="0"/>
                        </a:rPr>
                        <a:t>33 (41%)</a:t>
                      </a:r>
                      <a:endParaRPr lang="fr-FR" sz="1400" b="0" dirty="0">
                        <a:latin typeface="Century Gothic" panose="020B0502020202020204" pitchFamily="34" charset="0"/>
                      </a:endParaRPr>
                    </a:p>
                  </a:txBody>
                  <a:tcPr anchor="ctr"/>
                </a:tc>
                <a:tc>
                  <a:txBody>
                    <a:bodyPr/>
                    <a:lstStyle/>
                    <a:p>
                      <a:pPr algn="ctr"/>
                      <a:r>
                        <a:rPr lang="fr-FR" sz="1400" dirty="0">
                          <a:latin typeface="Century Gothic" panose="020B0502020202020204" pitchFamily="34" charset="0"/>
                        </a:rPr>
                        <a:t>5 (6%)</a:t>
                      </a:r>
                      <a:endParaRPr lang="fr-FR" sz="1400" b="0" dirty="0">
                        <a:latin typeface="Century Gothic" panose="020B0502020202020204" pitchFamily="34" charset="0"/>
                      </a:endParaRPr>
                    </a:p>
                  </a:txBody>
                  <a:tcPr anchor="ctr"/>
                </a:tc>
                <a:tc>
                  <a:txBody>
                    <a:bodyPr/>
                    <a:lstStyle/>
                    <a:p>
                      <a:pPr algn="ctr"/>
                      <a:r>
                        <a:rPr lang="fr-FR" sz="1400" dirty="0">
                          <a:latin typeface="Century Gothic" panose="020B0502020202020204" pitchFamily="34" charset="0"/>
                        </a:rPr>
                        <a:t>27 (34%)</a:t>
                      </a:r>
                      <a:endParaRPr lang="fr-FR" sz="1400" b="0" dirty="0">
                        <a:latin typeface="Century Gothic" panose="020B0502020202020204" pitchFamily="34" charset="0"/>
                      </a:endParaRPr>
                    </a:p>
                  </a:txBody>
                  <a:tcPr anchor="ctr"/>
                </a:tc>
                <a:tc>
                  <a:txBody>
                    <a:bodyPr/>
                    <a:lstStyle/>
                    <a:p>
                      <a:pPr algn="ctr"/>
                      <a:r>
                        <a:rPr lang="fr-FR" sz="1400" dirty="0">
                          <a:latin typeface="Century Gothic" panose="020B0502020202020204" pitchFamily="34" charset="0"/>
                        </a:rPr>
                        <a:t>2 (3%)</a:t>
                      </a:r>
                    </a:p>
                  </a:txBody>
                  <a:tcPr anchor="ctr"/>
                </a:tc>
                <a:tc>
                  <a:txBody>
                    <a:bodyPr/>
                    <a:lstStyle/>
                    <a:p>
                      <a:pPr algn="ctr"/>
                      <a:r>
                        <a:rPr lang="fr-FR" sz="1400" dirty="0">
                          <a:latin typeface="Century Gothic" panose="020B0502020202020204" pitchFamily="34" charset="0"/>
                        </a:rPr>
                        <a:t>2 (3%)</a:t>
                      </a:r>
                    </a:p>
                  </a:txBody>
                  <a:tcPr anchor="ctr"/>
                </a:tc>
                <a:extLst>
                  <a:ext uri="{0D108BD9-81ED-4DB2-BD59-A6C34878D82A}">
                    <a16:rowId xmlns:a16="http://schemas.microsoft.com/office/drawing/2014/main" val="4173942044"/>
                  </a:ext>
                </a:extLst>
              </a:tr>
              <a:tr h="370568">
                <a:tc>
                  <a:txBody>
                    <a:bodyPr/>
                    <a:lstStyle/>
                    <a:p>
                      <a:r>
                        <a:rPr lang="fr-FR" sz="1400" b="1" dirty="0">
                          <a:latin typeface="Century Gothic" panose="020B0502020202020204" pitchFamily="34" charset="0"/>
                        </a:rPr>
                        <a:t>Mortinatalité</a:t>
                      </a:r>
                    </a:p>
                  </a:txBody>
                  <a:tcPr anchor="ctr"/>
                </a:tc>
                <a:tc>
                  <a:txBody>
                    <a:bodyPr/>
                    <a:lstStyle/>
                    <a:p>
                      <a:pPr algn="ctr"/>
                      <a:r>
                        <a:rPr lang="fr-FR" sz="1400" b="1" dirty="0">
                          <a:solidFill>
                            <a:srgbClr val="99CCFF"/>
                          </a:solidFill>
                          <a:latin typeface="Century Gothic" panose="020B0502020202020204" pitchFamily="34" charset="0"/>
                        </a:rPr>
                        <a:t>25 (3%)</a:t>
                      </a:r>
                    </a:p>
                  </a:txBody>
                  <a:tcPr anchor="ctr"/>
                </a:tc>
                <a:tc>
                  <a:txBody>
                    <a:bodyPr/>
                    <a:lstStyle/>
                    <a:p>
                      <a:pPr algn="ctr"/>
                      <a:r>
                        <a:rPr lang="fr-FR" sz="1400" dirty="0">
                          <a:latin typeface="Century Gothic" panose="020B0502020202020204" pitchFamily="34" charset="0"/>
                        </a:rPr>
                        <a:t>6 (24%)</a:t>
                      </a:r>
                      <a:endParaRPr lang="fr-FR" sz="1400" b="0" dirty="0">
                        <a:latin typeface="Century Gothic" panose="020B0502020202020204" pitchFamily="34" charset="0"/>
                      </a:endParaRPr>
                    </a:p>
                  </a:txBody>
                  <a:tcPr anchor="ctr"/>
                </a:tc>
                <a:tc>
                  <a:txBody>
                    <a:bodyPr/>
                    <a:lstStyle/>
                    <a:p>
                      <a:pPr algn="ctr"/>
                      <a:r>
                        <a:rPr lang="fr-FR" sz="1400" dirty="0">
                          <a:latin typeface="Century Gothic" panose="020B0502020202020204" pitchFamily="34" charset="0"/>
                        </a:rPr>
                        <a:t>1 (4%)</a:t>
                      </a:r>
                      <a:endParaRPr lang="fr-FR" sz="1400" b="0" dirty="0">
                        <a:latin typeface="Century Gothic" panose="020B0502020202020204" pitchFamily="34" charset="0"/>
                      </a:endParaRPr>
                    </a:p>
                  </a:txBody>
                  <a:tcPr anchor="ctr"/>
                </a:tc>
                <a:tc>
                  <a:txBody>
                    <a:bodyPr/>
                    <a:lstStyle/>
                    <a:p>
                      <a:pPr algn="ctr"/>
                      <a:r>
                        <a:rPr lang="fr-FR" sz="1400" dirty="0">
                          <a:latin typeface="Century Gothic" panose="020B0502020202020204" pitchFamily="34" charset="0"/>
                        </a:rPr>
                        <a:t>15 (60%)</a:t>
                      </a:r>
                      <a:endParaRPr lang="fr-FR" sz="1400" b="0" dirty="0">
                        <a:latin typeface="Century Gothic" panose="020B0502020202020204" pitchFamily="34" charset="0"/>
                      </a:endParaRPr>
                    </a:p>
                  </a:txBody>
                  <a:tcPr anchor="ctr"/>
                </a:tc>
                <a:tc>
                  <a:txBody>
                    <a:bodyPr/>
                    <a:lstStyle/>
                    <a:p>
                      <a:pPr algn="ctr"/>
                      <a:r>
                        <a:rPr lang="fr-FR" sz="1400" dirty="0">
                          <a:latin typeface="Century Gothic" panose="020B0502020202020204" pitchFamily="34" charset="0"/>
                        </a:rPr>
                        <a:t>2 (8%)</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400" dirty="0">
                          <a:latin typeface="Century Gothic" panose="020B0502020202020204" pitchFamily="34" charset="0"/>
                        </a:rPr>
                        <a:t>0 (0%)</a:t>
                      </a:r>
                    </a:p>
                  </a:txBody>
                  <a:tcPr anchor="ctr"/>
                </a:tc>
                <a:extLst>
                  <a:ext uri="{0D108BD9-81ED-4DB2-BD59-A6C34878D82A}">
                    <a16:rowId xmlns:a16="http://schemas.microsoft.com/office/drawing/2014/main" val="1586193929"/>
                  </a:ext>
                </a:extLst>
              </a:tr>
              <a:tr h="129999">
                <a:tc>
                  <a:txBody>
                    <a:bodyPr/>
                    <a:lstStyle/>
                    <a:p>
                      <a:endParaRPr lang="fr-FR" sz="300" b="1" dirty="0">
                        <a:latin typeface="Century Gothic" panose="020B0502020202020204" pitchFamily="34" charset="0"/>
                      </a:endParaRPr>
                    </a:p>
                  </a:txBody>
                  <a:tcPr anchor="ctr">
                    <a:solidFill>
                      <a:schemeClr val="bg1"/>
                    </a:solidFill>
                  </a:tcPr>
                </a:tc>
                <a:tc>
                  <a:txBody>
                    <a:bodyPr/>
                    <a:lstStyle/>
                    <a:p>
                      <a:pPr algn="ctr"/>
                      <a:endParaRPr lang="fr-FR" sz="300" dirty="0">
                        <a:latin typeface="Century Gothic" panose="020B0502020202020204" pitchFamily="34" charset="0"/>
                      </a:endParaRPr>
                    </a:p>
                  </a:txBody>
                  <a:tcPr anchor="ctr">
                    <a:solidFill>
                      <a:schemeClr val="bg1"/>
                    </a:solidFill>
                  </a:tcPr>
                </a:tc>
                <a:tc>
                  <a:txBody>
                    <a:bodyPr/>
                    <a:lstStyle/>
                    <a:p>
                      <a:pPr algn="ctr"/>
                      <a:endParaRPr lang="fr-FR" sz="300" b="0" dirty="0">
                        <a:latin typeface="Century Gothic" panose="020B0502020202020204" pitchFamily="34" charset="0"/>
                      </a:endParaRPr>
                    </a:p>
                  </a:txBody>
                  <a:tcPr anchor="ctr">
                    <a:solidFill>
                      <a:schemeClr val="bg1"/>
                    </a:solidFill>
                  </a:tcPr>
                </a:tc>
                <a:tc>
                  <a:txBody>
                    <a:bodyPr/>
                    <a:lstStyle/>
                    <a:p>
                      <a:pPr algn="ctr"/>
                      <a:endParaRPr lang="fr-FR" sz="300" b="0" dirty="0">
                        <a:latin typeface="Century Gothic" panose="020B0502020202020204" pitchFamily="34" charset="0"/>
                      </a:endParaRPr>
                    </a:p>
                  </a:txBody>
                  <a:tcPr anchor="ctr">
                    <a:solidFill>
                      <a:schemeClr val="bg1"/>
                    </a:solidFill>
                  </a:tcPr>
                </a:tc>
                <a:tc>
                  <a:txBody>
                    <a:bodyPr/>
                    <a:lstStyle/>
                    <a:p>
                      <a:pPr algn="ctr"/>
                      <a:endParaRPr lang="fr-FR" sz="300" b="0" dirty="0">
                        <a:latin typeface="Century Gothic" panose="020B0502020202020204" pitchFamily="34" charset="0"/>
                      </a:endParaRPr>
                    </a:p>
                  </a:txBody>
                  <a:tcPr anchor="ctr">
                    <a:solidFill>
                      <a:schemeClr val="bg1"/>
                    </a:solidFill>
                  </a:tcPr>
                </a:tc>
                <a:tc>
                  <a:txBody>
                    <a:bodyPr/>
                    <a:lstStyle/>
                    <a:p>
                      <a:pPr algn="ctr"/>
                      <a:endParaRPr lang="fr-FR" sz="300" dirty="0">
                        <a:latin typeface="Century Gothic" panose="020B0502020202020204" pitchFamily="34" charset="0"/>
                      </a:endParaRPr>
                    </a:p>
                  </a:txBody>
                  <a:tcPr anchor="ctr">
                    <a:solidFill>
                      <a:schemeClr val="bg1"/>
                    </a:solidFill>
                  </a:tcPr>
                </a:tc>
                <a:tc>
                  <a:txBody>
                    <a:bodyPr/>
                    <a:lstStyle/>
                    <a:p>
                      <a:pPr algn="ctr"/>
                      <a:endParaRPr lang="fr-FR" sz="300" dirty="0">
                        <a:latin typeface="Century Gothic" panose="020B0502020202020204" pitchFamily="34" charset="0"/>
                      </a:endParaRPr>
                    </a:p>
                  </a:txBody>
                  <a:tcPr anchor="ctr">
                    <a:solidFill>
                      <a:schemeClr val="bg1"/>
                    </a:solidFill>
                  </a:tcPr>
                </a:tc>
                <a:extLst>
                  <a:ext uri="{0D108BD9-81ED-4DB2-BD59-A6C34878D82A}">
                    <a16:rowId xmlns:a16="http://schemas.microsoft.com/office/drawing/2014/main" val="1336792915"/>
                  </a:ext>
                </a:extLst>
              </a:tr>
              <a:tr h="370568">
                <a:tc>
                  <a:txBody>
                    <a:bodyPr/>
                    <a:lstStyle/>
                    <a:p>
                      <a:r>
                        <a:rPr lang="fr-FR" sz="1400" b="1" dirty="0">
                          <a:latin typeface="Century Gothic" panose="020B0502020202020204" pitchFamily="34" charset="0"/>
                        </a:rPr>
                        <a:t>Anomalies congénitales</a:t>
                      </a:r>
                    </a:p>
                  </a:txBody>
                  <a:tcPr anchor="ctr"/>
                </a:tc>
                <a:tc>
                  <a:txBody>
                    <a:bodyPr/>
                    <a:lstStyle/>
                    <a:p>
                      <a:pPr algn="ctr"/>
                      <a:r>
                        <a:rPr lang="fr-FR" sz="1400" b="1" dirty="0">
                          <a:solidFill>
                            <a:srgbClr val="99CCFF"/>
                          </a:solidFill>
                          <a:latin typeface="Century Gothic" panose="020B0502020202020204" pitchFamily="34" charset="0"/>
                        </a:rPr>
                        <a:t>11 (1%)</a:t>
                      </a:r>
                    </a:p>
                  </a:txBody>
                  <a:tcPr anchor="ctr"/>
                </a:tc>
                <a:tc>
                  <a:txBody>
                    <a:bodyPr/>
                    <a:lstStyle/>
                    <a:p>
                      <a:pPr algn="ctr"/>
                      <a:r>
                        <a:rPr lang="fr-FR" sz="1400" dirty="0">
                          <a:latin typeface="Century Gothic" panose="020B0502020202020204" pitchFamily="34" charset="0"/>
                        </a:rPr>
                        <a:t>0 (0%)</a:t>
                      </a:r>
                      <a:endParaRPr lang="fr-FR" sz="1400" b="0" dirty="0">
                        <a:latin typeface="Century Gothic" panose="020B0502020202020204" pitchFamily="34" charset="0"/>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400" dirty="0">
                          <a:latin typeface="Century Gothic" panose="020B0502020202020204" pitchFamily="34" charset="0"/>
                        </a:rPr>
                        <a:t>0 (0%)</a:t>
                      </a:r>
                      <a:endParaRPr lang="fr-FR" sz="1400" b="0" dirty="0">
                        <a:latin typeface="Century Gothic" panose="020B0502020202020204" pitchFamily="34" charset="0"/>
                      </a:endParaRPr>
                    </a:p>
                  </a:txBody>
                  <a:tcPr anchor="ctr"/>
                </a:tc>
                <a:tc>
                  <a:txBody>
                    <a:bodyPr/>
                    <a:lstStyle/>
                    <a:p>
                      <a:pPr algn="ctr"/>
                      <a:r>
                        <a:rPr lang="fr-FR" sz="1400" dirty="0">
                          <a:latin typeface="Century Gothic" panose="020B0502020202020204" pitchFamily="34" charset="0"/>
                        </a:rPr>
                        <a:t>9 (82%)</a:t>
                      </a:r>
                      <a:endParaRPr lang="fr-FR" sz="1400" b="0" dirty="0">
                        <a:latin typeface="Century Gothic" panose="020B0502020202020204" pitchFamily="34" charset="0"/>
                      </a:endParaRPr>
                    </a:p>
                  </a:txBody>
                  <a:tcPr anchor="ctr"/>
                </a:tc>
                <a:tc>
                  <a:txBody>
                    <a:bodyPr/>
                    <a:lstStyle/>
                    <a:p>
                      <a:pPr algn="ctr"/>
                      <a:r>
                        <a:rPr lang="fr-FR" sz="1400" dirty="0">
                          <a:latin typeface="Century Gothic" panose="020B0502020202020204" pitchFamily="34" charset="0"/>
                        </a:rPr>
                        <a:t>1 (9%)</a:t>
                      </a:r>
                    </a:p>
                  </a:txBody>
                  <a:tcPr anchor="ctr"/>
                </a:tc>
                <a:tc>
                  <a:txBody>
                    <a:bodyPr/>
                    <a:lstStyle/>
                    <a:p>
                      <a:pPr algn="ctr"/>
                      <a:r>
                        <a:rPr lang="fr-FR" sz="1400" dirty="0">
                          <a:latin typeface="Century Gothic" panose="020B0502020202020204" pitchFamily="34" charset="0"/>
                        </a:rPr>
                        <a:t>1 (9%)</a:t>
                      </a:r>
                    </a:p>
                  </a:txBody>
                  <a:tcPr anchor="ctr"/>
                </a:tc>
                <a:extLst>
                  <a:ext uri="{0D108BD9-81ED-4DB2-BD59-A6C34878D82A}">
                    <a16:rowId xmlns:a16="http://schemas.microsoft.com/office/drawing/2014/main" val="4242201189"/>
                  </a:ext>
                </a:extLst>
              </a:tr>
              <a:tr h="370568">
                <a:tc>
                  <a:txBody>
                    <a:bodyPr/>
                    <a:lstStyle/>
                    <a:p>
                      <a:r>
                        <a:rPr lang="fr-FR" sz="1400" b="1" dirty="0">
                          <a:latin typeface="Century Gothic" panose="020B0502020202020204" pitchFamily="34" charset="0"/>
                        </a:rPr>
                        <a:t>Faible poids de naissance</a:t>
                      </a:r>
                    </a:p>
                  </a:txBody>
                  <a:tcPr anchor="ctr"/>
                </a:tc>
                <a:tc>
                  <a:txBody>
                    <a:bodyPr/>
                    <a:lstStyle/>
                    <a:p>
                      <a:pPr algn="ctr"/>
                      <a:r>
                        <a:rPr lang="fr-FR" sz="1400" dirty="0">
                          <a:latin typeface="Century Gothic" panose="020B0502020202020204" pitchFamily="34" charset="0"/>
                        </a:rPr>
                        <a:t>90 (14%)</a:t>
                      </a:r>
                    </a:p>
                  </a:txBody>
                  <a:tcPr anchor="ctr"/>
                </a:tc>
                <a:tc>
                  <a:txBody>
                    <a:bodyPr/>
                    <a:lstStyle/>
                    <a:p>
                      <a:pPr algn="ctr"/>
                      <a:r>
                        <a:rPr lang="fr-FR" sz="1400" dirty="0">
                          <a:latin typeface="Century Gothic" panose="020B0502020202020204" pitchFamily="34" charset="0"/>
                        </a:rPr>
                        <a:t>25 (28%)</a:t>
                      </a:r>
                      <a:endParaRPr lang="fr-FR" sz="1400" b="0" dirty="0">
                        <a:latin typeface="Century Gothic" panose="020B0502020202020204" pitchFamily="34" charset="0"/>
                      </a:endParaRPr>
                    </a:p>
                  </a:txBody>
                  <a:tcPr anchor="ctr"/>
                </a:tc>
                <a:tc>
                  <a:txBody>
                    <a:bodyPr/>
                    <a:lstStyle/>
                    <a:p>
                      <a:pPr algn="ctr"/>
                      <a:r>
                        <a:rPr lang="fr-FR" sz="1400" dirty="0">
                          <a:latin typeface="Century Gothic" panose="020B0502020202020204" pitchFamily="34" charset="0"/>
                        </a:rPr>
                        <a:t>4 (4%)</a:t>
                      </a:r>
                      <a:endParaRPr lang="fr-FR" sz="1400" b="0" dirty="0">
                        <a:latin typeface="Century Gothic" panose="020B0502020202020204" pitchFamily="34" charset="0"/>
                      </a:endParaRPr>
                    </a:p>
                  </a:txBody>
                  <a:tcPr anchor="ctr"/>
                </a:tc>
                <a:tc>
                  <a:txBody>
                    <a:bodyPr/>
                    <a:lstStyle/>
                    <a:p>
                      <a:pPr algn="ctr"/>
                      <a:r>
                        <a:rPr lang="fr-FR" sz="1400" dirty="0">
                          <a:latin typeface="Century Gothic" panose="020B0502020202020204" pitchFamily="34" charset="0"/>
                        </a:rPr>
                        <a:t>44 (49%)</a:t>
                      </a:r>
                      <a:endParaRPr lang="fr-FR" sz="1400" b="0" dirty="0">
                        <a:latin typeface="Century Gothic" panose="020B0502020202020204" pitchFamily="34" charset="0"/>
                      </a:endParaRPr>
                    </a:p>
                  </a:txBody>
                  <a:tcPr anchor="ctr"/>
                </a:tc>
                <a:tc>
                  <a:txBody>
                    <a:bodyPr/>
                    <a:lstStyle/>
                    <a:p>
                      <a:pPr algn="ctr"/>
                      <a:r>
                        <a:rPr lang="fr-FR" sz="1400" dirty="0">
                          <a:latin typeface="Century Gothic" panose="020B0502020202020204" pitchFamily="34" charset="0"/>
                        </a:rPr>
                        <a:t>2 (2%)</a:t>
                      </a:r>
                    </a:p>
                  </a:txBody>
                  <a:tcPr anchor="ctr"/>
                </a:tc>
                <a:tc>
                  <a:txBody>
                    <a:bodyPr/>
                    <a:lstStyle/>
                    <a:p>
                      <a:pPr algn="ctr"/>
                      <a:r>
                        <a:rPr lang="fr-FR" sz="1400" dirty="0">
                          <a:latin typeface="Century Gothic" panose="020B0502020202020204" pitchFamily="34" charset="0"/>
                        </a:rPr>
                        <a:t>3 (3%)</a:t>
                      </a:r>
                    </a:p>
                  </a:txBody>
                  <a:tcPr anchor="ctr"/>
                </a:tc>
                <a:extLst>
                  <a:ext uri="{0D108BD9-81ED-4DB2-BD59-A6C34878D82A}">
                    <a16:rowId xmlns:a16="http://schemas.microsoft.com/office/drawing/2014/main" val="1498492104"/>
                  </a:ext>
                </a:extLst>
              </a:tr>
              <a:tr h="370568">
                <a:tc>
                  <a:txBody>
                    <a:bodyPr/>
                    <a:lstStyle/>
                    <a:p>
                      <a:r>
                        <a:rPr lang="fr-FR" sz="1400" b="1" dirty="0">
                          <a:latin typeface="Century Gothic" panose="020B0502020202020204" pitchFamily="34" charset="0"/>
                        </a:rPr>
                        <a:t>Prématurité</a:t>
                      </a:r>
                    </a:p>
                  </a:txBody>
                  <a:tcPr anchor="ctr"/>
                </a:tc>
                <a:tc>
                  <a:txBody>
                    <a:bodyPr/>
                    <a:lstStyle/>
                    <a:p>
                      <a:pPr algn="ctr"/>
                      <a:r>
                        <a:rPr lang="fr-FR" sz="1400" dirty="0">
                          <a:latin typeface="Century Gothic" panose="020B0502020202020204" pitchFamily="34" charset="0"/>
                        </a:rPr>
                        <a:t>82 (13%)</a:t>
                      </a:r>
                    </a:p>
                  </a:txBody>
                  <a:tcPr anchor="ctr"/>
                </a:tc>
                <a:tc>
                  <a:txBody>
                    <a:bodyPr/>
                    <a:lstStyle/>
                    <a:p>
                      <a:pPr algn="ctr"/>
                      <a:r>
                        <a:rPr lang="fr-FR" sz="1400" dirty="0">
                          <a:latin typeface="Century Gothic" panose="020B0502020202020204" pitchFamily="34" charset="0"/>
                        </a:rPr>
                        <a:t>30 (37%)</a:t>
                      </a:r>
                      <a:endParaRPr lang="fr-FR" sz="1400" b="0" dirty="0">
                        <a:latin typeface="Century Gothic" panose="020B0502020202020204" pitchFamily="34" charset="0"/>
                      </a:endParaRPr>
                    </a:p>
                  </a:txBody>
                  <a:tcPr anchor="ctr"/>
                </a:tc>
                <a:tc>
                  <a:txBody>
                    <a:bodyPr/>
                    <a:lstStyle/>
                    <a:p>
                      <a:pPr algn="ctr"/>
                      <a:r>
                        <a:rPr lang="fr-FR" sz="1400" dirty="0">
                          <a:latin typeface="Century Gothic" panose="020B0502020202020204" pitchFamily="34" charset="0"/>
                        </a:rPr>
                        <a:t>3 (4%)</a:t>
                      </a:r>
                      <a:endParaRPr lang="fr-FR" sz="1400" b="0" dirty="0">
                        <a:latin typeface="Century Gothic" panose="020B0502020202020204" pitchFamily="34" charset="0"/>
                      </a:endParaRPr>
                    </a:p>
                  </a:txBody>
                  <a:tcPr anchor="ctr"/>
                </a:tc>
                <a:tc>
                  <a:txBody>
                    <a:bodyPr/>
                    <a:lstStyle/>
                    <a:p>
                      <a:pPr algn="ctr"/>
                      <a:r>
                        <a:rPr lang="fr-FR" sz="1400" dirty="0">
                          <a:latin typeface="Century Gothic" panose="020B0502020202020204" pitchFamily="34" charset="0"/>
                        </a:rPr>
                        <a:t>41 (50%)</a:t>
                      </a:r>
                      <a:endParaRPr lang="fr-FR" sz="1400" b="0" dirty="0">
                        <a:latin typeface="Century Gothic" panose="020B0502020202020204" pitchFamily="34" charset="0"/>
                      </a:endParaRPr>
                    </a:p>
                  </a:txBody>
                  <a:tcPr anchor="ctr"/>
                </a:tc>
                <a:tc>
                  <a:txBody>
                    <a:bodyPr/>
                    <a:lstStyle/>
                    <a:p>
                      <a:pPr algn="ctr"/>
                      <a:r>
                        <a:rPr lang="fr-FR" sz="1400" dirty="0">
                          <a:latin typeface="Century Gothic" panose="020B0502020202020204" pitchFamily="34" charset="0"/>
                        </a:rPr>
                        <a:t>2 (2%)</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400" dirty="0">
                          <a:latin typeface="Century Gothic" panose="020B0502020202020204" pitchFamily="34" charset="0"/>
                        </a:rPr>
                        <a:t>0 (0%)</a:t>
                      </a:r>
                    </a:p>
                  </a:txBody>
                  <a:tcPr anchor="ctr"/>
                </a:tc>
                <a:extLst>
                  <a:ext uri="{0D108BD9-81ED-4DB2-BD59-A6C34878D82A}">
                    <a16:rowId xmlns:a16="http://schemas.microsoft.com/office/drawing/2014/main" val="1281582673"/>
                  </a:ext>
                </a:extLst>
              </a:tr>
              <a:tr h="0">
                <a:tc>
                  <a:txBody>
                    <a:bodyPr/>
                    <a:lstStyle/>
                    <a:p>
                      <a:endParaRPr lang="fr-FR" sz="300" b="1" dirty="0">
                        <a:latin typeface="Century Gothic" panose="020B0502020202020204" pitchFamily="34" charset="0"/>
                      </a:endParaRPr>
                    </a:p>
                  </a:txBody>
                  <a:tcPr anchor="ctr">
                    <a:solidFill>
                      <a:schemeClr val="bg1"/>
                    </a:solidFill>
                  </a:tcPr>
                </a:tc>
                <a:tc>
                  <a:txBody>
                    <a:bodyPr/>
                    <a:lstStyle/>
                    <a:p>
                      <a:pPr algn="ctr"/>
                      <a:endParaRPr lang="fr-FR" sz="300" dirty="0">
                        <a:latin typeface="Century Gothic" panose="020B0502020202020204" pitchFamily="34" charset="0"/>
                      </a:endParaRPr>
                    </a:p>
                  </a:txBody>
                  <a:tcPr anchor="ctr">
                    <a:solidFill>
                      <a:schemeClr val="bg1"/>
                    </a:solidFill>
                  </a:tcPr>
                </a:tc>
                <a:tc>
                  <a:txBody>
                    <a:bodyPr/>
                    <a:lstStyle/>
                    <a:p>
                      <a:pPr algn="ctr"/>
                      <a:endParaRPr lang="fr-FR" sz="300" b="0" dirty="0">
                        <a:latin typeface="Century Gothic" panose="020B0502020202020204" pitchFamily="34" charset="0"/>
                      </a:endParaRPr>
                    </a:p>
                  </a:txBody>
                  <a:tcPr anchor="ctr">
                    <a:solidFill>
                      <a:schemeClr val="bg1"/>
                    </a:solidFill>
                  </a:tcPr>
                </a:tc>
                <a:tc>
                  <a:txBody>
                    <a:bodyPr/>
                    <a:lstStyle/>
                    <a:p>
                      <a:pPr algn="ctr"/>
                      <a:endParaRPr lang="fr-FR" sz="300" b="0" dirty="0">
                        <a:latin typeface="Century Gothic" panose="020B0502020202020204" pitchFamily="34" charset="0"/>
                      </a:endParaRPr>
                    </a:p>
                  </a:txBody>
                  <a:tcPr anchor="ctr">
                    <a:solidFill>
                      <a:schemeClr val="bg1"/>
                    </a:solidFill>
                  </a:tcPr>
                </a:tc>
                <a:tc>
                  <a:txBody>
                    <a:bodyPr/>
                    <a:lstStyle/>
                    <a:p>
                      <a:pPr algn="ctr"/>
                      <a:endParaRPr lang="fr-FR" sz="300" b="0" dirty="0">
                        <a:latin typeface="Century Gothic" panose="020B0502020202020204" pitchFamily="34" charset="0"/>
                      </a:endParaRPr>
                    </a:p>
                  </a:txBody>
                  <a:tcPr anchor="ctr">
                    <a:solidFill>
                      <a:schemeClr val="bg1"/>
                    </a:solidFill>
                  </a:tcPr>
                </a:tc>
                <a:tc>
                  <a:txBody>
                    <a:bodyPr/>
                    <a:lstStyle/>
                    <a:p>
                      <a:pPr algn="ctr"/>
                      <a:endParaRPr lang="fr-FR" sz="300" dirty="0">
                        <a:latin typeface="Century Gothic" panose="020B0502020202020204" pitchFamily="34" charset="0"/>
                      </a:endParaRPr>
                    </a:p>
                  </a:txBody>
                  <a:tcPr anchor="ctr">
                    <a:solidFill>
                      <a:schemeClr val="bg1"/>
                    </a:solidFill>
                  </a:tcPr>
                </a:tc>
                <a:tc>
                  <a:txBody>
                    <a:bodyPr/>
                    <a:lstStyle/>
                    <a:p>
                      <a:pPr algn="ctr"/>
                      <a:endParaRPr lang="fr-FR" sz="300" dirty="0">
                        <a:latin typeface="Century Gothic" panose="020B0502020202020204" pitchFamily="34" charset="0"/>
                      </a:endParaRPr>
                    </a:p>
                  </a:txBody>
                  <a:tcPr anchor="ctr">
                    <a:solidFill>
                      <a:schemeClr val="bg1"/>
                    </a:solidFill>
                  </a:tcPr>
                </a:tc>
                <a:extLst>
                  <a:ext uri="{0D108BD9-81ED-4DB2-BD59-A6C34878D82A}">
                    <a16:rowId xmlns:a16="http://schemas.microsoft.com/office/drawing/2014/main" val="2128876354"/>
                  </a:ext>
                </a:extLst>
              </a:tr>
              <a:tr h="557492">
                <a:tc>
                  <a:txBody>
                    <a:bodyPr/>
                    <a:lstStyle/>
                    <a:p>
                      <a:r>
                        <a:rPr lang="fr-FR" sz="1400" b="1" dirty="0">
                          <a:latin typeface="Century Gothic" panose="020B0502020202020204" pitchFamily="34" charset="0"/>
                        </a:rPr>
                        <a:t>Naissances vivantes sans issues défavorables</a:t>
                      </a:r>
                    </a:p>
                  </a:txBody>
                  <a:tcPr anchor="ctr"/>
                </a:tc>
                <a:tc>
                  <a:txBody>
                    <a:bodyPr/>
                    <a:lstStyle/>
                    <a:p>
                      <a:pPr algn="ctr"/>
                      <a:r>
                        <a:rPr lang="fr-FR" sz="1400" dirty="0">
                          <a:latin typeface="Century Gothic" panose="020B0502020202020204" pitchFamily="34" charset="0"/>
                        </a:rPr>
                        <a:t>453 (76%)</a:t>
                      </a:r>
                    </a:p>
                  </a:txBody>
                  <a:tcPr anchor="ctr"/>
                </a:tc>
                <a:tc>
                  <a:txBody>
                    <a:bodyPr/>
                    <a:lstStyle/>
                    <a:p>
                      <a:pPr algn="ctr"/>
                      <a:r>
                        <a:rPr lang="fr-FR" sz="1400" dirty="0">
                          <a:latin typeface="Century Gothic" panose="020B0502020202020204" pitchFamily="34" charset="0"/>
                        </a:rPr>
                        <a:t>131 (29%)</a:t>
                      </a:r>
                      <a:endParaRPr lang="fr-FR" sz="1400" b="0" dirty="0">
                        <a:latin typeface="Century Gothic" panose="020B0502020202020204" pitchFamily="34" charset="0"/>
                      </a:endParaRPr>
                    </a:p>
                  </a:txBody>
                  <a:tcPr anchor="ctr"/>
                </a:tc>
                <a:tc>
                  <a:txBody>
                    <a:bodyPr/>
                    <a:lstStyle/>
                    <a:p>
                      <a:pPr algn="ctr"/>
                      <a:r>
                        <a:rPr lang="fr-FR" sz="1400" dirty="0">
                          <a:latin typeface="Century Gothic" panose="020B0502020202020204" pitchFamily="34" charset="0"/>
                        </a:rPr>
                        <a:t>6 (1%)</a:t>
                      </a:r>
                      <a:endParaRPr lang="fr-FR" sz="1400" b="0" dirty="0">
                        <a:latin typeface="Century Gothic" panose="020B0502020202020204" pitchFamily="34" charset="0"/>
                      </a:endParaRPr>
                    </a:p>
                  </a:txBody>
                  <a:tcPr anchor="ctr"/>
                </a:tc>
                <a:tc>
                  <a:txBody>
                    <a:bodyPr/>
                    <a:lstStyle/>
                    <a:p>
                      <a:pPr algn="ctr"/>
                      <a:r>
                        <a:rPr lang="fr-FR" sz="1400" dirty="0">
                          <a:latin typeface="Century Gothic" panose="020B0502020202020204" pitchFamily="34" charset="0"/>
                        </a:rPr>
                        <a:t>271 (60%)</a:t>
                      </a:r>
                      <a:endParaRPr lang="fr-FR" sz="1400" b="0" dirty="0">
                        <a:latin typeface="Century Gothic" panose="020B0502020202020204" pitchFamily="34" charset="0"/>
                      </a:endParaRPr>
                    </a:p>
                  </a:txBody>
                  <a:tcPr anchor="ctr"/>
                </a:tc>
                <a:tc>
                  <a:txBody>
                    <a:bodyPr/>
                    <a:lstStyle/>
                    <a:p>
                      <a:pPr algn="ctr"/>
                      <a:r>
                        <a:rPr lang="fr-FR" sz="1400" dirty="0">
                          <a:latin typeface="Century Gothic" panose="020B0502020202020204" pitchFamily="34" charset="0"/>
                        </a:rPr>
                        <a:t>25 (6%)</a:t>
                      </a:r>
                    </a:p>
                  </a:txBody>
                  <a:tcPr anchor="ctr"/>
                </a:tc>
                <a:tc>
                  <a:txBody>
                    <a:bodyPr/>
                    <a:lstStyle/>
                    <a:p>
                      <a:pPr algn="ctr"/>
                      <a:r>
                        <a:rPr lang="fr-FR" sz="1400" dirty="0">
                          <a:latin typeface="Century Gothic" panose="020B0502020202020204" pitchFamily="34" charset="0"/>
                        </a:rPr>
                        <a:t>12 (3%)</a:t>
                      </a:r>
                    </a:p>
                  </a:txBody>
                  <a:tcPr anchor="ctr"/>
                </a:tc>
                <a:extLst>
                  <a:ext uri="{0D108BD9-81ED-4DB2-BD59-A6C34878D82A}">
                    <a16:rowId xmlns:a16="http://schemas.microsoft.com/office/drawing/2014/main" val="243837243"/>
                  </a:ext>
                </a:extLst>
              </a:tr>
            </a:tbl>
          </a:graphicData>
        </a:graphic>
      </p:graphicFrame>
      <p:sp>
        <p:nvSpPr>
          <p:cNvPr id="5" name="ZoneTexte 4"/>
          <p:cNvSpPr txBox="1"/>
          <p:nvPr/>
        </p:nvSpPr>
        <p:spPr>
          <a:xfrm>
            <a:off x="266008" y="6424550"/>
            <a:ext cx="9405258" cy="307777"/>
          </a:xfrm>
          <a:prstGeom prst="rect">
            <a:avLst/>
          </a:prstGeom>
          <a:noFill/>
        </p:spPr>
        <p:txBody>
          <a:bodyPr wrap="square" rtlCol="0">
            <a:spAutoFit/>
          </a:bodyPr>
          <a:lstStyle/>
          <a:p>
            <a:r>
              <a:rPr lang="fr-FR" sz="1400" dirty="0">
                <a:solidFill>
                  <a:schemeClr val="bg1"/>
                </a:solidFill>
              </a:rPr>
              <a:t>*Exclusion des grossesses toujours en cours (n=6)</a:t>
            </a:r>
            <a:endParaRPr lang="fr-FR" dirty="0"/>
          </a:p>
        </p:txBody>
      </p:sp>
      <p:sp>
        <p:nvSpPr>
          <p:cNvPr id="6" name="Espace réservé du numéro de diapositive 5"/>
          <p:cNvSpPr>
            <a:spLocks noGrp="1"/>
          </p:cNvSpPr>
          <p:nvPr>
            <p:ph type="sldNum" sz="quarter" idx="12"/>
          </p:nvPr>
        </p:nvSpPr>
        <p:spPr/>
        <p:txBody>
          <a:bodyPr/>
          <a:lstStyle/>
          <a:p>
            <a:fld id="{2123FE6F-D62F-48C0-857B-7AC970CF2039}" type="slidenum">
              <a:rPr lang="fr-FR" smtClean="0"/>
              <a:t>14</a:t>
            </a:fld>
            <a:endParaRPr lang="fr-FR"/>
          </a:p>
        </p:txBody>
      </p:sp>
    </p:spTree>
    <p:extLst>
      <p:ext uri="{BB962C8B-B14F-4D97-AF65-F5344CB8AC3E}">
        <p14:creationId xmlns:p14="http://schemas.microsoft.com/office/powerpoint/2010/main" val="17697280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solidFill>
                  <a:schemeClr val="tx1"/>
                </a:solidFill>
              </a:rPr>
              <a:t>Résultats : Analyse ajustée</a:t>
            </a:r>
            <a:r>
              <a:rPr lang="fr-FR" baseline="30000" dirty="0">
                <a:solidFill>
                  <a:schemeClr val="tx1"/>
                </a:solidFill>
              </a:rPr>
              <a:t>▫</a:t>
            </a:r>
            <a:r>
              <a:rPr lang="fr-FR" dirty="0">
                <a:solidFill>
                  <a:schemeClr val="tx1"/>
                </a:solidFill>
              </a:rPr>
              <a:t> des facteurs associés aux issues de grossesse défavorables</a:t>
            </a:r>
          </a:p>
        </p:txBody>
      </p:sp>
      <p:graphicFrame>
        <p:nvGraphicFramePr>
          <p:cNvPr id="4" name="Tableau 3"/>
          <p:cNvGraphicFramePr>
            <a:graphicFrameLocks noGrp="1"/>
          </p:cNvGraphicFramePr>
          <p:nvPr>
            <p:extLst>
              <p:ext uri="{D42A27DB-BD31-4B8C-83A1-F6EECF244321}">
                <p14:modId xmlns:p14="http://schemas.microsoft.com/office/powerpoint/2010/main" val="2013635124"/>
              </p:ext>
            </p:extLst>
          </p:nvPr>
        </p:nvGraphicFramePr>
        <p:xfrm>
          <a:off x="95005" y="1832358"/>
          <a:ext cx="11934701" cy="1761628"/>
        </p:xfrm>
        <a:graphic>
          <a:graphicData uri="http://schemas.openxmlformats.org/drawingml/2006/table">
            <a:tbl>
              <a:tblPr firstRow="1" bandRow="1">
                <a:tableStyleId>{073A0DAA-6AF3-43AB-8588-CEC1D06C72B9}</a:tableStyleId>
              </a:tblPr>
              <a:tblGrid>
                <a:gridCol w="2773307">
                  <a:extLst>
                    <a:ext uri="{9D8B030D-6E8A-4147-A177-3AD203B41FA5}">
                      <a16:colId xmlns:a16="http://schemas.microsoft.com/office/drawing/2014/main" val="2099999466"/>
                    </a:ext>
                  </a:extLst>
                </a:gridCol>
                <a:gridCol w="841474">
                  <a:extLst>
                    <a:ext uri="{9D8B030D-6E8A-4147-A177-3AD203B41FA5}">
                      <a16:colId xmlns:a16="http://schemas.microsoft.com/office/drawing/2014/main" val="2691153130"/>
                    </a:ext>
                  </a:extLst>
                </a:gridCol>
                <a:gridCol w="1303691">
                  <a:extLst>
                    <a:ext uri="{9D8B030D-6E8A-4147-A177-3AD203B41FA5}">
                      <a16:colId xmlns:a16="http://schemas.microsoft.com/office/drawing/2014/main" val="320922945"/>
                    </a:ext>
                  </a:extLst>
                </a:gridCol>
                <a:gridCol w="1848871">
                  <a:extLst>
                    <a:ext uri="{9D8B030D-6E8A-4147-A177-3AD203B41FA5}">
                      <a16:colId xmlns:a16="http://schemas.microsoft.com/office/drawing/2014/main" val="2224207672"/>
                    </a:ext>
                  </a:extLst>
                </a:gridCol>
                <a:gridCol w="1765909">
                  <a:extLst>
                    <a:ext uri="{9D8B030D-6E8A-4147-A177-3AD203B41FA5}">
                      <a16:colId xmlns:a16="http://schemas.microsoft.com/office/drawing/2014/main" val="3310142321"/>
                    </a:ext>
                  </a:extLst>
                </a:gridCol>
                <a:gridCol w="1801465">
                  <a:extLst>
                    <a:ext uri="{9D8B030D-6E8A-4147-A177-3AD203B41FA5}">
                      <a16:colId xmlns:a16="http://schemas.microsoft.com/office/drawing/2014/main" val="2717200498"/>
                    </a:ext>
                  </a:extLst>
                </a:gridCol>
                <a:gridCol w="1599984">
                  <a:extLst>
                    <a:ext uri="{9D8B030D-6E8A-4147-A177-3AD203B41FA5}">
                      <a16:colId xmlns:a16="http://schemas.microsoft.com/office/drawing/2014/main" val="3740195825"/>
                    </a:ext>
                  </a:extLst>
                </a:gridCol>
              </a:tblGrid>
              <a:tr h="472090">
                <a:tc>
                  <a:txBody>
                    <a:bodyPr/>
                    <a:lstStyle/>
                    <a:p>
                      <a:pPr algn="ctr"/>
                      <a:r>
                        <a:rPr lang="fr-FR" sz="1200" dirty="0">
                          <a:latin typeface="Century Gothic" panose="020B0502020202020204" pitchFamily="34" charset="0"/>
                        </a:rPr>
                        <a:t>Issues</a:t>
                      </a:r>
                      <a:r>
                        <a:rPr lang="fr-FR" sz="1200" baseline="0" dirty="0">
                          <a:latin typeface="Century Gothic" panose="020B0502020202020204" pitchFamily="34" charset="0"/>
                        </a:rPr>
                        <a:t> de grossesse</a:t>
                      </a:r>
                      <a:endParaRPr lang="fr-FR" sz="1200" dirty="0">
                        <a:latin typeface="Century Gothic" panose="020B0502020202020204" pitchFamily="34" charset="0"/>
                      </a:endParaRPr>
                    </a:p>
                  </a:txBody>
                  <a:tcPr anchor="ctr">
                    <a:solidFill>
                      <a:srgbClr val="7030A0"/>
                    </a:solidFill>
                  </a:tcPr>
                </a:tc>
                <a:tc>
                  <a:txBody>
                    <a:bodyPr/>
                    <a:lstStyle/>
                    <a:p>
                      <a:pPr algn="ctr"/>
                      <a:r>
                        <a:rPr lang="fr-FR" sz="1200" dirty="0">
                          <a:latin typeface="Century Gothic" panose="020B0502020202020204" pitchFamily="34" charset="0"/>
                        </a:rPr>
                        <a:t>Total (n=839*)</a:t>
                      </a:r>
                    </a:p>
                  </a:txBody>
                  <a:tcPr anchor="ctr">
                    <a:solidFill>
                      <a:srgbClr val="7030A0"/>
                    </a:solidFill>
                  </a:tcPr>
                </a:tc>
                <a:tc>
                  <a:txBody>
                    <a:bodyPr/>
                    <a:lstStyle/>
                    <a:p>
                      <a:pPr algn="ctr"/>
                      <a:r>
                        <a:rPr lang="fr-FR" sz="1200" dirty="0">
                          <a:latin typeface="Century Gothic" panose="020B0502020202020204" pitchFamily="34" charset="0"/>
                        </a:rPr>
                        <a:t>Combinaison</a:t>
                      </a:r>
                      <a:r>
                        <a:rPr lang="fr-FR" sz="1200" baseline="0" dirty="0">
                          <a:latin typeface="Century Gothic" panose="020B0502020202020204" pitchFamily="34" charset="0"/>
                        </a:rPr>
                        <a:t> </a:t>
                      </a:r>
                      <a:r>
                        <a:rPr lang="fr-FR" sz="1200" dirty="0">
                          <a:latin typeface="Century Gothic" panose="020B0502020202020204" pitchFamily="34" charset="0"/>
                        </a:rPr>
                        <a:t>INNTI </a:t>
                      </a:r>
                    </a:p>
                  </a:txBody>
                  <a:tcPr anchor="ctr">
                    <a:solidFill>
                      <a:srgbClr val="7030A0"/>
                    </a:solidFill>
                  </a:tcPr>
                </a:tc>
                <a:tc>
                  <a:txBody>
                    <a:bodyPr/>
                    <a:lstStyle/>
                    <a:p>
                      <a:pPr algn="ctr"/>
                      <a:r>
                        <a:rPr lang="fr-FR" sz="1200" dirty="0">
                          <a:latin typeface="Century Gothic" panose="020B0502020202020204" pitchFamily="34" charset="0"/>
                        </a:rPr>
                        <a:t>Combinaison</a:t>
                      </a:r>
                    </a:p>
                    <a:p>
                      <a:pPr algn="ctr"/>
                      <a:r>
                        <a:rPr lang="fr-FR" sz="1200" dirty="0">
                          <a:latin typeface="Century Gothic" panose="020B0502020202020204" pitchFamily="34" charset="0"/>
                        </a:rPr>
                        <a:t> INTI</a:t>
                      </a:r>
                    </a:p>
                  </a:txBody>
                  <a:tcPr anchor="ctr">
                    <a:solidFill>
                      <a:srgbClr val="7030A0"/>
                    </a:solidFill>
                  </a:tcPr>
                </a:tc>
                <a:tc>
                  <a:txBody>
                    <a:bodyPr/>
                    <a:lstStyle/>
                    <a:p>
                      <a:pPr algn="ctr"/>
                      <a:r>
                        <a:rPr lang="fr-FR" sz="1200" dirty="0">
                          <a:latin typeface="Century Gothic" panose="020B0502020202020204" pitchFamily="34" charset="0"/>
                        </a:rPr>
                        <a:t>Combinaison </a:t>
                      </a:r>
                    </a:p>
                    <a:p>
                      <a:pPr algn="ctr"/>
                      <a:r>
                        <a:rPr lang="fr-FR" sz="1200" dirty="0">
                          <a:latin typeface="Century Gothic" panose="020B0502020202020204" pitchFamily="34" charset="0"/>
                        </a:rPr>
                        <a:t>IP</a:t>
                      </a:r>
                    </a:p>
                  </a:txBody>
                  <a:tcPr anchor="ctr">
                    <a:solidFill>
                      <a:srgbClr val="7030A0"/>
                    </a:solidFill>
                  </a:tcPr>
                </a:tc>
                <a:tc>
                  <a:txBody>
                    <a:bodyPr/>
                    <a:lstStyle/>
                    <a:p>
                      <a:pPr algn="ctr"/>
                      <a:r>
                        <a:rPr lang="fr-FR" sz="1200" dirty="0">
                          <a:latin typeface="Century Gothic" panose="020B0502020202020204" pitchFamily="34" charset="0"/>
                        </a:rPr>
                        <a:t>Combinaison </a:t>
                      </a:r>
                    </a:p>
                    <a:p>
                      <a:pPr algn="ctr"/>
                      <a:r>
                        <a:rPr lang="fr-FR" sz="1200" dirty="0">
                          <a:latin typeface="Century Gothic" panose="020B0502020202020204" pitchFamily="34" charset="0"/>
                        </a:rPr>
                        <a:t>II</a:t>
                      </a:r>
                    </a:p>
                  </a:txBody>
                  <a:tcPr anchor="ctr">
                    <a:solidFill>
                      <a:srgbClr val="7030A0"/>
                    </a:solidFill>
                  </a:tcPr>
                </a:tc>
                <a:tc>
                  <a:txBody>
                    <a:bodyPr/>
                    <a:lstStyle/>
                    <a:p>
                      <a:pPr algn="ctr"/>
                      <a:r>
                        <a:rPr lang="fr-FR" sz="1200" dirty="0">
                          <a:latin typeface="Century Gothic" panose="020B0502020202020204" pitchFamily="34" charset="0"/>
                        </a:rPr>
                        <a:t>Combinaison « Autres »</a:t>
                      </a:r>
                    </a:p>
                  </a:txBody>
                  <a:tcPr anchor="ctr">
                    <a:solidFill>
                      <a:srgbClr val="7030A0"/>
                    </a:solidFill>
                  </a:tcPr>
                </a:tc>
                <a:extLst>
                  <a:ext uri="{0D108BD9-81ED-4DB2-BD59-A6C34878D82A}">
                    <a16:rowId xmlns:a16="http://schemas.microsoft.com/office/drawing/2014/main" val="2945344506"/>
                  </a:ext>
                </a:extLst>
              </a:tr>
              <a:tr h="38263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400" b="1" dirty="0">
                          <a:latin typeface="Century Gothic" panose="020B0502020202020204" pitchFamily="34" charset="0"/>
                        </a:rPr>
                        <a:t>Avortements</a:t>
                      </a:r>
                      <a:r>
                        <a:rPr lang="fr-FR" sz="1400" b="1" baseline="0" dirty="0">
                          <a:latin typeface="Century Gothic" panose="020B0502020202020204" pitchFamily="34" charset="0"/>
                        </a:rPr>
                        <a:t> spontanés (N,%)</a:t>
                      </a:r>
                      <a:endParaRPr lang="fr-FR" sz="1400" b="1" dirty="0">
                        <a:latin typeface="Century Gothic" panose="020B0502020202020204" pitchFamily="34" charset="0"/>
                      </a:endParaRPr>
                    </a:p>
                  </a:txBody>
                  <a:tcPr anchor="ctr"/>
                </a:tc>
                <a:tc>
                  <a:txBody>
                    <a:bodyPr/>
                    <a:lstStyle/>
                    <a:p>
                      <a:pPr algn="ctr"/>
                      <a:r>
                        <a:rPr lang="fr-FR" sz="1400" dirty="0">
                          <a:latin typeface="Century Gothic" panose="020B0502020202020204" pitchFamily="34" charset="0"/>
                        </a:rPr>
                        <a:t>80</a:t>
                      </a:r>
                    </a:p>
                  </a:txBody>
                  <a:tcPr anchor="ctr"/>
                </a:tc>
                <a:tc>
                  <a:txBody>
                    <a:bodyPr/>
                    <a:lstStyle/>
                    <a:p>
                      <a:pPr algn="ctr"/>
                      <a:r>
                        <a:rPr lang="fr-FR" sz="1400" dirty="0">
                          <a:latin typeface="Century Gothic" panose="020B0502020202020204" pitchFamily="34" charset="0"/>
                        </a:rPr>
                        <a:t>33 (41%)</a:t>
                      </a:r>
                    </a:p>
                  </a:txBody>
                  <a:tcPr anchor="ctr"/>
                </a:tc>
                <a:tc>
                  <a:txBody>
                    <a:bodyPr/>
                    <a:lstStyle/>
                    <a:p>
                      <a:pPr algn="ctr"/>
                      <a:r>
                        <a:rPr lang="fr-FR" sz="1400" dirty="0">
                          <a:latin typeface="Century Gothic" panose="020B0502020202020204" pitchFamily="34" charset="0"/>
                        </a:rPr>
                        <a:t>5 (6%)</a:t>
                      </a:r>
                    </a:p>
                  </a:txBody>
                  <a:tcPr anchor="ctr"/>
                </a:tc>
                <a:tc>
                  <a:txBody>
                    <a:bodyPr/>
                    <a:lstStyle/>
                    <a:p>
                      <a:pPr algn="ctr"/>
                      <a:r>
                        <a:rPr lang="fr-FR" sz="1400" dirty="0">
                          <a:latin typeface="Century Gothic" panose="020B0502020202020204" pitchFamily="34" charset="0"/>
                        </a:rPr>
                        <a:t>27 (34%)</a:t>
                      </a:r>
                    </a:p>
                  </a:txBody>
                  <a:tcPr anchor="ctr"/>
                </a:tc>
                <a:tc>
                  <a:txBody>
                    <a:bodyPr/>
                    <a:lstStyle/>
                    <a:p>
                      <a:pPr algn="ctr"/>
                      <a:r>
                        <a:rPr lang="fr-FR" sz="1400" dirty="0">
                          <a:latin typeface="Century Gothic" panose="020B0502020202020204" pitchFamily="34" charset="0"/>
                        </a:rPr>
                        <a:t>2 (3%)</a:t>
                      </a:r>
                    </a:p>
                  </a:txBody>
                  <a:tcPr anchor="ctr"/>
                </a:tc>
                <a:tc>
                  <a:txBody>
                    <a:bodyPr/>
                    <a:lstStyle/>
                    <a:p>
                      <a:pPr algn="ctr"/>
                      <a:r>
                        <a:rPr lang="fr-FR" sz="1400" dirty="0">
                          <a:latin typeface="Century Gothic" panose="020B0502020202020204" pitchFamily="34" charset="0"/>
                        </a:rPr>
                        <a:t>2 (3%)</a:t>
                      </a:r>
                    </a:p>
                  </a:txBody>
                  <a:tcPr anchor="ctr"/>
                </a:tc>
                <a:extLst>
                  <a:ext uri="{0D108BD9-81ED-4DB2-BD59-A6C34878D82A}">
                    <a16:rowId xmlns:a16="http://schemas.microsoft.com/office/drawing/2014/main" val="4173942044"/>
                  </a:ext>
                </a:extLst>
              </a:tr>
              <a:tr h="38263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dirty="0">
                          <a:latin typeface="Century Gothic" panose="020B0502020202020204" pitchFamily="34" charset="0"/>
                        </a:rPr>
                        <a:t>OR</a:t>
                      </a:r>
                      <a:r>
                        <a:rPr lang="fr-FR" sz="1200" baseline="0" dirty="0">
                          <a:latin typeface="Century Gothic" panose="020B0502020202020204" pitchFamily="34" charset="0"/>
                        </a:rPr>
                        <a:t> (IC95%)</a:t>
                      </a:r>
                      <a:endParaRPr lang="fr-FR" sz="1200" b="0" dirty="0">
                        <a:latin typeface="Century Gothic" panose="020B0502020202020204" pitchFamily="34" charset="0"/>
                      </a:endParaRPr>
                    </a:p>
                  </a:txBody>
                  <a:tcPr anchor="ctr"/>
                </a:tc>
                <a:tc>
                  <a:txBody>
                    <a:bodyPr/>
                    <a:lstStyle/>
                    <a:p>
                      <a:pPr algn="ctr"/>
                      <a:endParaRPr lang="fr-FR" sz="1400" dirty="0">
                        <a:latin typeface="Century Gothic" panose="020B0502020202020204" pitchFamily="34" charset="0"/>
                      </a:endParaRPr>
                    </a:p>
                  </a:txBody>
                  <a:tcPr anchor="ctr"/>
                </a:tc>
                <a:tc>
                  <a:txBody>
                    <a:bodyPr/>
                    <a:lstStyle/>
                    <a:p>
                      <a:pPr algn="ctr" fontAlgn="b"/>
                      <a:r>
                        <a:rPr lang="fr-FR" sz="1400" u="none" strike="noStrike" dirty="0">
                          <a:effectLst/>
                          <a:latin typeface="Century Gothic" panose="020B0502020202020204" pitchFamily="34" charset="0"/>
                        </a:rPr>
                        <a:t>1</a:t>
                      </a:r>
                      <a:endParaRPr lang="fr-FR" sz="1400" b="0" i="0" u="none" strike="noStrike" dirty="0">
                        <a:solidFill>
                          <a:srgbClr val="000000"/>
                        </a:solidFill>
                        <a:effectLst/>
                        <a:latin typeface="Century Gothic" panose="020B0502020202020204" pitchFamily="34" charset="0"/>
                      </a:endParaRPr>
                    </a:p>
                  </a:txBody>
                  <a:tcPr marL="9525" marR="9525" marT="9525" marB="0" anchor="ctr"/>
                </a:tc>
                <a:tc>
                  <a:txBody>
                    <a:bodyPr/>
                    <a:lstStyle/>
                    <a:p>
                      <a:pPr algn="ctr">
                        <a:lnSpc>
                          <a:spcPct val="115000"/>
                        </a:lnSpc>
                        <a:spcAft>
                          <a:spcPts val="0"/>
                        </a:spcAft>
                      </a:pPr>
                      <a:r>
                        <a:rPr lang="en-GB" sz="1400" b="0" dirty="0">
                          <a:effectLst/>
                          <a:latin typeface="Century Gothic" panose="020B0502020202020204" pitchFamily="34" charset="0"/>
                          <a:ea typeface="Calibri" panose="020F0502020204030204" pitchFamily="34" charset="0"/>
                          <a:cs typeface="Times New Roman" panose="02020603050405020304" pitchFamily="18" charset="0"/>
                        </a:rPr>
                        <a:t>2,71 [0,87-8,44]</a:t>
                      </a:r>
                      <a:endParaRPr lang="fr-FR" sz="1800" b="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n-GB" sz="1400" b="0" dirty="0">
                          <a:effectLst/>
                          <a:latin typeface="Century Gothic" panose="020B0502020202020204" pitchFamily="34" charset="0"/>
                          <a:ea typeface="Calibri" panose="020F0502020204030204" pitchFamily="34" charset="0"/>
                          <a:cs typeface="Times New Roman" panose="02020603050405020304" pitchFamily="18" charset="0"/>
                        </a:rPr>
                        <a:t>0,45 [0,26-0,77]</a:t>
                      </a:r>
                      <a:endParaRPr lang="fr-FR" sz="1800" b="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n-GB" sz="1400" dirty="0">
                          <a:effectLst/>
                          <a:latin typeface="Century Gothic" panose="020B0502020202020204" pitchFamily="34" charset="0"/>
                          <a:ea typeface="Calibri" panose="020F0502020204030204" pitchFamily="34" charset="0"/>
                          <a:cs typeface="Times New Roman" panose="02020603050405020304" pitchFamily="18" charset="0"/>
                        </a:rPr>
                        <a:t>0,37 [0,09-1,64]</a:t>
                      </a:r>
                      <a:endParaRPr lang="fr-FR" sz="18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n-GB" sz="1400" dirty="0">
                          <a:effectLst/>
                          <a:latin typeface="Century Gothic" panose="020B0502020202020204" pitchFamily="34" charset="0"/>
                          <a:ea typeface="Calibri" panose="020F0502020204030204" pitchFamily="34" charset="0"/>
                          <a:cs typeface="Times New Roman" panose="02020603050405020304" pitchFamily="18" charset="0"/>
                        </a:rPr>
                        <a:t>0,68 [0,15-3,09]</a:t>
                      </a:r>
                      <a:endParaRPr lang="fr-FR" sz="18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1538894070"/>
                  </a:ext>
                </a:extLst>
              </a:tr>
              <a:tr h="38263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dirty="0" err="1">
                          <a:latin typeface="Century Gothic" panose="020B0502020202020204" pitchFamily="34" charset="0"/>
                        </a:rPr>
                        <a:t>ORa</a:t>
                      </a:r>
                      <a:r>
                        <a:rPr lang="fr-FR" sz="1200" baseline="0" dirty="0">
                          <a:latin typeface="Century Gothic" panose="020B0502020202020204" pitchFamily="34" charset="0"/>
                        </a:rPr>
                        <a:t> (IC95%)</a:t>
                      </a:r>
                      <a:endParaRPr lang="fr-FR" sz="1200" b="0" dirty="0">
                        <a:latin typeface="Century Gothic" panose="020B0502020202020204" pitchFamily="34" charset="0"/>
                      </a:endParaRPr>
                    </a:p>
                  </a:txBody>
                  <a:tcPr anchor="ctr"/>
                </a:tc>
                <a:tc>
                  <a:txBody>
                    <a:bodyPr/>
                    <a:lstStyle/>
                    <a:p>
                      <a:pPr algn="ctr"/>
                      <a:endParaRPr lang="fr-FR" sz="1400" dirty="0">
                        <a:latin typeface="Century Gothic" panose="020B0502020202020204" pitchFamily="34" charset="0"/>
                      </a:endParaRPr>
                    </a:p>
                  </a:txBody>
                  <a:tcPr anchor="ctr"/>
                </a:tc>
                <a:tc>
                  <a:txBody>
                    <a:bodyPr/>
                    <a:lstStyle/>
                    <a:p>
                      <a:pPr algn="ctr" fontAlgn="b"/>
                      <a:r>
                        <a:rPr lang="fr-FR" sz="1400" u="none" strike="noStrike" dirty="0">
                          <a:effectLst/>
                          <a:latin typeface="Century Gothic" panose="020B0502020202020204" pitchFamily="34" charset="0"/>
                        </a:rPr>
                        <a:t>1</a:t>
                      </a:r>
                      <a:endParaRPr lang="fr-FR" sz="1400" b="0" i="0" u="none" strike="noStrike" dirty="0">
                        <a:solidFill>
                          <a:srgbClr val="000000"/>
                        </a:solidFill>
                        <a:effectLst/>
                        <a:latin typeface="Century Gothic" panose="020B0502020202020204" pitchFamily="34" charset="0"/>
                      </a:endParaRPr>
                    </a:p>
                  </a:txBody>
                  <a:tcPr marL="9525" marR="9525" marT="9525" marB="0" anchor="ctr"/>
                </a:tc>
                <a:tc>
                  <a:txBody>
                    <a:bodyPr/>
                    <a:lstStyle/>
                    <a:p>
                      <a:pPr algn="ctr">
                        <a:lnSpc>
                          <a:spcPct val="115000"/>
                        </a:lnSpc>
                        <a:spcAft>
                          <a:spcPts val="0"/>
                        </a:spcAft>
                      </a:pPr>
                      <a:r>
                        <a:rPr lang="en-GB" sz="1400">
                          <a:effectLst/>
                          <a:latin typeface="Century Gothic" panose="020B0502020202020204" pitchFamily="34" charset="0"/>
                          <a:ea typeface="Calibri" panose="020F0502020204030204" pitchFamily="34" charset="0"/>
                          <a:cs typeface="Times New Roman" panose="02020603050405020304" pitchFamily="18" charset="0"/>
                        </a:rPr>
                        <a:t>2,86 [0,87-9,49]</a:t>
                      </a:r>
                      <a:endParaRPr lang="fr-FR" sz="1800">
                        <a:effectLst/>
                        <a:latin typeface="Century Gothic" panose="020B050202020202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n-GB" sz="1400">
                          <a:effectLst/>
                          <a:latin typeface="Century Gothic" panose="020B0502020202020204" pitchFamily="34" charset="0"/>
                          <a:ea typeface="Calibri" panose="020F0502020204030204" pitchFamily="34" charset="0"/>
                          <a:cs typeface="Times New Roman" panose="02020603050405020304" pitchFamily="18" charset="0"/>
                        </a:rPr>
                        <a:t>0,68 [0,39-1,20]</a:t>
                      </a:r>
                      <a:endParaRPr lang="fr-FR" sz="1800">
                        <a:effectLst/>
                        <a:latin typeface="Century Gothic" panose="020B050202020202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n-GB" sz="1400">
                          <a:effectLst/>
                          <a:latin typeface="Century Gothic" panose="020B0502020202020204" pitchFamily="34" charset="0"/>
                          <a:ea typeface="Calibri" panose="020F0502020204030204" pitchFamily="34" charset="0"/>
                          <a:cs typeface="Times New Roman" panose="02020603050405020304" pitchFamily="18" charset="0"/>
                        </a:rPr>
                        <a:t>0,81 [0,16-4,02]</a:t>
                      </a:r>
                      <a:endParaRPr lang="fr-FR" sz="1800">
                        <a:effectLst/>
                        <a:latin typeface="Century Gothic" panose="020B050202020202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n-GB" sz="1400" dirty="0">
                          <a:effectLst/>
                          <a:latin typeface="Century Gothic" panose="020B0502020202020204" pitchFamily="34" charset="0"/>
                          <a:ea typeface="Calibri" panose="020F0502020204030204" pitchFamily="34" charset="0"/>
                          <a:cs typeface="Times New Roman" panose="02020603050405020304" pitchFamily="18" charset="0"/>
                        </a:rPr>
                        <a:t>1,73 [0,30-9,91]</a:t>
                      </a:r>
                      <a:endParaRPr lang="fr-FR" sz="18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2287962502"/>
                  </a:ext>
                </a:extLst>
              </a:tr>
              <a:tr h="141627">
                <a:tc>
                  <a:txBody>
                    <a:bodyPr/>
                    <a:lstStyle/>
                    <a:p>
                      <a:pPr algn="l"/>
                      <a:endParaRPr lang="fr-FR" sz="300" b="1" dirty="0">
                        <a:latin typeface="Century Gothic" panose="020B0502020202020204" pitchFamily="34" charset="0"/>
                      </a:endParaRPr>
                    </a:p>
                  </a:txBody>
                  <a:tcPr anchor="ctr">
                    <a:solidFill>
                      <a:schemeClr val="bg1"/>
                    </a:solidFill>
                  </a:tcPr>
                </a:tc>
                <a:tc>
                  <a:txBody>
                    <a:bodyPr/>
                    <a:lstStyle/>
                    <a:p>
                      <a:pPr algn="ctr"/>
                      <a:endParaRPr lang="fr-FR" sz="300" dirty="0">
                        <a:latin typeface="Century Gothic" panose="020B0502020202020204" pitchFamily="34" charset="0"/>
                      </a:endParaRPr>
                    </a:p>
                  </a:txBody>
                  <a:tcPr anchor="ctr">
                    <a:solidFill>
                      <a:schemeClr val="bg1"/>
                    </a:solidFill>
                  </a:tcPr>
                </a:tc>
                <a:tc>
                  <a:txBody>
                    <a:bodyPr/>
                    <a:lstStyle/>
                    <a:p>
                      <a:pPr algn="ctr"/>
                      <a:endParaRPr lang="fr-FR" sz="300" dirty="0">
                        <a:latin typeface="Century Gothic" panose="020B0502020202020204" pitchFamily="34" charset="0"/>
                      </a:endParaRPr>
                    </a:p>
                  </a:txBody>
                  <a:tcPr anchor="ctr">
                    <a:solidFill>
                      <a:schemeClr val="bg1"/>
                    </a:solidFill>
                  </a:tcPr>
                </a:tc>
                <a:tc>
                  <a:txBody>
                    <a:bodyPr/>
                    <a:lstStyle/>
                    <a:p>
                      <a:pPr algn="ctr"/>
                      <a:endParaRPr lang="fr-FR" sz="300" dirty="0">
                        <a:latin typeface="Century Gothic" panose="020B0502020202020204" pitchFamily="34" charset="0"/>
                      </a:endParaRPr>
                    </a:p>
                  </a:txBody>
                  <a:tcPr anchor="ctr">
                    <a:solidFill>
                      <a:schemeClr val="bg1"/>
                    </a:solidFill>
                  </a:tcPr>
                </a:tc>
                <a:tc>
                  <a:txBody>
                    <a:bodyPr/>
                    <a:lstStyle/>
                    <a:p>
                      <a:pPr algn="ctr"/>
                      <a:endParaRPr lang="fr-FR" sz="300" dirty="0">
                        <a:latin typeface="Century Gothic" panose="020B0502020202020204" pitchFamily="34" charset="0"/>
                      </a:endParaRPr>
                    </a:p>
                  </a:txBody>
                  <a:tcPr anchor="ctr">
                    <a:solidFill>
                      <a:schemeClr val="bg1"/>
                    </a:solidFill>
                  </a:tcPr>
                </a:tc>
                <a:tc>
                  <a:txBody>
                    <a:bodyPr/>
                    <a:lstStyle/>
                    <a:p>
                      <a:pPr algn="ctr"/>
                      <a:endParaRPr lang="fr-FR" sz="300" dirty="0">
                        <a:latin typeface="Century Gothic" panose="020B0502020202020204" pitchFamily="34" charset="0"/>
                      </a:endParaRPr>
                    </a:p>
                  </a:txBody>
                  <a:tcPr anchor="ctr">
                    <a:solidFill>
                      <a:schemeClr val="bg1"/>
                    </a:solidFill>
                  </a:tcPr>
                </a:tc>
                <a:tc>
                  <a:txBody>
                    <a:bodyPr/>
                    <a:lstStyle/>
                    <a:p>
                      <a:pPr algn="ctr"/>
                      <a:endParaRPr lang="fr-FR" sz="300" dirty="0">
                        <a:latin typeface="Century Gothic" panose="020B0502020202020204" pitchFamily="34" charset="0"/>
                      </a:endParaRPr>
                    </a:p>
                  </a:txBody>
                  <a:tcPr anchor="ctr">
                    <a:solidFill>
                      <a:schemeClr val="bg1"/>
                    </a:solidFill>
                  </a:tcPr>
                </a:tc>
                <a:extLst>
                  <a:ext uri="{0D108BD9-81ED-4DB2-BD59-A6C34878D82A}">
                    <a16:rowId xmlns:a16="http://schemas.microsoft.com/office/drawing/2014/main" val="1336792915"/>
                  </a:ext>
                </a:extLst>
              </a:tr>
            </a:tbl>
          </a:graphicData>
        </a:graphic>
      </p:graphicFrame>
      <p:sp>
        <p:nvSpPr>
          <p:cNvPr id="5" name="ZoneTexte 4"/>
          <p:cNvSpPr txBox="1"/>
          <p:nvPr/>
        </p:nvSpPr>
        <p:spPr>
          <a:xfrm>
            <a:off x="95005" y="6365173"/>
            <a:ext cx="9405258" cy="800219"/>
          </a:xfrm>
          <a:prstGeom prst="rect">
            <a:avLst/>
          </a:prstGeom>
          <a:noFill/>
        </p:spPr>
        <p:txBody>
          <a:bodyPr wrap="square" rtlCol="0">
            <a:spAutoFit/>
          </a:bodyPr>
          <a:lstStyle/>
          <a:p>
            <a:r>
              <a:rPr lang="fr-FR" sz="1400" dirty="0">
                <a:solidFill>
                  <a:schemeClr val="bg1"/>
                </a:solidFill>
              </a:rPr>
              <a:t>*Exclusion des grossesses toujours en cours (n=6), des avortements induits (n=70) et des GEU (n=9)</a:t>
            </a:r>
          </a:p>
          <a:p>
            <a:r>
              <a:rPr lang="fr-FR" sz="1400" dirty="0">
                <a:solidFill>
                  <a:schemeClr val="bg1"/>
                </a:solidFill>
              </a:rPr>
              <a:t>▫</a:t>
            </a:r>
            <a:r>
              <a:rPr lang="fr-FR" sz="1400" baseline="30000" dirty="0">
                <a:solidFill>
                  <a:schemeClr val="accent1"/>
                </a:solidFill>
              </a:rPr>
              <a:t>  </a:t>
            </a:r>
            <a:r>
              <a:rPr lang="fr-FR" sz="1400" dirty="0">
                <a:solidFill>
                  <a:schemeClr val="bg1"/>
                </a:solidFill>
              </a:rPr>
              <a:t>Ajustement sur le lieu/type d’étude, l’âge, la période d’initiation et les changements de combinaisons ARV</a:t>
            </a:r>
          </a:p>
          <a:p>
            <a:endParaRPr lang="fr-FR" dirty="0"/>
          </a:p>
        </p:txBody>
      </p:sp>
      <p:sp>
        <p:nvSpPr>
          <p:cNvPr id="6" name="Espace réservé du numéro de diapositive 5"/>
          <p:cNvSpPr>
            <a:spLocks noGrp="1"/>
          </p:cNvSpPr>
          <p:nvPr>
            <p:ph type="sldNum" sz="quarter" idx="12"/>
          </p:nvPr>
        </p:nvSpPr>
        <p:spPr/>
        <p:txBody>
          <a:bodyPr/>
          <a:lstStyle/>
          <a:p>
            <a:fld id="{2123FE6F-D62F-48C0-857B-7AC970CF2039}" type="slidenum">
              <a:rPr lang="fr-FR" smtClean="0"/>
              <a:t>15</a:t>
            </a:fld>
            <a:endParaRPr lang="fr-FR"/>
          </a:p>
        </p:txBody>
      </p:sp>
    </p:spTree>
    <p:extLst>
      <p:ext uri="{BB962C8B-B14F-4D97-AF65-F5344CB8AC3E}">
        <p14:creationId xmlns:p14="http://schemas.microsoft.com/office/powerpoint/2010/main" val="16520990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solidFill>
                  <a:schemeClr val="tx1"/>
                </a:solidFill>
              </a:rPr>
              <a:t>Résultats : Analyse ajustée</a:t>
            </a:r>
            <a:r>
              <a:rPr lang="fr-FR" baseline="30000" dirty="0">
                <a:solidFill>
                  <a:schemeClr val="tx1"/>
                </a:solidFill>
              </a:rPr>
              <a:t>▫</a:t>
            </a:r>
            <a:r>
              <a:rPr lang="fr-FR" dirty="0">
                <a:solidFill>
                  <a:schemeClr val="tx1"/>
                </a:solidFill>
              </a:rPr>
              <a:t> des facteurs associés aux issues de grossesse défavorables</a:t>
            </a:r>
          </a:p>
        </p:txBody>
      </p:sp>
      <p:graphicFrame>
        <p:nvGraphicFramePr>
          <p:cNvPr id="4" name="Tableau 3"/>
          <p:cNvGraphicFramePr>
            <a:graphicFrameLocks noGrp="1"/>
          </p:cNvGraphicFramePr>
          <p:nvPr>
            <p:extLst>
              <p:ext uri="{D42A27DB-BD31-4B8C-83A1-F6EECF244321}">
                <p14:modId xmlns:p14="http://schemas.microsoft.com/office/powerpoint/2010/main" val="1506382556"/>
              </p:ext>
            </p:extLst>
          </p:nvPr>
        </p:nvGraphicFramePr>
        <p:xfrm>
          <a:off x="95005" y="1832358"/>
          <a:ext cx="11934701" cy="3000808"/>
        </p:xfrm>
        <a:graphic>
          <a:graphicData uri="http://schemas.openxmlformats.org/drawingml/2006/table">
            <a:tbl>
              <a:tblPr firstRow="1" bandRow="1">
                <a:tableStyleId>{073A0DAA-6AF3-43AB-8588-CEC1D06C72B9}</a:tableStyleId>
              </a:tblPr>
              <a:tblGrid>
                <a:gridCol w="2773307">
                  <a:extLst>
                    <a:ext uri="{9D8B030D-6E8A-4147-A177-3AD203B41FA5}">
                      <a16:colId xmlns:a16="http://schemas.microsoft.com/office/drawing/2014/main" val="2099999466"/>
                    </a:ext>
                  </a:extLst>
                </a:gridCol>
                <a:gridCol w="841474">
                  <a:extLst>
                    <a:ext uri="{9D8B030D-6E8A-4147-A177-3AD203B41FA5}">
                      <a16:colId xmlns:a16="http://schemas.microsoft.com/office/drawing/2014/main" val="2691153130"/>
                    </a:ext>
                  </a:extLst>
                </a:gridCol>
                <a:gridCol w="1303691">
                  <a:extLst>
                    <a:ext uri="{9D8B030D-6E8A-4147-A177-3AD203B41FA5}">
                      <a16:colId xmlns:a16="http://schemas.microsoft.com/office/drawing/2014/main" val="320922945"/>
                    </a:ext>
                  </a:extLst>
                </a:gridCol>
                <a:gridCol w="1848871">
                  <a:extLst>
                    <a:ext uri="{9D8B030D-6E8A-4147-A177-3AD203B41FA5}">
                      <a16:colId xmlns:a16="http://schemas.microsoft.com/office/drawing/2014/main" val="2224207672"/>
                    </a:ext>
                  </a:extLst>
                </a:gridCol>
                <a:gridCol w="1765909">
                  <a:extLst>
                    <a:ext uri="{9D8B030D-6E8A-4147-A177-3AD203B41FA5}">
                      <a16:colId xmlns:a16="http://schemas.microsoft.com/office/drawing/2014/main" val="3310142321"/>
                    </a:ext>
                  </a:extLst>
                </a:gridCol>
                <a:gridCol w="1801465">
                  <a:extLst>
                    <a:ext uri="{9D8B030D-6E8A-4147-A177-3AD203B41FA5}">
                      <a16:colId xmlns:a16="http://schemas.microsoft.com/office/drawing/2014/main" val="2717200498"/>
                    </a:ext>
                  </a:extLst>
                </a:gridCol>
                <a:gridCol w="1599984">
                  <a:extLst>
                    <a:ext uri="{9D8B030D-6E8A-4147-A177-3AD203B41FA5}">
                      <a16:colId xmlns:a16="http://schemas.microsoft.com/office/drawing/2014/main" val="3740195825"/>
                    </a:ext>
                  </a:extLst>
                </a:gridCol>
              </a:tblGrid>
              <a:tr h="472090">
                <a:tc>
                  <a:txBody>
                    <a:bodyPr/>
                    <a:lstStyle/>
                    <a:p>
                      <a:pPr algn="ctr"/>
                      <a:r>
                        <a:rPr lang="fr-FR" sz="1200" dirty="0">
                          <a:latin typeface="Century Gothic" panose="020B0502020202020204" pitchFamily="34" charset="0"/>
                        </a:rPr>
                        <a:t>Issues</a:t>
                      </a:r>
                      <a:r>
                        <a:rPr lang="fr-FR" sz="1200" baseline="0" dirty="0">
                          <a:latin typeface="Century Gothic" panose="020B0502020202020204" pitchFamily="34" charset="0"/>
                        </a:rPr>
                        <a:t> de grossesse</a:t>
                      </a:r>
                      <a:endParaRPr lang="fr-FR" sz="1200" dirty="0">
                        <a:latin typeface="Century Gothic" panose="020B0502020202020204" pitchFamily="34" charset="0"/>
                      </a:endParaRPr>
                    </a:p>
                  </a:txBody>
                  <a:tcPr anchor="ctr">
                    <a:solidFill>
                      <a:srgbClr val="7030A0"/>
                    </a:solidFill>
                  </a:tcPr>
                </a:tc>
                <a:tc>
                  <a:txBody>
                    <a:bodyPr/>
                    <a:lstStyle/>
                    <a:p>
                      <a:pPr algn="ctr"/>
                      <a:r>
                        <a:rPr lang="fr-FR" sz="1200" dirty="0">
                          <a:latin typeface="Century Gothic" panose="020B0502020202020204" pitchFamily="34" charset="0"/>
                        </a:rPr>
                        <a:t>Total (n=839*)</a:t>
                      </a:r>
                    </a:p>
                  </a:txBody>
                  <a:tcPr anchor="ctr">
                    <a:solidFill>
                      <a:srgbClr val="7030A0"/>
                    </a:solidFill>
                  </a:tcPr>
                </a:tc>
                <a:tc>
                  <a:txBody>
                    <a:bodyPr/>
                    <a:lstStyle/>
                    <a:p>
                      <a:pPr algn="ctr"/>
                      <a:r>
                        <a:rPr lang="fr-FR" sz="1200" dirty="0">
                          <a:latin typeface="Century Gothic" panose="020B0502020202020204" pitchFamily="34" charset="0"/>
                        </a:rPr>
                        <a:t>Combinaison</a:t>
                      </a:r>
                      <a:r>
                        <a:rPr lang="fr-FR" sz="1200" baseline="0" dirty="0">
                          <a:latin typeface="Century Gothic" panose="020B0502020202020204" pitchFamily="34" charset="0"/>
                        </a:rPr>
                        <a:t> </a:t>
                      </a:r>
                      <a:r>
                        <a:rPr lang="fr-FR" sz="1200" dirty="0">
                          <a:latin typeface="Century Gothic" panose="020B0502020202020204" pitchFamily="34" charset="0"/>
                        </a:rPr>
                        <a:t>INNTI </a:t>
                      </a:r>
                    </a:p>
                  </a:txBody>
                  <a:tcPr anchor="ctr">
                    <a:solidFill>
                      <a:srgbClr val="7030A0"/>
                    </a:solidFill>
                  </a:tcPr>
                </a:tc>
                <a:tc>
                  <a:txBody>
                    <a:bodyPr/>
                    <a:lstStyle/>
                    <a:p>
                      <a:pPr algn="ctr"/>
                      <a:r>
                        <a:rPr lang="fr-FR" sz="1200" dirty="0">
                          <a:latin typeface="Century Gothic" panose="020B0502020202020204" pitchFamily="34" charset="0"/>
                        </a:rPr>
                        <a:t>Combinaison</a:t>
                      </a:r>
                    </a:p>
                    <a:p>
                      <a:pPr algn="ctr"/>
                      <a:r>
                        <a:rPr lang="fr-FR" sz="1200" dirty="0">
                          <a:latin typeface="Century Gothic" panose="020B0502020202020204" pitchFamily="34" charset="0"/>
                        </a:rPr>
                        <a:t> INTI</a:t>
                      </a:r>
                    </a:p>
                  </a:txBody>
                  <a:tcPr anchor="ctr">
                    <a:solidFill>
                      <a:srgbClr val="7030A0"/>
                    </a:solidFill>
                  </a:tcPr>
                </a:tc>
                <a:tc>
                  <a:txBody>
                    <a:bodyPr/>
                    <a:lstStyle/>
                    <a:p>
                      <a:pPr algn="ctr"/>
                      <a:r>
                        <a:rPr lang="fr-FR" sz="1200" dirty="0">
                          <a:latin typeface="Century Gothic" panose="020B0502020202020204" pitchFamily="34" charset="0"/>
                        </a:rPr>
                        <a:t>Combinaison </a:t>
                      </a:r>
                    </a:p>
                    <a:p>
                      <a:pPr algn="ctr"/>
                      <a:r>
                        <a:rPr lang="fr-FR" sz="1200" dirty="0">
                          <a:latin typeface="Century Gothic" panose="020B0502020202020204" pitchFamily="34" charset="0"/>
                        </a:rPr>
                        <a:t>IP</a:t>
                      </a:r>
                    </a:p>
                  </a:txBody>
                  <a:tcPr anchor="ctr">
                    <a:solidFill>
                      <a:srgbClr val="7030A0"/>
                    </a:solidFill>
                  </a:tcPr>
                </a:tc>
                <a:tc>
                  <a:txBody>
                    <a:bodyPr/>
                    <a:lstStyle/>
                    <a:p>
                      <a:pPr algn="ctr"/>
                      <a:r>
                        <a:rPr lang="fr-FR" sz="1200" dirty="0">
                          <a:latin typeface="Century Gothic" panose="020B0502020202020204" pitchFamily="34" charset="0"/>
                        </a:rPr>
                        <a:t>Combinaison </a:t>
                      </a:r>
                    </a:p>
                    <a:p>
                      <a:pPr algn="ctr"/>
                      <a:r>
                        <a:rPr lang="fr-FR" sz="1200" dirty="0">
                          <a:latin typeface="Century Gothic" panose="020B0502020202020204" pitchFamily="34" charset="0"/>
                        </a:rPr>
                        <a:t>II</a:t>
                      </a:r>
                    </a:p>
                  </a:txBody>
                  <a:tcPr anchor="ctr">
                    <a:solidFill>
                      <a:srgbClr val="7030A0"/>
                    </a:solidFill>
                  </a:tcPr>
                </a:tc>
                <a:tc>
                  <a:txBody>
                    <a:bodyPr/>
                    <a:lstStyle/>
                    <a:p>
                      <a:pPr algn="ctr"/>
                      <a:r>
                        <a:rPr lang="fr-FR" sz="1200" dirty="0">
                          <a:latin typeface="Century Gothic" panose="020B0502020202020204" pitchFamily="34" charset="0"/>
                        </a:rPr>
                        <a:t>Combinaison « Autres »</a:t>
                      </a:r>
                    </a:p>
                  </a:txBody>
                  <a:tcPr anchor="ctr">
                    <a:solidFill>
                      <a:srgbClr val="7030A0"/>
                    </a:solidFill>
                  </a:tcPr>
                </a:tc>
                <a:extLst>
                  <a:ext uri="{0D108BD9-81ED-4DB2-BD59-A6C34878D82A}">
                    <a16:rowId xmlns:a16="http://schemas.microsoft.com/office/drawing/2014/main" val="2945344506"/>
                  </a:ext>
                </a:extLst>
              </a:tr>
              <a:tr h="38263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400" b="1" dirty="0">
                          <a:latin typeface="Century Gothic" panose="020B0502020202020204" pitchFamily="34" charset="0"/>
                        </a:rPr>
                        <a:t>Avortements</a:t>
                      </a:r>
                      <a:r>
                        <a:rPr lang="fr-FR" sz="1400" b="1" baseline="0" dirty="0">
                          <a:latin typeface="Century Gothic" panose="020B0502020202020204" pitchFamily="34" charset="0"/>
                        </a:rPr>
                        <a:t> spontanés (N,%)</a:t>
                      </a:r>
                      <a:endParaRPr lang="fr-FR" sz="1400" b="1" dirty="0">
                        <a:latin typeface="Century Gothic" panose="020B0502020202020204" pitchFamily="34" charset="0"/>
                      </a:endParaRPr>
                    </a:p>
                  </a:txBody>
                  <a:tcPr anchor="ctr"/>
                </a:tc>
                <a:tc>
                  <a:txBody>
                    <a:bodyPr/>
                    <a:lstStyle/>
                    <a:p>
                      <a:pPr algn="ctr"/>
                      <a:r>
                        <a:rPr lang="fr-FR" sz="1400" dirty="0">
                          <a:latin typeface="Century Gothic" panose="020B0502020202020204" pitchFamily="34" charset="0"/>
                        </a:rPr>
                        <a:t>80</a:t>
                      </a:r>
                    </a:p>
                  </a:txBody>
                  <a:tcPr anchor="ctr"/>
                </a:tc>
                <a:tc>
                  <a:txBody>
                    <a:bodyPr/>
                    <a:lstStyle/>
                    <a:p>
                      <a:pPr algn="ctr"/>
                      <a:r>
                        <a:rPr lang="fr-FR" sz="1400" dirty="0">
                          <a:latin typeface="Century Gothic" panose="020B0502020202020204" pitchFamily="34" charset="0"/>
                        </a:rPr>
                        <a:t>33 (41%)</a:t>
                      </a:r>
                    </a:p>
                  </a:txBody>
                  <a:tcPr anchor="ctr"/>
                </a:tc>
                <a:tc>
                  <a:txBody>
                    <a:bodyPr/>
                    <a:lstStyle/>
                    <a:p>
                      <a:pPr algn="ctr"/>
                      <a:r>
                        <a:rPr lang="fr-FR" sz="1400" dirty="0">
                          <a:latin typeface="Century Gothic" panose="020B0502020202020204" pitchFamily="34" charset="0"/>
                        </a:rPr>
                        <a:t>5 (6%)</a:t>
                      </a:r>
                    </a:p>
                  </a:txBody>
                  <a:tcPr anchor="ctr"/>
                </a:tc>
                <a:tc>
                  <a:txBody>
                    <a:bodyPr/>
                    <a:lstStyle/>
                    <a:p>
                      <a:pPr algn="ctr"/>
                      <a:r>
                        <a:rPr lang="fr-FR" sz="1400" dirty="0">
                          <a:latin typeface="Century Gothic" panose="020B0502020202020204" pitchFamily="34" charset="0"/>
                        </a:rPr>
                        <a:t>27 (34%)</a:t>
                      </a:r>
                    </a:p>
                  </a:txBody>
                  <a:tcPr anchor="ctr"/>
                </a:tc>
                <a:tc>
                  <a:txBody>
                    <a:bodyPr/>
                    <a:lstStyle/>
                    <a:p>
                      <a:pPr algn="ctr"/>
                      <a:r>
                        <a:rPr lang="fr-FR" sz="1400" dirty="0">
                          <a:latin typeface="Century Gothic" panose="020B0502020202020204" pitchFamily="34" charset="0"/>
                        </a:rPr>
                        <a:t>2 (3%)</a:t>
                      </a:r>
                    </a:p>
                  </a:txBody>
                  <a:tcPr anchor="ctr"/>
                </a:tc>
                <a:tc>
                  <a:txBody>
                    <a:bodyPr/>
                    <a:lstStyle/>
                    <a:p>
                      <a:pPr algn="ctr"/>
                      <a:r>
                        <a:rPr lang="fr-FR" sz="1400" dirty="0">
                          <a:latin typeface="Century Gothic" panose="020B0502020202020204" pitchFamily="34" charset="0"/>
                        </a:rPr>
                        <a:t>2 (3%)</a:t>
                      </a:r>
                    </a:p>
                  </a:txBody>
                  <a:tcPr anchor="ctr"/>
                </a:tc>
                <a:extLst>
                  <a:ext uri="{0D108BD9-81ED-4DB2-BD59-A6C34878D82A}">
                    <a16:rowId xmlns:a16="http://schemas.microsoft.com/office/drawing/2014/main" val="4173942044"/>
                  </a:ext>
                </a:extLst>
              </a:tr>
              <a:tr h="38263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dirty="0">
                          <a:latin typeface="Century Gothic" panose="020B0502020202020204" pitchFamily="34" charset="0"/>
                        </a:rPr>
                        <a:t>OR</a:t>
                      </a:r>
                      <a:r>
                        <a:rPr lang="fr-FR" sz="1200" baseline="0" dirty="0">
                          <a:latin typeface="Century Gothic" panose="020B0502020202020204" pitchFamily="34" charset="0"/>
                        </a:rPr>
                        <a:t> (IC95%)</a:t>
                      </a:r>
                      <a:endParaRPr lang="fr-FR" sz="1200" b="0" dirty="0">
                        <a:latin typeface="Century Gothic" panose="020B0502020202020204" pitchFamily="34" charset="0"/>
                      </a:endParaRPr>
                    </a:p>
                  </a:txBody>
                  <a:tcPr anchor="ctr"/>
                </a:tc>
                <a:tc>
                  <a:txBody>
                    <a:bodyPr/>
                    <a:lstStyle/>
                    <a:p>
                      <a:pPr algn="ctr"/>
                      <a:endParaRPr lang="fr-FR" sz="1400" dirty="0">
                        <a:latin typeface="Century Gothic" panose="020B0502020202020204" pitchFamily="34" charset="0"/>
                      </a:endParaRPr>
                    </a:p>
                  </a:txBody>
                  <a:tcPr anchor="ctr"/>
                </a:tc>
                <a:tc>
                  <a:txBody>
                    <a:bodyPr/>
                    <a:lstStyle/>
                    <a:p>
                      <a:pPr algn="ctr" fontAlgn="b"/>
                      <a:r>
                        <a:rPr lang="fr-FR" sz="1400" u="none" strike="noStrike" dirty="0">
                          <a:effectLst/>
                          <a:latin typeface="Century Gothic" panose="020B0502020202020204" pitchFamily="34" charset="0"/>
                        </a:rPr>
                        <a:t>1</a:t>
                      </a:r>
                      <a:endParaRPr lang="fr-FR" sz="1400" b="0" i="0" u="none" strike="noStrike" dirty="0">
                        <a:solidFill>
                          <a:srgbClr val="000000"/>
                        </a:solidFill>
                        <a:effectLst/>
                        <a:latin typeface="Century Gothic" panose="020B0502020202020204" pitchFamily="34" charset="0"/>
                      </a:endParaRPr>
                    </a:p>
                  </a:txBody>
                  <a:tcPr marL="9525" marR="9525" marT="9525" marB="0" anchor="ctr"/>
                </a:tc>
                <a:tc>
                  <a:txBody>
                    <a:bodyPr/>
                    <a:lstStyle/>
                    <a:p>
                      <a:pPr algn="ctr">
                        <a:lnSpc>
                          <a:spcPct val="115000"/>
                        </a:lnSpc>
                        <a:spcAft>
                          <a:spcPts val="0"/>
                        </a:spcAft>
                      </a:pPr>
                      <a:r>
                        <a:rPr lang="en-GB" sz="1400" dirty="0">
                          <a:effectLst/>
                          <a:latin typeface="Century Gothic" panose="020B0502020202020204" pitchFamily="34" charset="0"/>
                          <a:ea typeface="Calibri" panose="020F0502020204030204" pitchFamily="34" charset="0"/>
                          <a:cs typeface="Times New Roman" panose="02020603050405020304" pitchFamily="18" charset="0"/>
                        </a:rPr>
                        <a:t>2,71 [0,87-8,44]</a:t>
                      </a:r>
                      <a:endParaRPr lang="fr-FR" sz="18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n-GB" sz="1400" b="0" dirty="0">
                          <a:effectLst/>
                          <a:latin typeface="Century Gothic" panose="020B0502020202020204" pitchFamily="34" charset="0"/>
                          <a:ea typeface="Calibri" panose="020F0502020204030204" pitchFamily="34" charset="0"/>
                          <a:cs typeface="Times New Roman" panose="02020603050405020304" pitchFamily="18" charset="0"/>
                        </a:rPr>
                        <a:t>0,45 [0,26-0,77]</a:t>
                      </a:r>
                      <a:endParaRPr lang="fr-FR" sz="1800" b="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n-GB" sz="1400" dirty="0">
                          <a:effectLst/>
                          <a:latin typeface="Century Gothic" panose="020B0502020202020204" pitchFamily="34" charset="0"/>
                          <a:ea typeface="Calibri" panose="020F0502020204030204" pitchFamily="34" charset="0"/>
                          <a:cs typeface="Times New Roman" panose="02020603050405020304" pitchFamily="18" charset="0"/>
                        </a:rPr>
                        <a:t>0,37 [0,09-1,64]</a:t>
                      </a:r>
                      <a:endParaRPr lang="fr-FR" sz="18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n-GB" sz="1400" dirty="0">
                          <a:effectLst/>
                          <a:latin typeface="Century Gothic" panose="020B0502020202020204" pitchFamily="34" charset="0"/>
                          <a:ea typeface="Calibri" panose="020F0502020204030204" pitchFamily="34" charset="0"/>
                          <a:cs typeface="Times New Roman" panose="02020603050405020304" pitchFamily="18" charset="0"/>
                        </a:rPr>
                        <a:t>0,68 [0,15-3,09]</a:t>
                      </a:r>
                      <a:endParaRPr lang="fr-FR" sz="18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1538894070"/>
                  </a:ext>
                </a:extLst>
              </a:tr>
              <a:tr h="38263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dirty="0" err="1">
                          <a:latin typeface="Century Gothic" panose="020B0502020202020204" pitchFamily="34" charset="0"/>
                        </a:rPr>
                        <a:t>ORa</a:t>
                      </a:r>
                      <a:r>
                        <a:rPr lang="fr-FR" sz="1200" baseline="0" dirty="0">
                          <a:latin typeface="Century Gothic" panose="020B0502020202020204" pitchFamily="34" charset="0"/>
                        </a:rPr>
                        <a:t> (IC95%)</a:t>
                      </a:r>
                      <a:endParaRPr lang="fr-FR" sz="1200" b="0" dirty="0">
                        <a:latin typeface="Century Gothic" panose="020B0502020202020204" pitchFamily="34" charset="0"/>
                      </a:endParaRPr>
                    </a:p>
                  </a:txBody>
                  <a:tcPr anchor="ctr"/>
                </a:tc>
                <a:tc>
                  <a:txBody>
                    <a:bodyPr/>
                    <a:lstStyle/>
                    <a:p>
                      <a:pPr algn="ctr"/>
                      <a:endParaRPr lang="fr-FR" sz="1400" dirty="0">
                        <a:latin typeface="Century Gothic" panose="020B0502020202020204" pitchFamily="34" charset="0"/>
                      </a:endParaRPr>
                    </a:p>
                  </a:txBody>
                  <a:tcPr anchor="ctr"/>
                </a:tc>
                <a:tc>
                  <a:txBody>
                    <a:bodyPr/>
                    <a:lstStyle/>
                    <a:p>
                      <a:pPr algn="ctr" fontAlgn="b"/>
                      <a:r>
                        <a:rPr lang="fr-FR" sz="1400" u="none" strike="noStrike" dirty="0">
                          <a:effectLst/>
                          <a:latin typeface="Century Gothic" panose="020B0502020202020204" pitchFamily="34" charset="0"/>
                        </a:rPr>
                        <a:t>1</a:t>
                      </a:r>
                      <a:endParaRPr lang="fr-FR" sz="1400" b="0" i="0" u="none" strike="noStrike" dirty="0">
                        <a:solidFill>
                          <a:srgbClr val="000000"/>
                        </a:solidFill>
                        <a:effectLst/>
                        <a:latin typeface="Century Gothic" panose="020B0502020202020204" pitchFamily="34" charset="0"/>
                      </a:endParaRPr>
                    </a:p>
                  </a:txBody>
                  <a:tcPr marL="9525" marR="9525" marT="9525" marB="0" anchor="ctr"/>
                </a:tc>
                <a:tc>
                  <a:txBody>
                    <a:bodyPr/>
                    <a:lstStyle/>
                    <a:p>
                      <a:pPr algn="ctr">
                        <a:lnSpc>
                          <a:spcPct val="115000"/>
                        </a:lnSpc>
                        <a:spcAft>
                          <a:spcPts val="0"/>
                        </a:spcAft>
                      </a:pPr>
                      <a:r>
                        <a:rPr lang="en-GB" sz="1400">
                          <a:effectLst/>
                          <a:latin typeface="Century Gothic" panose="020B0502020202020204" pitchFamily="34" charset="0"/>
                          <a:ea typeface="Calibri" panose="020F0502020204030204" pitchFamily="34" charset="0"/>
                          <a:cs typeface="Times New Roman" panose="02020603050405020304" pitchFamily="18" charset="0"/>
                        </a:rPr>
                        <a:t>2,86 [0,87-9,49]</a:t>
                      </a:r>
                      <a:endParaRPr lang="fr-FR" sz="1800">
                        <a:effectLst/>
                        <a:latin typeface="Century Gothic" panose="020B050202020202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n-GB" sz="1400">
                          <a:effectLst/>
                          <a:latin typeface="Century Gothic" panose="020B0502020202020204" pitchFamily="34" charset="0"/>
                          <a:ea typeface="Calibri" panose="020F0502020204030204" pitchFamily="34" charset="0"/>
                          <a:cs typeface="Times New Roman" panose="02020603050405020304" pitchFamily="18" charset="0"/>
                        </a:rPr>
                        <a:t>0,68 [0,39-1,20]</a:t>
                      </a:r>
                      <a:endParaRPr lang="fr-FR" sz="1800">
                        <a:effectLst/>
                        <a:latin typeface="Century Gothic" panose="020B050202020202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n-GB" sz="1400">
                          <a:effectLst/>
                          <a:latin typeface="Century Gothic" panose="020B0502020202020204" pitchFamily="34" charset="0"/>
                          <a:ea typeface="Calibri" panose="020F0502020204030204" pitchFamily="34" charset="0"/>
                          <a:cs typeface="Times New Roman" panose="02020603050405020304" pitchFamily="18" charset="0"/>
                        </a:rPr>
                        <a:t>0,81 [0,16-4,02]</a:t>
                      </a:r>
                      <a:endParaRPr lang="fr-FR" sz="1800">
                        <a:effectLst/>
                        <a:latin typeface="Century Gothic" panose="020B050202020202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n-GB" sz="1400" dirty="0">
                          <a:effectLst/>
                          <a:latin typeface="Century Gothic" panose="020B0502020202020204" pitchFamily="34" charset="0"/>
                          <a:ea typeface="Calibri" panose="020F0502020204030204" pitchFamily="34" charset="0"/>
                          <a:cs typeface="Times New Roman" panose="02020603050405020304" pitchFamily="18" charset="0"/>
                        </a:rPr>
                        <a:t>1,73 [0,30-9,91]</a:t>
                      </a:r>
                      <a:endParaRPr lang="fr-FR" sz="18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2287962502"/>
                  </a:ext>
                </a:extLst>
              </a:tr>
              <a:tr h="141627">
                <a:tc>
                  <a:txBody>
                    <a:bodyPr/>
                    <a:lstStyle/>
                    <a:p>
                      <a:pPr algn="l"/>
                      <a:endParaRPr lang="fr-FR" sz="300" b="1" dirty="0">
                        <a:latin typeface="Century Gothic" panose="020B0502020202020204" pitchFamily="34" charset="0"/>
                      </a:endParaRPr>
                    </a:p>
                  </a:txBody>
                  <a:tcPr anchor="ctr">
                    <a:solidFill>
                      <a:schemeClr val="bg1"/>
                    </a:solidFill>
                  </a:tcPr>
                </a:tc>
                <a:tc>
                  <a:txBody>
                    <a:bodyPr/>
                    <a:lstStyle/>
                    <a:p>
                      <a:pPr algn="ctr"/>
                      <a:endParaRPr lang="fr-FR" sz="300" dirty="0">
                        <a:latin typeface="Century Gothic" panose="020B0502020202020204" pitchFamily="34" charset="0"/>
                      </a:endParaRPr>
                    </a:p>
                  </a:txBody>
                  <a:tcPr anchor="ctr">
                    <a:solidFill>
                      <a:schemeClr val="bg1"/>
                    </a:solidFill>
                  </a:tcPr>
                </a:tc>
                <a:tc>
                  <a:txBody>
                    <a:bodyPr/>
                    <a:lstStyle/>
                    <a:p>
                      <a:pPr algn="ctr"/>
                      <a:endParaRPr lang="fr-FR" sz="300" dirty="0">
                        <a:latin typeface="Century Gothic" panose="020B0502020202020204" pitchFamily="34" charset="0"/>
                      </a:endParaRPr>
                    </a:p>
                  </a:txBody>
                  <a:tcPr anchor="ctr">
                    <a:solidFill>
                      <a:schemeClr val="bg1"/>
                    </a:solidFill>
                  </a:tcPr>
                </a:tc>
                <a:tc>
                  <a:txBody>
                    <a:bodyPr/>
                    <a:lstStyle/>
                    <a:p>
                      <a:pPr algn="ctr"/>
                      <a:endParaRPr lang="fr-FR" sz="300" dirty="0">
                        <a:latin typeface="Century Gothic" panose="020B0502020202020204" pitchFamily="34" charset="0"/>
                      </a:endParaRPr>
                    </a:p>
                  </a:txBody>
                  <a:tcPr anchor="ctr">
                    <a:solidFill>
                      <a:schemeClr val="bg1"/>
                    </a:solidFill>
                  </a:tcPr>
                </a:tc>
                <a:tc>
                  <a:txBody>
                    <a:bodyPr/>
                    <a:lstStyle/>
                    <a:p>
                      <a:pPr algn="ctr"/>
                      <a:endParaRPr lang="fr-FR" sz="300" dirty="0">
                        <a:latin typeface="Century Gothic" panose="020B0502020202020204" pitchFamily="34" charset="0"/>
                      </a:endParaRPr>
                    </a:p>
                  </a:txBody>
                  <a:tcPr anchor="ctr">
                    <a:solidFill>
                      <a:schemeClr val="bg1"/>
                    </a:solidFill>
                  </a:tcPr>
                </a:tc>
                <a:tc>
                  <a:txBody>
                    <a:bodyPr/>
                    <a:lstStyle/>
                    <a:p>
                      <a:pPr algn="ctr"/>
                      <a:endParaRPr lang="fr-FR" sz="300" dirty="0">
                        <a:latin typeface="Century Gothic" panose="020B0502020202020204" pitchFamily="34" charset="0"/>
                      </a:endParaRPr>
                    </a:p>
                  </a:txBody>
                  <a:tcPr anchor="ctr">
                    <a:solidFill>
                      <a:schemeClr val="bg1"/>
                    </a:solidFill>
                  </a:tcPr>
                </a:tc>
                <a:tc>
                  <a:txBody>
                    <a:bodyPr/>
                    <a:lstStyle/>
                    <a:p>
                      <a:pPr algn="ctr"/>
                      <a:endParaRPr lang="fr-FR" sz="300" dirty="0">
                        <a:latin typeface="Century Gothic" panose="020B0502020202020204" pitchFamily="34" charset="0"/>
                      </a:endParaRPr>
                    </a:p>
                  </a:txBody>
                  <a:tcPr anchor="ctr">
                    <a:solidFill>
                      <a:schemeClr val="bg1"/>
                    </a:solidFill>
                  </a:tcPr>
                </a:tc>
                <a:extLst>
                  <a:ext uri="{0D108BD9-81ED-4DB2-BD59-A6C34878D82A}">
                    <a16:rowId xmlns:a16="http://schemas.microsoft.com/office/drawing/2014/main" val="1336792915"/>
                  </a:ext>
                </a:extLst>
              </a:tr>
              <a:tr h="336746">
                <a:tc>
                  <a:txBody>
                    <a:bodyPr/>
                    <a:lstStyle/>
                    <a:p>
                      <a:pPr algn="l"/>
                      <a:r>
                        <a:rPr lang="fr-FR" sz="1400" b="1" dirty="0">
                          <a:latin typeface="Century Gothic" panose="020B0502020202020204" pitchFamily="34" charset="0"/>
                        </a:rPr>
                        <a:t>Prématurité (N,%)</a:t>
                      </a:r>
                    </a:p>
                  </a:txBody>
                  <a:tcPr anchor="ctr"/>
                </a:tc>
                <a:tc>
                  <a:txBody>
                    <a:bodyPr/>
                    <a:lstStyle/>
                    <a:p>
                      <a:pPr algn="ctr"/>
                      <a:r>
                        <a:rPr lang="fr-FR" sz="1400" dirty="0">
                          <a:latin typeface="Century Gothic" panose="020B0502020202020204" pitchFamily="34" charset="0"/>
                        </a:rPr>
                        <a:t>82</a:t>
                      </a:r>
                    </a:p>
                  </a:txBody>
                  <a:tcPr anchor="ctr"/>
                </a:tc>
                <a:tc>
                  <a:txBody>
                    <a:bodyPr/>
                    <a:lstStyle/>
                    <a:p>
                      <a:pPr algn="ctr"/>
                      <a:r>
                        <a:rPr lang="fr-FR" sz="1400" dirty="0">
                          <a:latin typeface="Century Gothic" panose="020B0502020202020204" pitchFamily="34" charset="0"/>
                        </a:rPr>
                        <a:t>30 (37%)</a:t>
                      </a:r>
                    </a:p>
                  </a:txBody>
                  <a:tcPr anchor="ctr"/>
                </a:tc>
                <a:tc>
                  <a:txBody>
                    <a:bodyPr/>
                    <a:lstStyle/>
                    <a:p>
                      <a:pPr algn="ctr"/>
                      <a:r>
                        <a:rPr lang="fr-FR" sz="1400" dirty="0">
                          <a:latin typeface="Century Gothic" panose="020B0502020202020204" pitchFamily="34" charset="0"/>
                        </a:rPr>
                        <a:t>3 (4%)</a:t>
                      </a:r>
                    </a:p>
                  </a:txBody>
                  <a:tcPr anchor="ctr"/>
                </a:tc>
                <a:tc>
                  <a:txBody>
                    <a:bodyPr/>
                    <a:lstStyle/>
                    <a:p>
                      <a:pPr algn="ctr"/>
                      <a:r>
                        <a:rPr lang="fr-FR" sz="1400" dirty="0">
                          <a:latin typeface="Century Gothic" panose="020B0502020202020204" pitchFamily="34" charset="0"/>
                        </a:rPr>
                        <a:t>41 (50%)</a:t>
                      </a:r>
                    </a:p>
                  </a:txBody>
                  <a:tcPr anchor="ctr"/>
                </a:tc>
                <a:tc>
                  <a:txBody>
                    <a:bodyPr/>
                    <a:lstStyle/>
                    <a:p>
                      <a:pPr algn="ctr"/>
                      <a:r>
                        <a:rPr lang="fr-FR" sz="1400" dirty="0">
                          <a:latin typeface="Century Gothic" panose="020B0502020202020204" pitchFamily="34" charset="0"/>
                        </a:rPr>
                        <a:t>2 (2%)</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400" dirty="0">
                          <a:latin typeface="Century Gothic" panose="020B0502020202020204" pitchFamily="34" charset="0"/>
                        </a:rPr>
                        <a:t>0 (0%)</a:t>
                      </a:r>
                    </a:p>
                  </a:txBody>
                  <a:tcPr anchor="ctr"/>
                </a:tc>
                <a:extLst>
                  <a:ext uri="{0D108BD9-81ED-4DB2-BD59-A6C34878D82A}">
                    <a16:rowId xmlns:a16="http://schemas.microsoft.com/office/drawing/2014/main" val="1498492104"/>
                  </a:ext>
                </a:extLst>
              </a:tr>
              <a:tr h="38263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dirty="0">
                          <a:latin typeface="Century Gothic" panose="020B0502020202020204" pitchFamily="34" charset="0"/>
                        </a:rPr>
                        <a:t>OR</a:t>
                      </a:r>
                      <a:r>
                        <a:rPr lang="fr-FR" sz="1200" baseline="0" dirty="0">
                          <a:latin typeface="Century Gothic" panose="020B0502020202020204" pitchFamily="34" charset="0"/>
                        </a:rPr>
                        <a:t> (IC95%)</a:t>
                      </a:r>
                      <a:endParaRPr lang="fr-FR" sz="1200" b="0" dirty="0">
                        <a:latin typeface="Century Gothic" panose="020B0502020202020204" pitchFamily="34" charset="0"/>
                      </a:endParaRPr>
                    </a:p>
                  </a:txBody>
                  <a:tcPr anchor="ctr"/>
                </a:tc>
                <a:tc>
                  <a:txBody>
                    <a:bodyPr/>
                    <a:lstStyle/>
                    <a:p>
                      <a:pPr algn="ctr"/>
                      <a:endParaRPr lang="fr-FR" sz="1400" dirty="0">
                        <a:latin typeface="Century Gothic" panose="020B0502020202020204" pitchFamily="34" charset="0"/>
                      </a:endParaRPr>
                    </a:p>
                  </a:txBody>
                  <a:tcPr anchor="ctr"/>
                </a:tc>
                <a:tc>
                  <a:txBody>
                    <a:bodyPr/>
                    <a:lstStyle/>
                    <a:p>
                      <a:pPr algn="ctr" fontAlgn="b"/>
                      <a:r>
                        <a:rPr lang="fr-FR" sz="1400" u="none" strike="noStrike" dirty="0">
                          <a:effectLst/>
                          <a:latin typeface="Century Gothic" panose="020B0502020202020204" pitchFamily="34" charset="0"/>
                        </a:rPr>
                        <a:t>1</a:t>
                      </a:r>
                      <a:endParaRPr lang="fr-FR" sz="1400" b="0" i="0" u="none" strike="noStrike" dirty="0">
                        <a:solidFill>
                          <a:srgbClr val="000000"/>
                        </a:solidFill>
                        <a:effectLst/>
                        <a:latin typeface="Century Gothic" panose="020B0502020202020204" pitchFamily="34" charset="0"/>
                      </a:endParaRPr>
                    </a:p>
                  </a:txBody>
                  <a:tcPr marL="9525" marR="9525" marT="9525" marB="0" anchor="ctr"/>
                </a:tc>
                <a:tc>
                  <a:txBody>
                    <a:bodyPr/>
                    <a:lstStyle/>
                    <a:p>
                      <a:pPr algn="ctr">
                        <a:lnSpc>
                          <a:spcPct val="115000"/>
                        </a:lnSpc>
                        <a:spcAft>
                          <a:spcPts val="0"/>
                        </a:spcAft>
                      </a:pPr>
                      <a:r>
                        <a:rPr lang="en-GB" sz="1400">
                          <a:effectLst/>
                          <a:latin typeface="Century Gothic" panose="020B0502020202020204" pitchFamily="34" charset="0"/>
                          <a:ea typeface="Calibri" panose="020F0502020204030204" pitchFamily="34" charset="0"/>
                          <a:cs typeface="Times New Roman" panose="02020603050405020304" pitchFamily="18" charset="0"/>
                        </a:rPr>
                        <a:t>2,13 [0,50-9,02]</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n-GB" sz="1400">
                          <a:effectLst/>
                          <a:latin typeface="Century Gothic" panose="020B0502020202020204" pitchFamily="34" charset="0"/>
                          <a:ea typeface="Calibri" panose="020F0502020204030204" pitchFamily="34" charset="0"/>
                          <a:cs typeface="Times New Roman" panose="02020603050405020304" pitchFamily="18" charset="0"/>
                        </a:rPr>
                        <a:t>0,65 [0,39-1,09]</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n-GB" sz="1400">
                          <a:effectLst/>
                          <a:latin typeface="Century Gothic" panose="020B0502020202020204" pitchFamily="34" charset="0"/>
                          <a:ea typeface="Calibri" panose="020F0502020204030204" pitchFamily="34" charset="0"/>
                          <a:cs typeface="Times New Roman" panose="02020603050405020304" pitchFamily="18" charset="0"/>
                        </a:rPr>
                        <a:t>0,34 [0,08-1,52]</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fontAlgn="b"/>
                      <a:r>
                        <a:rPr lang="fr-FR" sz="1400" u="none" strike="noStrike" dirty="0">
                          <a:effectLst/>
                          <a:latin typeface="Century Gothic" panose="020B0502020202020204" pitchFamily="34" charset="0"/>
                        </a:rPr>
                        <a:t>-</a:t>
                      </a:r>
                      <a:endParaRPr lang="fr-FR" sz="1400" b="0" i="0" u="none" strike="noStrike" dirty="0">
                        <a:solidFill>
                          <a:srgbClr val="000000"/>
                        </a:solidFill>
                        <a:effectLst/>
                        <a:latin typeface="Century Gothic" panose="020B0502020202020204" pitchFamily="34" charset="0"/>
                      </a:endParaRPr>
                    </a:p>
                  </a:txBody>
                  <a:tcPr marL="9525" marR="9525" marT="9525" marB="0" anchor="ctr"/>
                </a:tc>
                <a:extLst>
                  <a:ext uri="{0D108BD9-81ED-4DB2-BD59-A6C34878D82A}">
                    <a16:rowId xmlns:a16="http://schemas.microsoft.com/office/drawing/2014/main" val="220915862"/>
                  </a:ext>
                </a:extLst>
              </a:tr>
              <a:tr h="38263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dirty="0" err="1">
                          <a:latin typeface="Century Gothic" panose="020B0502020202020204" pitchFamily="34" charset="0"/>
                        </a:rPr>
                        <a:t>ORa</a:t>
                      </a:r>
                      <a:r>
                        <a:rPr lang="fr-FR" sz="1200" baseline="0" dirty="0">
                          <a:latin typeface="Century Gothic" panose="020B0502020202020204" pitchFamily="34" charset="0"/>
                        </a:rPr>
                        <a:t> (IC95%)</a:t>
                      </a:r>
                      <a:endParaRPr lang="fr-FR" sz="1200" b="0" dirty="0">
                        <a:latin typeface="Century Gothic" panose="020B0502020202020204" pitchFamily="34" charset="0"/>
                      </a:endParaRPr>
                    </a:p>
                  </a:txBody>
                  <a:tcPr anchor="ctr"/>
                </a:tc>
                <a:tc>
                  <a:txBody>
                    <a:bodyPr/>
                    <a:lstStyle/>
                    <a:p>
                      <a:pPr algn="ctr"/>
                      <a:endParaRPr lang="fr-FR" sz="1400" dirty="0">
                        <a:latin typeface="Century Gothic" panose="020B0502020202020204" pitchFamily="34" charset="0"/>
                      </a:endParaRPr>
                    </a:p>
                  </a:txBody>
                  <a:tcPr anchor="ctr"/>
                </a:tc>
                <a:tc>
                  <a:txBody>
                    <a:bodyPr/>
                    <a:lstStyle/>
                    <a:p>
                      <a:pPr algn="ctr" fontAlgn="b"/>
                      <a:r>
                        <a:rPr lang="fr-FR" sz="1400" u="none" strike="noStrike" dirty="0">
                          <a:effectLst/>
                          <a:latin typeface="Century Gothic" panose="020B0502020202020204" pitchFamily="34" charset="0"/>
                        </a:rPr>
                        <a:t>1</a:t>
                      </a:r>
                      <a:endParaRPr lang="fr-FR" sz="1400" b="0" i="0" u="none" strike="noStrike" dirty="0">
                        <a:solidFill>
                          <a:srgbClr val="000000"/>
                        </a:solidFill>
                        <a:effectLst/>
                        <a:latin typeface="Century Gothic" panose="020B0502020202020204" pitchFamily="34" charset="0"/>
                      </a:endParaRPr>
                    </a:p>
                  </a:txBody>
                  <a:tcPr marL="9525" marR="9525" marT="9525" marB="0" anchor="ctr"/>
                </a:tc>
                <a:tc>
                  <a:txBody>
                    <a:bodyPr/>
                    <a:lstStyle/>
                    <a:p>
                      <a:pPr algn="ctr">
                        <a:lnSpc>
                          <a:spcPct val="115000"/>
                        </a:lnSpc>
                        <a:spcAft>
                          <a:spcPts val="0"/>
                        </a:spcAft>
                      </a:pPr>
                      <a:r>
                        <a:rPr lang="en-GB" sz="1400">
                          <a:effectLst/>
                          <a:latin typeface="Century Gothic" panose="020B0502020202020204" pitchFamily="34" charset="0"/>
                          <a:ea typeface="Calibri" panose="020F0502020204030204" pitchFamily="34" charset="0"/>
                          <a:cs typeface="Times New Roman" panose="02020603050405020304" pitchFamily="18" charset="0"/>
                        </a:rPr>
                        <a:t>2,50 [0,57-11,05]</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n-GB" sz="1400">
                          <a:effectLst/>
                          <a:latin typeface="Century Gothic" panose="020B0502020202020204" pitchFamily="34" charset="0"/>
                          <a:ea typeface="Calibri" panose="020F0502020204030204" pitchFamily="34" charset="0"/>
                          <a:cs typeface="Times New Roman" panose="02020603050405020304" pitchFamily="18" charset="0"/>
                        </a:rPr>
                        <a:t>0,81 [0,46-1,43]</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n-GB" sz="1400" dirty="0">
                          <a:effectLst/>
                          <a:latin typeface="Century Gothic" panose="020B0502020202020204" pitchFamily="34" charset="0"/>
                          <a:ea typeface="Calibri" panose="020F0502020204030204" pitchFamily="34" charset="0"/>
                          <a:cs typeface="Times New Roman" panose="02020603050405020304" pitchFamily="18" charset="0"/>
                        </a:rPr>
                        <a:t>0,72 [0,08-6,20]</a:t>
                      </a:r>
                      <a:endParaRPr lang="fr-FR"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fontAlgn="b"/>
                      <a:r>
                        <a:rPr lang="fr-FR" sz="1400" u="none" strike="noStrike" dirty="0">
                          <a:effectLst/>
                          <a:latin typeface="Century Gothic" panose="020B0502020202020204" pitchFamily="34" charset="0"/>
                        </a:rPr>
                        <a:t>-</a:t>
                      </a:r>
                      <a:endParaRPr lang="fr-FR" sz="1400" b="0" i="0" u="none" strike="noStrike" dirty="0">
                        <a:solidFill>
                          <a:srgbClr val="000000"/>
                        </a:solidFill>
                        <a:effectLst/>
                        <a:latin typeface="Century Gothic" panose="020B0502020202020204" pitchFamily="34" charset="0"/>
                      </a:endParaRPr>
                    </a:p>
                  </a:txBody>
                  <a:tcPr marL="9525" marR="9525" marT="9525" marB="0" anchor="ctr"/>
                </a:tc>
                <a:extLst>
                  <a:ext uri="{0D108BD9-81ED-4DB2-BD59-A6C34878D82A}">
                    <a16:rowId xmlns:a16="http://schemas.microsoft.com/office/drawing/2014/main" val="1006002453"/>
                  </a:ext>
                </a:extLst>
              </a:tr>
              <a:tr h="132961">
                <a:tc>
                  <a:txBody>
                    <a:bodyPr/>
                    <a:lstStyle/>
                    <a:p>
                      <a:pPr algn="l"/>
                      <a:endParaRPr lang="fr-FR" sz="300" b="1" dirty="0">
                        <a:solidFill>
                          <a:schemeClr val="bg1"/>
                        </a:solidFill>
                        <a:latin typeface="Century Gothic" panose="020B0502020202020204" pitchFamily="34" charset="0"/>
                      </a:endParaRPr>
                    </a:p>
                  </a:txBody>
                  <a:tcPr anchor="ctr">
                    <a:solidFill>
                      <a:schemeClr val="bg1"/>
                    </a:solidFill>
                  </a:tcPr>
                </a:tc>
                <a:tc>
                  <a:txBody>
                    <a:bodyPr/>
                    <a:lstStyle/>
                    <a:p>
                      <a:pPr algn="ctr"/>
                      <a:endParaRPr lang="fr-FR" sz="300" dirty="0">
                        <a:solidFill>
                          <a:schemeClr val="bg1"/>
                        </a:solidFill>
                        <a:latin typeface="Century Gothic" panose="020B0502020202020204" pitchFamily="34" charset="0"/>
                      </a:endParaRPr>
                    </a:p>
                  </a:txBody>
                  <a:tcPr anchor="ctr">
                    <a:solidFill>
                      <a:schemeClr val="bg1"/>
                    </a:solidFill>
                  </a:tcPr>
                </a:tc>
                <a:tc>
                  <a:txBody>
                    <a:bodyPr/>
                    <a:lstStyle/>
                    <a:p>
                      <a:pPr algn="ctr"/>
                      <a:endParaRPr lang="fr-FR" sz="300" dirty="0">
                        <a:solidFill>
                          <a:schemeClr val="bg1"/>
                        </a:solidFill>
                        <a:latin typeface="Century Gothic" panose="020B0502020202020204" pitchFamily="34" charset="0"/>
                      </a:endParaRPr>
                    </a:p>
                  </a:txBody>
                  <a:tcPr anchor="ctr">
                    <a:solidFill>
                      <a:schemeClr val="bg1"/>
                    </a:solidFill>
                  </a:tcPr>
                </a:tc>
                <a:tc>
                  <a:txBody>
                    <a:bodyPr/>
                    <a:lstStyle/>
                    <a:p>
                      <a:pPr algn="ctr"/>
                      <a:endParaRPr lang="fr-FR" sz="300" dirty="0">
                        <a:solidFill>
                          <a:schemeClr val="bg1"/>
                        </a:solidFill>
                        <a:latin typeface="Century Gothic" panose="020B0502020202020204" pitchFamily="34" charset="0"/>
                      </a:endParaRPr>
                    </a:p>
                  </a:txBody>
                  <a:tcPr anchor="ctr">
                    <a:solidFill>
                      <a:schemeClr val="bg1"/>
                    </a:solidFill>
                  </a:tcPr>
                </a:tc>
                <a:tc>
                  <a:txBody>
                    <a:bodyPr/>
                    <a:lstStyle/>
                    <a:p>
                      <a:pPr algn="ctr"/>
                      <a:endParaRPr lang="fr-FR" sz="300" dirty="0">
                        <a:solidFill>
                          <a:schemeClr val="bg1"/>
                        </a:solidFill>
                        <a:latin typeface="Century Gothic" panose="020B0502020202020204" pitchFamily="34" charset="0"/>
                      </a:endParaRPr>
                    </a:p>
                  </a:txBody>
                  <a:tcPr anchor="ctr">
                    <a:solidFill>
                      <a:schemeClr val="bg1"/>
                    </a:solidFill>
                  </a:tcPr>
                </a:tc>
                <a:tc>
                  <a:txBody>
                    <a:bodyPr/>
                    <a:lstStyle/>
                    <a:p>
                      <a:pPr algn="ctr"/>
                      <a:endParaRPr lang="fr-FR" sz="300" dirty="0">
                        <a:solidFill>
                          <a:schemeClr val="bg1"/>
                        </a:solidFill>
                        <a:latin typeface="Century Gothic" panose="020B0502020202020204" pitchFamily="34" charset="0"/>
                      </a:endParaRPr>
                    </a:p>
                  </a:txBody>
                  <a:tcPr anchor="c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fr-FR" sz="300" dirty="0">
                        <a:solidFill>
                          <a:schemeClr val="bg1"/>
                        </a:solidFill>
                        <a:latin typeface="Century Gothic" panose="020B0502020202020204" pitchFamily="34" charset="0"/>
                      </a:endParaRPr>
                    </a:p>
                  </a:txBody>
                  <a:tcPr anchor="ctr">
                    <a:solidFill>
                      <a:schemeClr val="bg1"/>
                    </a:solidFill>
                  </a:tcPr>
                </a:tc>
                <a:extLst>
                  <a:ext uri="{0D108BD9-81ED-4DB2-BD59-A6C34878D82A}">
                    <a16:rowId xmlns:a16="http://schemas.microsoft.com/office/drawing/2014/main" val="4198790283"/>
                  </a:ext>
                </a:extLst>
              </a:tr>
            </a:tbl>
          </a:graphicData>
        </a:graphic>
      </p:graphicFrame>
      <p:sp>
        <p:nvSpPr>
          <p:cNvPr id="5" name="ZoneTexte 4"/>
          <p:cNvSpPr txBox="1"/>
          <p:nvPr/>
        </p:nvSpPr>
        <p:spPr>
          <a:xfrm>
            <a:off x="95005" y="6365173"/>
            <a:ext cx="9405258" cy="800219"/>
          </a:xfrm>
          <a:prstGeom prst="rect">
            <a:avLst/>
          </a:prstGeom>
          <a:noFill/>
        </p:spPr>
        <p:txBody>
          <a:bodyPr wrap="square" rtlCol="0">
            <a:spAutoFit/>
          </a:bodyPr>
          <a:lstStyle/>
          <a:p>
            <a:r>
              <a:rPr lang="fr-FR" sz="1400" dirty="0">
                <a:solidFill>
                  <a:schemeClr val="bg1"/>
                </a:solidFill>
              </a:rPr>
              <a:t>*Exclusion des grossesses toujours en cours (n=6), des avortements induits (n=70) et des GEU (n=9)</a:t>
            </a:r>
          </a:p>
          <a:p>
            <a:r>
              <a:rPr lang="fr-FR" sz="1400" dirty="0">
                <a:solidFill>
                  <a:schemeClr val="bg1"/>
                </a:solidFill>
              </a:rPr>
              <a:t>▫</a:t>
            </a:r>
            <a:r>
              <a:rPr lang="fr-FR" sz="1400" baseline="30000" dirty="0">
                <a:solidFill>
                  <a:schemeClr val="accent1"/>
                </a:solidFill>
              </a:rPr>
              <a:t>  </a:t>
            </a:r>
            <a:r>
              <a:rPr lang="fr-FR" sz="1400" dirty="0">
                <a:solidFill>
                  <a:schemeClr val="bg1"/>
                </a:solidFill>
              </a:rPr>
              <a:t>Ajustement sur le lieu/type d’étude, l’âge, la période d’initiation et les changements de combinaisons ARV</a:t>
            </a:r>
          </a:p>
          <a:p>
            <a:endParaRPr lang="fr-FR" dirty="0"/>
          </a:p>
        </p:txBody>
      </p:sp>
      <p:sp>
        <p:nvSpPr>
          <p:cNvPr id="6" name="Espace réservé du numéro de diapositive 5"/>
          <p:cNvSpPr>
            <a:spLocks noGrp="1"/>
          </p:cNvSpPr>
          <p:nvPr>
            <p:ph type="sldNum" sz="quarter" idx="12"/>
          </p:nvPr>
        </p:nvSpPr>
        <p:spPr/>
        <p:txBody>
          <a:bodyPr/>
          <a:lstStyle/>
          <a:p>
            <a:fld id="{2123FE6F-D62F-48C0-857B-7AC970CF2039}" type="slidenum">
              <a:rPr lang="fr-FR" smtClean="0"/>
              <a:t>16</a:t>
            </a:fld>
            <a:endParaRPr lang="fr-FR"/>
          </a:p>
        </p:txBody>
      </p:sp>
    </p:spTree>
    <p:extLst>
      <p:ext uri="{BB962C8B-B14F-4D97-AF65-F5344CB8AC3E}">
        <p14:creationId xmlns:p14="http://schemas.microsoft.com/office/powerpoint/2010/main" val="346877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solidFill>
                  <a:schemeClr val="tx1"/>
                </a:solidFill>
              </a:rPr>
              <a:t>Résultats : Analyse ajustée</a:t>
            </a:r>
            <a:r>
              <a:rPr lang="fr-FR" baseline="30000" dirty="0">
                <a:solidFill>
                  <a:schemeClr val="tx1"/>
                </a:solidFill>
              </a:rPr>
              <a:t>▫</a:t>
            </a:r>
            <a:r>
              <a:rPr lang="fr-FR" dirty="0">
                <a:solidFill>
                  <a:schemeClr val="tx1"/>
                </a:solidFill>
              </a:rPr>
              <a:t> des facteurs associés aux issues de grossesse défavorables</a:t>
            </a:r>
          </a:p>
        </p:txBody>
      </p:sp>
      <p:graphicFrame>
        <p:nvGraphicFramePr>
          <p:cNvPr id="5" name="Tableau 4"/>
          <p:cNvGraphicFramePr>
            <a:graphicFrameLocks noGrp="1"/>
          </p:cNvGraphicFramePr>
          <p:nvPr>
            <p:extLst>
              <p:ext uri="{D42A27DB-BD31-4B8C-83A1-F6EECF244321}">
                <p14:modId xmlns:p14="http://schemas.microsoft.com/office/powerpoint/2010/main" val="1300102957"/>
              </p:ext>
            </p:extLst>
          </p:nvPr>
        </p:nvGraphicFramePr>
        <p:xfrm>
          <a:off x="95005" y="1832358"/>
          <a:ext cx="11934701" cy="4284242"/>
        </p:xfrm>
        <a:graphic>
          <a:graphicData uri="http://schemas.openxmlformats.org/drawingml/2006/table">
            <a:tbl>
              <a:tblPr firstRow="1" bandRow="1">
                <a:tableStyleId>{073A0DAA-6AF3-43AB-8588-CEC1D06C72B9}</a:tableStyleId>
              </a:tblPr>
              <a:tblGrid>
                <a:gridCol w="2773307">
                  <a:extLst>
                    <a:ext uri="{9D8B030D-6E8A-4147-A177-3AD203B41FA5}">
                      <a16:colId xmlns:a16="http://schemas.microsoft.com/office/drawing/2014/main" val="2099999466"/>
                    </a:ext>
                  </a:extLst>
                </a:gridCol>
                <a:gridCol w="841474">
                  <a:extLst>
                    <a:ext uri="{9D8B030D-6E8A-4147-A177-3AD203B41FA5}">
                      <a16:colId xmlns:a16="http://schemas.microsoft.com/office/drawing/2014/main" val="2691153130"/>
                    </a:ext>
                  </a:extLst>
                </a:gridCol>
                <a:gridCol w="1303691">
                  <a:extLst>
                    <a:ext uri="{9D8B030D-6E8A-4147-A177-3AD203B41FA5}">
                      <a16:colId xmlns:a16="http://schemas.microsoft.com/office/drawing/2014/main" val="320922945"/>
                    </a:ext>
                  </a:extLst>
                </a:gridCol>
                <a:gridCol w="1848871">
                  <a:extLst>
                    <a:ext uri="{9D8B030D-6E8A-4147-A177-3AD203B41FA5}">
                      <a16:colId xmlns:a16="http://schemas.microsoft.com/office/drawing/2014/main" val="2224207672"/>
                    </a:ext>
                  </a:extLst>
                </a:gridCol>
                <a:gridCol w="1765909">
                  <a:extLst>
                    <a:ext uri="{9D8B030D-6E8A-4147-A177-3AD203B41FA5}">
                      <a16:colId xmlns:a16="http://schemas.microsoft.com/office/drawing/2014/main" val="3310142321"/>
                    </a:ext>
                  </a:extLst>
                </a:gridCol>
                <a:gridCol w="1801465">
                  <a:extLst>
                    <a:ext uri="{9D8B030D-6E8A-4147-A177-3AD203B41FA5}">
                      <a16:colId xmlns:a16="http://schemas.microsoft.com/office/drawing/2014/main" val="2717200498"/>
                    </a:ext>
                  </a:extLst>
                </a:gridCol>
                <a:gridCol w="1599984">
                  <a:extLst>
                    <a:ext uri="{9D8B030D-6E8A-4147-A177-3AD203B41FA5}">
                      <a16:colId xmlns:a16="http://schemas.microsoft.com/office/drawing/2014/main" val="3740195825"/>
                    </a:ext>
                  </a:extLst>
                </a:gridCol>
              </a:tblGrid>
              <a:tr h="472090">
                <a:tc>
                  <a:txBody>
                    <a:bodyPr/>
                    <a:lstStyle/>
                    <a:p>
                      <a:pPr algn="ctr"/>
                      <a:r>
                        <a:rPr lang="fr-FR" sz="1200" dirty="0">
                          <a:latin typeface="Century Gothic" panose="020B0502020202020204" pitchFamily="34" charset="0"/>
                        </a:rPr>
                        <a:t>Issues</a:t>
                      </a:r>
                      <a:r>
                        <a:rPr lang="fr-FR" sz="1200" baseline="0" dirty="0">
                          <a:latin typeface="Century Gothic" panose="020B0502020202020204" pitchFamily="34" charset="0"/>
                        </a:rPr>
                        <a:t> de grossesse</a:t>
                      </a:r>
                      <a:endParaRPr lang="fr-FR" sz="1200" dirty="0">
                        <a:latin typeface="Century Gothic" panose="020B0502020202020204" pitchFamily="34" charset="0"/>
                      </a:endParaRPr>
                    </a:p>
                  </a:txBody>
                  <a:tcPr anchor="ctr">
                    <a:solidFill>
                      <a:srgbClr val="7030A0"/>
                    </a:solidFill>
                  </a:tcPr>
                </a:tc>
                <a:tc>
                  <a:txBody>
                    <a:bodyPr/>
                    <a:lstStyle/>
                    <a:p>
                      <a:pPr algn="ctr"/>
                      <a:r>
                        <a:rPr lang="fr-FR" sz="1200" dirty="0">
                          <a:latin typeface="Century Gothic" panose="020B0502020202020204" pitchFamily="34" charset="0"/>
                        </a:rPr>
                        <a:t>Total (n=839*)</a:t>
                      </a:r>
                    </a:p>
                  </a:txBody>
                  <a:tcPr anchor="ctr">
                    <a:solidFill>
                      <a:srgbClr val="7030A0"/>
                    </a:solidFill>
                  </a:tcPr>
                </a:tc>
                <a:tc>
                  <a:txBody>
                    <a:bodyPr/>
                    <a:lstStyle/>
                    <a:p>
                      <a:pPr algn="ctr"/>
                      <a:r>
                        <a:rPr lang="fr-FR" sz="1200" dirty="0">
                          <a:latin typeface="Century Gothic" panose="020B0502020202020204" pitchFamily="34" charset="0"/>
                        </a:rPr>
                        <a:t>Combinaison</a:t>
                      </a:r>
                      <a:r>
                        <a:rPr lang="fr-FR" sz="1200" baseline="0" dirty="0">
                          <a:latin typeface="Century Gothic" panose="020B0502020202020204" pitchFamily="34" charset="0"/>
                        </a:rPr>
                        <a:t> </a:t>
                      </a:r>
                      <a:r>
                        <a:rPr lang="fr-FR" sz="1200" dirty="0">
                          <a:latin typeface="Century Gothic" panose="020B0502020202020204" pitchFamily="34" charset="0"/>
                        </a:rPr>
                        <a:t>INNTI </a:t>
                      </a:r>
                    </a:p>
                  </a:txBody>
                  <a:tcPr anchor="ctr">
                    <a:solidFill>
                      <a:srgbClr val="7030A0"/>
                    </a:solidFill>
                  </a:tcPr>
                </a:tc>
                <a:tc>
                  <a:txBody>
                    <a:bodyPr/>
                    <a:lstStyle/>
                    <a:p>
                      <a:pPr algn="ctr"/>
                      <a:r>
                        <a:rPr lang="fr-FR" sz="1200" dirty="0">
                          <a:latin typeface="Century Gothic" panose="020B0502020202020204" pitchFamily="34" charset="0"/>
                        </a:rPr>
                        <a:t>Combinaison</a:t>
                      </a:r>
                    </a:p>
                    <a:p>
                      <a:pPr algn="ctr"/>
                      <a:r>
                        <a:rPr lang="fr-FR" sz="1200" dirty="0">
                          <a:latin typeface="Century Gothic" panose="020B0502020202020204" pitchFamily="34" charset="0"/>
                        </a:rPr>
                        <a:t> INTI</a:t>
                      </a:r>
                    </a:p>
                  </a:txBody>
                  <a:tcPr anchor="ctr">
                    <a:solidFill>
                      <a:srgbClr val="7030A0"/>
                    </a:solidFill>
                  </a:tcPr>
                </a:tc>
                <a:tc>
                  <a:txBody>
                    <a:bodyPr/>
                    <a:lstStyle/>
                    <a:p>
                      <a:pPr algn="ctr"/>
                      <a:r>
                        <a:rPr lang="fr-FR" sz="1200" dirty="0">
                          <a:latin typeface="Century Gothic" panose="020B0502020202020204" pitchFamily="34" charset="0"/>
                        </a:rPr>
                        <a:t>Combinaison </a:t>
                      </a:r>
                    </a:p>
                    <a:p>
                      <a:pPr algn="ctr"/>
                      <a:r>
                        <a:rPr lang="fr-FR" sz="1200" dirty="0">
                          <a:latin typeface="Century Gothic" panose="020B0502020202020204" pitchFamily="34" charset="0"/>
                        </a:rPr>
                        <a:t>IP</a:t>
                      </a:r>
                    </a:p>
                  </a:txBody>
                  <a:tcPr anchor="ctr">
                    <a:solidFill>
                      <a:srgbClr val="7030A0"/>
                    </a:solidFill>
                  </a:tcPr>
                </a:tc>
                <a:tc>
                  <a:txBody>
                    <a:bodyPr/>
                    <a:lstStyle/>
                    <a:p>
                      <a:pPr algn="ctr"/>
                      <a:r>
                        <a:rPr lang="fr-FR" sz="1200" dirty="0">
                          <a:latin typeface="Century Gothic" panose="020B0502020202020204" pitchFamily="34" charset="0"/>
                        </a:rPr>
                        <a:t>Combinaison </a:t>
                      </a:r>
                    </a:p>
                    <a:p>
                      <a:pPr algn="ctr"/>
                      <a:r>
                        <a:rPr lang="fr-FR" sz="1200" dirty="0">
                          <a:latin typeface="Century Gothic" panose="020B0502020202020204" pitchFamily="34" charset="0"/>
                        </a:rPr>
                        <a:t>II</a:t>
                      </a:r>
                    </a:p>
                  </a:txBody>
                  <a:tcPr anchor="ctr">
                    <a:solidFill>
                      <a:srgbClr val="7030A0"/>
                    </a:solidFill>
                  </a:tcPr>
                </a:tc>
                <a:tc>
                  <a:txBody>
                    <a:bodyPr/>
                    <a:lstStyle/>
                    <a:p>
                      <a:pPr algn="ctr"/>
                      <a:r>
                        <a:rPr lang="fr-FR" sz="1200" dirty="0">
                          <a:latin typeface="Century Gothic" panose="020B0502020202020204" pitchFamily="34" charset="0"/>
                        </a:rPr>
                        <a:t>Combinaison « Autres »</a:t>
                      </a:r>
                    </a:p>
                  </a:txBody>
                  <a:tcPr anchor="ctr">
                    <a:solidFill>
                      <a:srgbClr val="7030A0"/>
                    </a:solidFill>
                  </a:tcPr>
                </a:tc>
                <a:extLst>
                  <a:ext uri="{0D108BD9-81ED-4DB2-BD59-A6C34878D82A}">
                    <a16:rowId xmlns:a16="http://schemas.microsoft.com/office/drawing/2014/main" val="2945344506"/>
                  </a:ext>
                </a:extLst>
              </a:tr>
              <a:tr h="38263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400" b="1" dirty="0">
                          <a:latin typeface="Century Gothic" panose="020B0502020202020204" pitchFamily="34" charset="0"/>
                        </a:rPr>
                        <a:t>Avortements</a:t>
                      </a:r>
                      <a:r>
                        <a:rPr lang="fr-FR" sz="1400" b="1" baseline="0" dirty="0">
                          <a:latin typeface="Century Gothic" panose="020B0502020202020204" pitchFamily="34" charset="0"/>
                        </a:rPr>
                        <a:t> spontanés (N,%)</a:t>
                      </a:r>
                      <a:endParaRPr lang="fr-FR" sz="1400" b="1" dirty="0">
                        <a:latin typeface="Century Gothic" panose="020B0502020202020204" pitchFamily="34" charset="0"/>
                      </a:endParaRPr>
                    </a:p>
                  </a:txBody>
                  <a:tcPr anchor="ctr"/>
                </a:tc>
                <a:tc>
                  <a:txBody>
                    <a:bodyPr/>
                    <a:lstStyle/>
                    <a:p>
                      <a:pPr algn="ctr"/>
                      <a:r>
                        <a:rPr lang="fr-FR" sz="1400" dirty="0">
                          <a:latin typeface="Century Gothic" panose="020B0502020202020204" pitchFamily="34" charset="0"/>
                        </a:rPr>
                        <a:t>80</a:t>
                      </a:r>
                    </a:p>
                  </a:txBody>
                  <a:tcPr anchor="ctr"/>
                </a:tc>
                <a:tc>
                  <a:txBody>
                    <a:bodyPr/>
                    <a:lstStyle/>
                    <a:p>
                      <a:pPr algn="ctr"/>
                      <a:r>
                        <a:rPr lang="fr-FR" sz="1400" dirty="0">
                          <a:latin typeface="Century Gothic" panose="020B0502020202020204" pitchFamily="34" charset="0"/>
                        </a:rPr>
                        <a:t>33 (41%)</a:t>
                      </a:r>
                    </a:p>
                  </a:txBody>
                  <a:tcPr anchor="ctr"/>
                </a:tc>
                <a:tc>
                  <a:txBody>
                    <a:bodyPr/>
                    <a:lstStyle/>
                    <a:p>
                      <a:pPr algn="ctr"/>
                      <a:r>
                        <a:rPr lang="fr-FR" sz="1400" dirty="0">
                          <a:latin typeface="Century Gothic" panose="020B0502020202020204" pitchFamily="34" charset="0"/>
                        </a:rPr>
                        <a:t>5 (6%)</a:t>
                      </a:r>
                    </a:p>
                  </a:txBody>
                  <a:tcPr anchor="ctr"/>
                </a:tc>
                <a:tc>
                  <a:txBody>
                    <a:bodyPr/>
                    <a:lstStyle/>
                    <a:p>
                      <a:pPr algn="ctr"/>
                      <a:r>
                        <a:rPr lang="fr-FR" sz="1400" dirty="0">
                          <a:latin typeface="Century Gothic" panose="020B0502020202020204" pitchFamily="34" charset="0"/>
                        </a:rPr>
                        <a:t>27 (34%)</a:t>
                      </a:r>
                    </a:p>
                  </a:txBody>
                  <a:tcPr anchor="ctr"/>
                </a:tc>
                <a:tc>
                  <a:txBody>
                    <a:bodyPr/>
                    <a:lstStyle/>
                    <a:p>
                      <a:pPr algn="ctr"/>
                      <a:r>
                        <a:rPr lang="fr-FR" sz="1400" dirty="0">
                          <a:latin typeface="Century Gothic" panose="020B0502020202020204" pitchFamily="34" charset="0"/>
                        </a:rPr>
                        <a:t>2 (3%)</a:t>
                      </a:r>
                    </a:p>
                  </a:txBody>
                  <a:tcPr anchor="ctr"/>
                </a:tc>
                <a:tc>
                  <a:txBody>
                    <a:bodyPr/>
                    <a:lstStyle/>
                    <a:p>
                      <a:pPr algn="ctr"/>
                      <a:r>
                        <a:rPr lang="fr-FR" sz="1400" dirty="0">
                          <a:latin typeface="Century Gothic" panose="020B0502020202020204" pitchFamily="34" charset="0"/>
                        </a:rPr>
                        <a:t>2 (3%)</a:t>
                      </a:r>
                    </a:p>
                  </a:txBody>
                  <a:tcPr anchor="ctr"/>
                </a:tc>
                <a:extLst>
                  <a:ext uri="{0D108BD9-81ED-4DB2-BD59-A6C34878D82A}">
                    <a16:rowId xmlns:a16="http://schemas.microsoft.com/office/drawing/2014/main" val="4173942044"/>
                  </a:ext>
                </a:extLst>
              </a:tr>
              <a:tr h="38263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dirty="0">
                          <a:latin typeface="Century Gothic" panose="020B0502020202020204" pitchFamily="34" charset="0"/>
                        </a:rPr>
                        <a:t>OR</a:t>
                      </a:r>
                      <a:r>
                        <a:rPr lang="fr-FR" sz="1200" baseline="0" dirty="0">
                          <a:latin typeface="Century Gothic" panose="020B0502020202020204" pitchFamily="34" charset="0"/>
                        </a:rPr>
                        <a:t> (IC95%)</a:t>
                      </a:r>
                      <a:endParaRPr lang="fr-FR" sz="1200" b="0" dirty="0">
                        <a:latin typeface="Century Gothic" panose="020B0502020202020204" pitchFamily="34" charset="0"/>
                      </a:endParaRPr>
                    </a:p>
                  </a:txBody>
                  <a:tcPr anchor="ctr"/>
                </a:tc>
                <a:tc>
                  <a:txBody>
                    <a:bodyPr/>
                    <a:lstStyle/>
                    <a:p>
                      <a:pPr algn="ctr"/>
                      <a:endParaRPr lang="fr-FR" sz="1400" dirty="0">
                        <a:latin typeface="Century Gothic" panose="020B0502020202020204" pitchFamily="34" charset="0"/>
                      </a:endParaRPr>
                    </a:p>
                  </a:txBody>
                  <a:tcPr anchor="ctr"/>
                </a:tc>
                <a:tc>
                  <a:txBody>
                    <a:bodyPr/>
                    <a:lstStyle/>
                    <a:p>
                      <a:pPr algn="ctr" fontAlgn="b"/>
                      <a:r>
                        <a:rPr lang="fr-FR" sz="1400" u="none" strike="noStrike" dirty="0">
                          <a:effectLst/>
                          <a:latin typeface="Century Gothic" panose="020B0502020202020204" pitchFamily="34" charset="0"/>
                        </a:rPr>
                        <a:t>1</a:t>
                      </a:r>
                      <a:endParaRPr lang="fr-FR" sz="1400" b="0" i="0" u="none" strike="noStrike" dirty="0">
                        <a:solidFill>
                          <a:srgbClr val="000000"/>
                        </a:solidFill>
                        <a:effectLst/>
                        <a:latin typeface="Century Gothic" panose="020B0502020202020204" pitchFamily="34" charset="0"/>
                      </a:endParaRPr>
                    </a:p>
                  </a:txBody>
                  <a:tcPr marL="9525" marR="9525" marT="9525" marB="0" anchor="ctr"/>
                </a:tc>
                <a:tc>
                  <a:txBody>
                    <a:bodyPr/>
                    <a:lstStyle/>
                    <a:p>
                      <a:pPr algn="ctr">
                        <a:lnSpc>
                          <a:spcPct val="115000"/>
                        </a:lnSpc>
                        <a:spcAft>
                          <a:spcPts val="0"/>
                        </a:spcAft>
                      </a:pPr>
                      <a:r>
                        <a:rPr lang="en-GB" sz="1400" dirty="0">
                          <a:effectLst/>
                          <a:latin typeface="Century Gothic" panose="020B0502020202020204" pitchFamily="34" charset="0"/>
                          <a:ea typeface="Calibri" panose="020F0502020204030204" pitchFamily="34" charset="0"/>
                          <a:cs typeface="Times New Roman" panose="02020603050405020304" pitchFamily="18" charset="0"/>
                        </a:rPr>
                        <a:t>2,71 [0,87-8,44]</a:t>
                      </a:r>
                      <a:endParaRPr lang="fr-FR" sz="18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n-GB" sz="1400" b="0" dirty="0">
                          <a:effectLst/>
                          <a:latin typeface="Century Gothic" panose="020B0502020202020204" pitchFamily="34" charset="0"/>
                          <a:ea typeface="Calibri" panose="020F0502020204030204" pitchFamily="34" charset="0"/>
                          <a:cs typeface="Times New Roman" panose="02020603050405020304" pitchFamily="18" charset="0"/>
                        </a:rPr>
                        <a:t>0,45 [0,26-0,77]</a:t>
                      </a:r>
                      <a:endParaRPr lang="fr-FR" sz="1800" b="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n-GB" sz="1400" dirty="0">
                          <a:effectLst/>
                          <a:latin typeface="Century Gothic" panose="020B0502020202020204" pitchFamily="34" charset="0"/>
                          <a:ea typeface="Calibri" panose="020F0502020204030204" pitchFamily="34" charset="0"/>
                          <a:cs typeface="Times New Roman" panose="02020603050405020304" pitchFamily="18" charset="0"/>
                        </a:rPr>
                        <a:t>0,37 [0,09-1,64]</a:t>
                      </a:r>
                      <a:endParaRPr lang="fr-FR" sz="18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n-GB" sz="1400" dirty="0">
                          <a:effectLst/>
                          <a:latin typeface="Century Gothic" panose="020B0502020202020204" pitchFamily="34" charset="0"/>
                          <a:ea typeface="Calibri" panose="020F0502020204030204" pitchFamily="34" charset="0"/>
                          <a:cs typeface="Times New Roman" panose="02020603050405020304" pitchFamily="18" charset="0"/>
                        </a:rPr>
                        <a:t>0,68 [0,15-3,09]</a:t>
                      </a:r>
                      <a:endParaRPr lang="fr-FR" sz="18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1538894070"/>
                  </a:ext>
                </a:extLst>
              </a:tr>
              <a:tr h="38263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dirty="0" err="1">
                          <a:latin typeface="Century Gothic" panose="020B0502020202020204" pitchFamily="34" charset="0"/>
                        </a:rPr>
                        <a:t>ORa</a:t>
                      </a:r>
                      <a:r>
                        <a:rPr lang="fr-FR" sz="1200" baseline="0" dirty="0">
                          <a:latin typeface="Century Gothic" panose="020B0502020202020204" pitchFamily="34" charset="0"/>
                        </a:rPr>
                        <a:t> (IC95%)</a:t>
                      </a:r>
                      <a:endParaRPr lang="fr-FR" sz="1200" b="0" dirty="0">
                        <a:latin typeface="Century Gothic" panose="020B0502020202020204" pitchFamily="34" charset="0"/>
                      </a:endParaRPr>
                    </a:p>
                  </a:txBody>
                  <a:tcPr anchor="ctr"/>
                </a:tc>
                <a:tc>
                  <a:txBody>
                    <a:bodyPr/>
                    <a:lstStyle/>
                    <a:p>
                      <a:pPr algn="ctr"/>
                      <a:endParaRPr lang="fr-FR" sz="1400" dirty="0">
                        <a:latin typeface="Century Gothic" panose="020B0502020202020204" pitchFamily="34" charset="0"/>
                      </a:endParaRPr>
                    </a:p>
                  </a:txBody>
                  <a:tcPr anchor="ctr"/>
                </a:tc>
                <a:tc>
                  <a:txBody>
                    <a:bodyPr/>
                    <a:lstStyle/>
                    <a:p>
                      <a:pPr algn="ctr" fontAlgn="b"/>
                      <a:r>
                        <a:rPr lang="fr-FR" sz="1400" u="none" strike="noStrike" dirty="0">
                          <a:effectLst/>
                          <a:latin typeface="Century Gothic" panose="020B0502020202020204" pitchFamily="34" charset="0"/>
                        </a:rPr>
                        <a:t>1</a:t>
                      </a:r>
                      <a:endParaRPr lang="fr-FR" sz="1400" b="0" i="0" u="none" strike="noStrike" dirty="0">
                        <a:solidFill>
                          <a:srgbClr val="000000"/>
                        </a:solidFill>
                        <a:effectLst/>
                        <a:latin typeface="Century Gothic" panose="020B0502020202020204" pitchFamily="34" charset="0"/>
                      </a:endParaRPr>
                    </a:p>
                  </a:txBody>
                  <a:tcPr marL="9525" marR="9525" marT="9525" marB="0" anchor="ctr"/>
                </a:tc>
                <a:tc>
                  <a:txBody>
                    <a:bodyPr/>
                    <a:lstStyle/>
                    <a:p>
                      <a:pPr algn="ctr">
                        <a:lnSpc>
                          <a:spcPct val="115000"/>
                        </a:lnSpc>
                        <a:spcAft>
                          <a:spcPts val="0"/>
                        </a:spcAft>
                      </a:pPr>
                      <a:r>
                        <a:rPr lang="en-GB" sz="1400" dirty="0">
                          <a:effectLst/>
                          <a:latin typeface="Century Gothic" panose="020B0502020202020204" pitchFamily="34" charset="0"/>
                          <a:ea typeface="Calibri" panose="020F0502020204030204" pitchFamily="34" charset="0"/>
                          <a:cs typeface="Times New Roman" panose="02020603050405020304" pitchFamily="18" charset="0"/>
                        </a:rPr>
                        <a:t>2,86 [0,87-9,49]</a:t>
                      </a:r>
                      <a:endParaRPr lang="fr-FR" sz="18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n-GB" sz="1400">
                          <a:effectLst/>
                          <a:latin typeface="Century Gothic" panose="020B0502020202020204" pitchFamily="34" charset="0"/>
                          <a:ea typeface="Calibri" panose="020F0502020204030204" pitchFamily="34" charset="0"/>
                          <a:cs typeface="Times New Roman" panose="02020603050405020304" pitchFamily="18" charset="0"/>
                        </a:rPr>
                        <a:t>0,68 [0,39-1,20]</a:t>
                      </a:r>
                      <a:endParaRPr lang="fr-FR" sz="1800">
                        <a:effectLst/>
                        <a:latin typeface="Century Gothic" panose="020B050202020202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n-GB" sz="1400">
                          <a:effectLst/>
                          <a:latin typeface="Century Gothic" panose="020B0502020202020204" pitchFamily="34" charset="0"/>
                          <a:ea typeface="Calibri" panose="020F0502020204030204" pitchFamily="34" charset="0"/>
                          <a:cs typeface="Times New Roman" panose="02020603050405020304" pitchFamily="18" charset="0"/>
                        </a:rPr>
                        <a:t>0,81 [0,16-4,02]</a:t>
                      </a:r>
                      <a:endParaRPr lang="fr-FR" sz="1800">
                        <a:effectLst/>
                        <a:latin typeface="Century Gothic" panose="020B050202020202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n-GB" sz="1400" dirty="0">
                          <a:effectLst/>
                          <a:latin typeface="Century Gothic" panose="020B0502020202020204" pitchFamily="34" charset="0"/>
                          <a:ea typeface="Calibri" panose="020F0502020204030204" pitchFamily="34" charset="0"/>
                          <a:cs typeface="Times New Roman" panose="02020603050405020304" pitchFamily="18" charset="0"/>
                        </a:rPr>
                        <a:t>1,73 [0,30-9,91]</a:t>
                      </a:r>
                      <a:endParaRPr lang="fr-FR" sz="18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2287962502"/>
                  </a:ext>
                </a:extLst>
              </a:tr>
              <a:tr h="141627">
                <a:tc>
                  <a:txBody>
                    <a:bodyPr/>
                    <a:lstStyle/>
                    <a:p>
                      <a:pPr algn="l"/>
                      <a:endParaRPr lang="fr-FR" sz="300" b="1" dirty="0">
                        <a:latin typeface="Century Gothic" panose="020B0502020202020204" pitchFamily="34" charset="0"/>
                      </a:endParaRPr>
                    </a:p>
                  </a:txBody>
                  <a:tcPr anchor="ctr">
                    <a:solidFill>
                      <a:schemeClr val="bg1"/>
                    </a:solidFill>
                  </a:tcPr>
                </a:tc>
                <a:tc>
                  <a:txBody>
                    <a:bodyPr/>
                    <a:lstStyle/>
                    <a:p>
                      <a:pPr algn="ctr"/>
                      <a:endParaRPr lang="fr-FR" sz="300" dirty="0">
                        <a:latin typeface="Century Gothic" panose="020B0502020202020204" pitchFamily="34" charset="0"/>
                      </a:endParaRPr>
                    </a:p>
                  </a:txBody>
                  <a:tcPr anchor="ctr">
                    <a:solidFill>
                      <a:schemeClr val="bg1"/>
                    </a:solidFill>
                  </a:tcPr>
                </a:tc>
                <a:tc>
                  <a:txBody>
                    <a:bodyPr/>
                    <a:lstStyle/>
                    <a:p>
                      <a:pPr algn="ctr"/>
                      <a:endParaRPr lang="fr-FR" sz="300" dirty="0">
                        <a:latin typeface="Century Gothic" panose="020B0502020202020204" pitchFamily="34" charset="0"/>
                      </a:endParaRPr>
                    </a:p>
                  </a:txBody>
                  <a:tcPr anchor="ctr">
                    <a:solidFill>
                      <a:schemeClr val="bg1"/>
                    </a:solidFill>
                  </a:tcPr>
                </a:tc>
                <a:tc>
                  <a:txBody>
                    <a:bodyPr/>
                    <a:lstStyle/>
                    <a:p>
                      <a:pPr algn="ctr"/>
                      <a:endParaRPr lang="fr-FR" sz="300" dirty="0">
                        <a:latin typeface="Century Gothic" panose="020B0502020202020204" pitchFamily="34" charset="0"/>
                      </a:endParaRPr>
                    </a:p>
                  </a:txBody>
                  <a:tcPr anchor="ctr">
                    <a:solidFill>
                      <a:schemeClr val="bg1"/>
                    </a:solidFill>
                  </a:tcPr>
                </a:tc>
                <a:tc>
                  <a:txBody>
                    <a:bodyPr/>
                    <a:lstStyle/>
                    <a:p>
                      <a:pPr algn="ctr"/>
                      <a:endParaRPr lang="fr-FR" sz="300" dirty="0">
                        <a:latin typeface="Century Gothic" panose="020B0502020202020204" pitchFamily="34" charset="0"/>
                      </a:endParaRPr>
                    </a:p>
                  </a:txBody>
                  <a:tcPr anchor="ctr">
                    <a:solidFill>
                      <a:schemeClr val="bg1"/>
                    </a:solidFill>
                  </a:tcPr>
                </a:tc>
                <a:tc>
                  <a:txBody>
                    <a:bodyPr/>
                    <a:lstStyle/>
                    <a:p>
                      <a:pPr algn="ctr"/>
                      <a:endParaRPr lang="fr-FR" sz="300" dirty="0">
                        <a:latin typeface="Century Gothic" panose="020B0502020202020204" pitchFamily="34" charset="0"/>
                      </a:endParaRPr>
                    </a:p>
                  </a:txBody>
                  <a:tcPr anchor="ctr">
                    <a:solidFill>
                      <a:schemeClr val="bg1"/>
                    </a:solidFill>
                  </a:tcPr>
                </a:tc>
                <a:tc>
                  <a:txBody>
                    <a:bodyPr/>
                    <a:lstStyle/>
                    <a:p>
                      <a:pPr algn="ctr"/>
                      <a:endParaRPr lang="fr-FR" sz="300" dirty="0">
                        <a:latin typeface="Century Gothic" panose="020B0502020202020204" pitchFamily="34" charset="0"/>
                      </a:endParaRPr>
                    </a:p>
                  </a:txBody>
                  <a:tcPr anchor="ctr">
                    <a:solidFill>
                      <a:schemeClr val="bg1"/>
                    </a:solidFill>
                  </a:tcPr>
                </a:tc>
                <a:extLst>
                  <a:ext uri="{0D108BD9-81ED-4DB2-BD59-A6C34878D82A}">
                    <a16:rowId xmlns:a16="http://schemas.microsoft.com/office/drawing/2014/main" val="1336792915"/>
                  </a:ext>
                </a:extLst>
              </a:tr>
              <a:tr h="336746">
                <a:tc>
                  <a:txBody>
                    <a:bodyPr/>
                    <a:lstStyle/>
                    <a:p>
                      <a:pPr algn="l"/>
                      <a:r>
                        <a:rPr lang="fr-FR" sz="1400" b="1" dirty="0">
                          <a:latin typeface="Century Gothic" panose="020B0502020202020204" pitchFamily="34" charset="0"/>
                        </a:rPr>
                        <a:t>Prématurité (N,%)</a:t>
                      </a:r>
                    </a:p>
                  </a:txBody>
                  <a:tcPr anchor="ctr"/>
                </a:tc>
                <a:tc>
                  <a:txBody>
                    <a:bodyPr/>
                    <a:lstStyle/>
                    <a:p>
                      <a:pPr algn="ctr"/>
                      <a:r>
                        <a:rPr lang="fr-FR" sz="1400" dirty="0">
                          <a:latin typeface="Century Gothic" panose="020B0502020202020204" pitchFamily="34" charset="0"/>
                        </a:rPr>
                        <a:t>82</a:t>
                      </a:r>
                    </a:p>
                  </a:txBody>
                  <a:tcPr anchor="ctr"/>
                </a:tc>
                <a:tc>
                  <a:txBody>
                    <a:bodyPr/>
                    <a:lstStyle/>
                    <a:p>
                      <a:pPr algn="ctr"/>
                      <a:r>
                        <a:rPr lang="fr-FR" sz="1400" dirty="0">
                          <a:latin typeface="Century Gothic" panose="020B0502020202020204" pitchFamily="34" charset="0"/>
                        </a:rPr>
                        <a:t>30 (37%)</a:t>
                      </a:r>
                    </a:p>
                  </a:txBody>
                  <a:tcPr anchor="ctr"/>
                </a:tc>
                <a:tc>
                  <a:txBody>
                    <a:bodyPr/>
                    <a:lstStyle/>
                    <a:p>
                      <a:pPr algn="ctr"/>
                      <a:r>
                        <a:rPr lang="fr-FR" sz="1400" dirty="0">
                          <a:latin typeface="Century Gothic" panose="020B0502020202020204" pitchFamily="34" charset="0"/>
                        </a:rPr>
                        <a:t>3 (4%)</a:t>
                      </a:r>
                    </a:p>
                  </a:txBody>
                  <a:tcPr anchor="ctr"/>
                </a:tc>
                <a:tc>
                  <a:txBody>
                    <a:bodyPr/>
                    <a:lstStyle/>
                    <a:p>
                      <a:pPr algn="ctr"/>
                      <a:r>
                        <a:rPr lang="fr-FR" sz="1400" dirty="0">
                          <a:latin typeface="Century Gothic" panose="020B0502020202020204" pitchFamily="34" charset="0"/>
                        </a:rPr>
                        <a:t>41 (50%)</a:t>
                      </a:r>
                    </a:p>
                  </a:txBody>
                  <a:tcPr anchor="ctr"/>
                </a:tc>
                <a:tc>
                  <a:txBody>
                    <a:bodyPr/>
                    <a:lstStyle/>
                    <a:p>
                      <a:pPr algn="ctr"/>
                      <a:r>
                        <a:rPr lang="fr-FR" sz="1400" dirty="0">
                          <a:latin typeface="Century Gothic" panose="020B0502020202020204" pitchFamily="34" charset="0"/>
                        </a:rPr>
                        <a:t>2 (2%)</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400" dirty="0">
                          <a:latin typeface="Century Gothic" panose="020B0502020202020204" pitchFamily="34" charset="0"/>
                        </a:rPr>
                        <a:t>0 (0%)</a:t>
                      </a:r>
                    </a:p>
                  </a:txBody>
                  <a:tcPr anchor="ctr"/>
                </a:tc>
                <a:extLst>
                  <a:ext uri="{0D108BD9-81ED-4DB2-BD59-A6C34878D82A}">
                    <a16:rowId xmlns:a16="http://schemas.microsoft.com/office/drawing/2014/main" val="1498492104"/>
                  </a:ext>
                </a:extLst>
              </a:tr>
              <a:tr h="38263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dirty="0">
                          <a:latin typeface="Century Gothic" panose="020B0502020202020204" pitchFamily="34" charset="0"/>
                        </a:rPr>
                        <a:t>OR</a:t>
                      </a:r>
                      <a:r>
                        <a:rPr lang="fr-FR" sz="1200" baseline="0" dirty="0">
                          <a:latin typeface="Century Gothic" panose="020B0502020202020204" pitchFamily="34" charset="0"/>
                        </a:rPr>
                        <a:t> (IC95%)</a:t>
                      </a:r>
                      <a:endParaRPr lang="fr-FR" sz="1200" b="0" dirty="0">
                        <a:latin typeface="Century Gothic" panose="020B0502020202020204" pitchFamily="34" charset="0"/>
                      </a:endParaRPr>
                    </a:p>
                  </a:txBody>
                  <a:tcPr anchor="ctr"/>
                </a:tc>
                <a:tc>
                  <a:txBody>
                    <a:bodyPr/>
                    <a:lstStyle/>
                    <a:p>
                      <a:pPr algn="ctr"/>
                      <a:endParaRPr lang="fr-FR" sz="1400" dirty="0">
                        <a:latin typeface="Century Gothic" panose="020B0502020202020204" pitchFamily="34" charset="0"/>
                      </a:endParaRPr>
                    </a:p>
                  </a:txBody>
                  <a:tcPr anchor="ctr"/>
                </a:tc>
                <a:tc>
                  <a:txBody>
                    <a:bodyPr/>
                    <a:lstStyle/>
                    <a:p>
                      <a:pPr algn="ctr" fontAlgn="b"/>
                      <a:r>
                        <a:rPr lang="fr-FR" sz="1400" u="none" strike="noStrike" dirty="0">
                          <a:effectLst/>
                          <a:latin typeface="Century Gothic" panose="020B0502020202020204" pitchFamily="34" charset="0"/>
                        </a:rPr>
                        <a:t>1</a:t>
                      </a:r>
                      <a:endParaRPr lang="fr-FR" sz="1400" b="0" i="0" u="none" strike="noStrike" dirty="0">
                        <a:solidFill>
                          <a:srgbClr val="000000"/>
                        </a:solidFill>
                        <a:effectLst/>
                        <a:latin typeface="Century Gothic" panose="020B0502020202020204" pitchFamily="34" charset="0"/>
                      </a:endParaRPr>
                    </a:p>
                  </a:txBody>
                  <a:tcPr marL="9525" marR="9525" marT="9525" marB="0" anchor="ctr"/>
                </a:tc>
                <a:tc>
                  <a:txBody>
                    <a:bodyPr/>
                    <a:lstStyle/>
                    <a:p>
                      <a:pPr algn="ctr">
                        <a:lnSpc>
                          <a:spcPct val="115000"/>
                        </a:lnSpc>
                        <a:spcAft>
                          <a:spcPts val="0"/>
                        </a:spcAft>
                      </a:pPr>
                      <a:r>
                        <a:rPr lang="en-GB" sz="1400">
                          <a:effectLst/>
                          <a:latin typeface="Century Gothic" panose="020B0502020202020204" pitchFamily="34" charset="0"/>
                          <a:ea typeface="Calibri" panose="020F0502020204030204" pitchFamily="34" charset="0"/>
                          <a:cs typeface="Times New Roman" panose="02020603050405020304" pitchFamily="18" charset="0"/>
                        </a:rPr>
                        <a:t>2,13 [0,50-9,02]</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n-GB" sz="1400" dirty="0">
                          <a:effectLst/>
                          <a:latin typeface="Century Gothic" panose="020B0502020202020204" pitchFamily="34" charset="0"/>
                          <a:ea typeface="Calibri" panose="020F0502020204030204" pitchFamily="34" charset="0"/>
                          <a:cs typeface="Times New Roman" panose="02020603050405020304" pitchFamily="18" charset="0"/>
                        </a:rPr>
                        <a:t>0,65 [0,39-1,09]</a:t>
                      </a:r>
                      <a:endParaRPr lang="fr-FR"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n-GB" sz="1400">
                          <a:effectLst/>
                          <a:latin typeface="Century Gothic" panose="020B0502020202020204" pitchFamily="34" charset="0"/>
                          <a:ea typeface="Calibri" panose="020F0502020204030204" pitchFamily="34" charset="0"/>
                          <a:cs typeface="Times New Roman" panose="02020603050405020304" pitchFamily="18" charset="0"/>
                        </a:rPr>
                        <a:t>0,34 [0,08-1,52]</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fontAlgn="b"/>
                      <a:r>
                        <a:rPr lang="fr-FR" sz="1400" u="none" strike="noStrike" dirty="0">
                          <a:effectLst/>
                          <a:latin typeface="Century Gothic" panose="020B0502020202020204" pitchFamily="34" charset="0"/>
                        </a:rPr>
                        <a:t>-</a:t>
                      </a:r>
                      <a:endParaRPr lang="fr-FR" sz="1400" b="0" i="0" u="none" strike="noStrike" dirty="0">
                        <a:solidFill>
                          <a:srgbClr val="000000"/>
                        </a:solidFill>
                        <a:effectLst/>
                        <a:latin typeface="Century Gothic" panose="020B0502020202020204" pitchFamily="34" charset="0"/>
                      </a:endParaRPr>
                    </a:p>
                  </a:txBody>
                  <a:tcPr marL="9525" marR="9525" marT="9525" marB="0" anchor="ctr"/>
                </a:tc>
                <a:extLst>
                  <a:ext uri="{0D108BD9-81ED-4DB2-BD59-A6C34878D82A}">
                    <a16:rowId xmlns:a16="http://schemas.microsoft.com/office/drawing/2014/main" val="220915862"/>
                  </a:ext>
                </a:extLst>
              </a:tr>
              <a:tr h="38263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dirty="0" err="1">
                          <a:latin typeface="Century Gothic" panose="020B0502020202020204" pitchFamily="34" charset="0"/>
                        </a:rPr>
                        <a:t>ORa</a:t>
                      </a:r>
                      <a:r>
                        <a:rPr lang="fr-FR" sz="1200" baseline="0" dirty="0">
                          <a:latin typeface="Century Gothic" panose="020B0502020202020204" pitchFamily="34" charset="0"/>
                        </a:rPr>
                        <a:t> (IC95%)</a:t>
                      </a:r>
                      <a:endParaRPr lang="fr-FR" sz="1200" b="0" dirty="0">
                        <a:latin typeface="Century Gothic" panose="020B0502020202020204" pitchFamily="34" charset="0"/>
                      </a:endParaRPr>
                    </a:p>
                  </a:txBody>
                  <a:tcPr anchor="ctr"/>
                </a:tc>
                <a:tc>
                  <a:txBody>
                    <a:bodyPr/>
                    <a:lstStyle/>
                    <a:p>
                      <a:pPr algn="ctr"/>
                      <a:endParaRPr lang="fr-FR" sz="1400" dirty="0">
                        <a:latin typeface="Century Gothic" panose="020B0502020202020204" pitchFamily="34" charset="0"/>
                      </a:endParaRPr>
                    </a:p>
                  </a:txBody>
                  <a:tcPr anchor="ctr"/>
                </a:tc>
                <a:tc>
                  <a:txBody>
                    <a:bodyPr/>
                    <a:lstStyle/>
                    <a:p>
                      <a:pPr algn="ctr" fontAlgn="b"/>
                      <a:r>
                        <a:rPr lang="fr-FR" sz="1400" u="none" strike="noStrike" dirty="0">
                          <a:effectLst/>
                          <a:latin typeface="Century Gothic" panose="020B0502020202020204" pitchFamily="34" charset="0"/>
                        </a:rPr>
                        <a:t>1</a:t>
                      </a:r>
                      <a:endParaRPr lang="fr-FR" sz="1400" b="0" i="0" u="none" strike="noStrike" dirty="0">
                        <a:solidFill>
                          <a:srgbClr val="000000"/>
                        </a:solidFill>
                        <a:effectLst/>
                        <a:latin typeface="Century Gothic" panose="020B0502020202020204" pitchFamily="34" charset="0"/>
                      </a:endParaRPr>
                    </a:p>
                  </a:txBody>
                  <a:tcPr marL="9525" marR="9525" marT="9525" marB="0" anchor="ctr"/>
                </a:tc>
                <a:tc>
                  <a:txBody>
                    <a:bodyPr/>
                    <a:lstStyle/>
                    <a:p>
                      <a:pPr algn="ctr">
                        <a:lnSpc>
                          <a:spcPct val="115000"/>
                        </a:lnSpc>
                        <a:spcAft>
                          <a:spcPts val="0"/>
                        </a:spcAft>
                      </a:pPr>
                      <a:r>
                        <a:rPr lang="en-GB" sz="1400">
                          <a:effectLst/>
                          <a:latin typeface="Century Gothic" panose="020B0502020202020204" pitchFamily="34" charset="0"/>
                          <a:ea typeface="Calibri" panose="020F0502020204030204" pitchFamily="34" charset="0"/>
                          <a:cs typeface="Times New Roman" panose="02020603050405020304" pitchFamily="18" charset="0"/>
                        </a:rPr>
                        <a:t>2,50 [0,57-11,05]</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n-GB" sz="1400">
                          <a:effectLst/>
                          <a:latin typeface="Century Gothic" panose="020B0502020202020204" pitchFamily="34" charset="0"/>
                          <a:ea typeface="Calibri" panose="020F0502020204030204" pitchFamily="34" charset="0"/>
                          <a:cs typeface="Times New Roman" panose="02020603050405020304" pitchFamily="18" charset="0"/>
                        </a:rPr>
                        <a:t>0,81 [0,46-1,43]</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n-GB" sz="1400" dirty="0">
                          <a:effectLst/>
                          <a:latin typeface="Century Gothic" panose="020B0502020202020204" pitchFamily="34" charset="0"/>
                          <a:ea typeface="Calibri" panose="020F0502020204030204" pitchFamily="34" charset="0"/>
                          <a:cs typeface="Times New Roman" panose="02020603050405020304" pitchFamily="18" charset="0"/>
                        </a:rPr>
                        <a:t>0,72 [0,08-6,20]</a:t>
                      </a:r>
                      <a:endParaRPr lang="fr-FR"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fontAlgn="b"/>
                      <a:r>
                        <a:rPr lang="fr-FR" sz="1400" u="none" strike="noStrike" dirty="0">
                          <a:effectLst/>
                          <a:latin typeface="Century Gothic" panose="020B0502020202020204" pitchFamily="34" charset="0"/>
                        </a:rPr>
                        <a:t>-</a:t>
                      </a:r>
                      <a:endParaRPr lang="fr-FR" sz="1400" b="0" i="0" u="none" strike="noStrike" dirty="0">
                        <a:solidFill>
                          <a:srgbClr val="000000"/>
                        </a:solidFill>
                        <a:effectLst/>
                        <a:latin typeface="Century Gothic" panose="020B0502020202020204" pitchFamily="34" charset="0"/>
                      </a:endParaRPr>
                    </a:p>
                  </a:txBody>
                  <a:tcPr marL="9525" marR="9525" marT="9525" marB="0" anchor="ctr"/>
                </a:tc>
                <a:extLst>
                  <a:ext uri="{0D108BD9-81ED-4DB2-BD59-A6C34878D82A}">
                    <a16:rowId xmlns:a16="http://schemas.microsoft.com/office/drawing/2014/main" val="1006002453"/>
                  </a:ext>
                </a:extLst>
              </a:tr>
              <a:tr h="132961">
                <a:tc>
                  <a:txBody>
                    <a:bodyPr/>
                    <a:lstStyle/>
                    <a:p>
                      <a:pPr algn="l"/>
                      <a:endParaRPr lang="fr-FR" sz="300" b="1" dirty="0">
                        <a:solidFill>
                          <a:schemeClr val="bg1"/>
                        </a:solidFill>
                        <a:latin typeface="Century Gothic" panose="020B0502020202020204" pitchFamily="34" charset="0"/>
                      </a:endParaRPr>
                    </a:p>
                  </a:txBody>
                  <a:tcPr anchor="ctr">
                    <a:solidFill>
                      <a:schemeClr val="bg1"/>
                    </a:solidFill>
                  </a:tcPr>
                </a:tc>
                <a:tc>
                  <a:txBody>
                    <a:bodyPr/>
                    <a:lstStyle/>
                    <a:p>
                      <a:pPr algn="ctr"/>
                      <a:endParaRPr lang="fr-FR" sz="300" dirty="0">
                        <a:solidFill>
                          <a:schemeClr val="bg1"/>
                        </a:solidFill>
                        <a:latin typeface="Century Gothic" panose="020B0502020202020204" pitchFamily="34" charset="0"/>
                      </a:endParaRPr>
                    </a:p>
                  </a:txBody>
                  <a:tcPr anchor="ctr">
                    <a:solidFill>
                      <a:schemeClr val="bg1"/>
                    </a:solidFill>
                  </a:tcPr>
                </a:tc>
                <a:tc>
                  <a:txBody>
                    <a:bodyPr/>
                    <a:lstStyle/>
                    <a:p>
                      <a:pPr algn="ctr"/>
                      <a:endParaRPr lang="fr-FR" sz="300" dirty="0">
                        <a:solidFill>
                          <a:schemeClr val="bg1"/>
                        </a:solidFill>
                        <a:latin typeface="Century Gothic" panose="020B0502020202020204" pitchFamily="34" charset="0"/>
                      </a:endParaRPr>
                    </a:p>
                  </a:txBody>
                  <a:tcPr anchor="ctr">
                    <a:solidFill>
                      <a:schemeClr val="bg1"/>
                    </a:solidFill>
                  </a:tcPr>
                </a:tc>
                <a:tc>
                  <a:txBody>
                    <a:bodyPr/>
                    <a:lstStyle/>
                    <a:p>
                      <a:pPr algn="ctr"/>
                      <a:endParaRPr lang="fr-FR" sz="300" dirty="0">
                        <a:solidFill>
                          <a:schemeClr val="bg1"/>
                        </a:solidFill>
                        <a:latin typeface="Century Gothic" panose="020B0502020202020204" pitchFamily="34" charset="0"/>
                      </a:endParaRPr>
                    </a:p>
                  </a:txBody>
                  <a:tcPr anchor="ctr">
                    <a:solidFill>
                      <a:schemeClr val="bg1"/>
                    </a:solidFill>
                  </a:tcPr>
                </a:tc>
                <a:tc>
                  <a:txBody>
                    <a:bodyPr/>
                    <a:lstStyle/>
                    <a:p>
                      <a:pPr algn="ctr"/>
                      <a:endParaRPr lang="fr-FR" sz="300" dirty="0">
                        <a:solidFill>
                          <a:schemeClr val="bg1"/>
                        </a:solidFill>
                        <a:latin typeface="Century Gothic" panose="020B0502020202020204" pitchFamily="34" charset="0"/>
                      </a:endParaRPr>
                    </a:p>
                  </a:txBody>
                  <a:tcPr anchor="ctr">
                    <a:solidFill>
                      <a:schemeClr val="bg1"/>
                    </a:solidFill>
                  </a:tcPr>
                </a:tc>
                <a:tc>
                  <a:txBody>
                    <a:bodyPr/>
                    <a:lstStyle/>
                    <a:p>
                      <a:pPr algn="ctr"/>
                      <a:endParaRPr lang="fr-FR" sz="300" dirty="0">
                        <a:solidFill>
                          <a:schemeClr val="bg1"/>
                        </a:solidFill>
                        <a:latin typeface="Century Gothic" panose="020B0502020202020204" pitchFamily="34" charset="0"/>
                      </a:endParaRPr>
                    </a:p>
                  </a:txBody>
                  <a:tcPr anchor="c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fr-FR" sz="300" dirty="0">
                        <a:solidFill>
                          <a:schemeClr val="bg1"/>
                        </a:solidFill>
                        <a:latin typeface="Century Gothic" panose="020B0502020202020204" pitchFamily="34" charset="0"/>
                      </a:endParaRPr>
                    </a:p>
                  </a:txBody>
                  <a:tcPr anchor="ctr">
                    <a:solidFill>
                      <a:schemeClr val="bg1"/>
                    </a:solidFill>
                  </a:tcPr>
                </a:tc>
                <a:extLst>
                  <a:ext uri="{0D108BD9-81ED-4DB2-BD59-A6C34878D82A}">
                    <a16:rowId xmlns:a16="http://schemas.microsoft.com/office/drawing/2014/main" val="4198790283"/>
                  </a:ext>
                </a:extLst>
              </a:tr>
              <a:tr h="382637">
                <a:tc>
                  <a:txBody>
                    <a:bodyPr/>
                    <a:lstStyle/>
                    <a:p>
                      <a:pPr algn="l"/>
                      <a:r>
                        <a:rPr lang="fr-FR" sz="1400" b="1" dirty="0">
                          <a:latin typeface="Century Gothic" panose="020B0502020202020204" pitchFamily="34" charset="0"/>
                        </a:rPr>
                        <a:t>Faible poids de naissance (N,%)</a:t>
                      </a:r>
                    </a:p>
                  </a:txBody>
                  <a:tcPr anchor="ctr"/>
                </a:tc>
                <a:tc>
                  <a:txBody>
                    <a:bodyPr/>
                    <a:lstStyle/>
                    <a:p>
                      <a:pPr algn="ctr"/>
                      <a:r>
                        <a:rPr lang="fr-FR" sz="1400" dirty="0">
                          <a:latin typeface="Century Gothic" panose="020B0502020202020204" pitchFamily="34" charset="0"/>
                        </a:rPr>
                        <a:t>90</a:t>
                      </a:r>
                    </a:p>
                  </a:txBody>
                  <a:tcPr anchor="ctr"/>
                </a:tc>
                <a:tc>
                  <a:txBody>
                    <a:bodyPr/>
                    <a:lstStyle/>
                    <a:p>
                      <a:pPr algn="ctr"/>
                      <a:r>
                        <a:rPr lang="fr-FR" sz="1400" dirty="0">
                          <a:latin typeface="Century Gothic" panose="020B0502020202020204" pitchFamily="34" charset="0"/>
                        </a:rPr>
                        <a:t>25 (28%)</a:t>
                      </a:r>
                    </a:p>
                  </a:txBody>
                  <a:tcPr anchor="ctr"/>
                </a:tc>
                <a:tc>
                  <a:txBody>
                    <a:bodyPr/>
                    <a:lstStyle/>
                    <a:p>
                      <a:pPr algn="ctr"/>
                      <a:r>
                        <a:rPr lang="fr-FR" sz="1400" dirty="0">
                          <a:latin typeface="Century Gothic" panose="020B0502020202020204" pitchFamily="34" charset="0"/>
                        </a:rPr>
                        <a:t>4 (4%)</a:t>
                      </a:r>
                    </a:p>
                  </a:txBody>
                  <a:tcPr anchor="ctr"/>
                </a:tc>
                <a:tc>
                  <a:txBody>
                    <a:bodyPr/>
                    <a:lstStyle/>
                    <a:p>
                      <a:pPr algn="ctr"/>
                      <a:r>
                        <a:rPr lang="fr-FR" sz="1400" dirty="0">
                          <a:latin typeface="Century Gothic" panose="020B0502020202020204" pitchFamily="34" charset="0"/>
                        </a:rPr>
                        <a:t>44 (49%)</a:t>
                      </a:r>
                    </a:p>
                  </a:txBody>
                  <a:tcPr anchor="ctr"/>
                </a:tc>
                <a:tc>
                  <a:txBody>
                    <a:bodyPr/>
                    <a:lstStyle/>
                    <a:p>
                      <a:pPr algn="ctr"/>
                      <a:r>
                        <a:rPr lang="fr-FR" sz="1400" dirty="0">
                          <a:latin typeface="Century Gothic" panose="020B0502020202020204" pitchFamily="34" charset="0"/>
                        </a:rPr>
                        <a:t>2 (2%)</a:t>
                      </a:r>
                    </a:p>
                  </a:txBody>
                  <a:tcPr anchor="ctr"/>
                </a:tc>
                <a:tc>
                  <a:txBody>
                    <a:bodyPr/>
                    <a:lstStyle/>
                    <a:p>
                      <a:pPr algn="ctr"/>
                      <a:r>
                        <a:rPr lang="fr-FR" sz="1400" dirty="0">
                          <a:latin typeface="Century Gothic" panose="020B0502020202020204" pitchFamily="34" charset="0"/>
                        </a:rPr>
                        <a:t>3 (3%)</a:t>
                      </a:r>
                    </a:p>
                  </a:txBody>
                  <a:tcPr anchor="ctr"/>
                </a:tc>
                <a:extLst>
                  <a:ext uri="{0D108BD9-81ED-4DB2-BD59-A6C34878D82A}">
                    <a16:rowId xmlns:a16="http://schemas.microsoft.com/office/drawing/2014/main" val="1281582673"/>
                  </a:ext>
                </a:extLst>
              </a:tr>
              <a:tr h="38263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dirty="0">
                          <a:latin typeface="Century Gothic" panose="020B0502020202020204" pitchFamily="34" charset="0"/>
                        </a:rPr>
                        <a:t>OR</a:t>
                      </a:r>
                      <a:r>
                        <a:rPr lang="fr-FR" sz="1200" baseline="0" dirty="0">
                          <a:latin typeface="Century Gothic" panose="020B0502020202020204" pitchFamily="34" charset="0"/>
                        </a:rPr>
                        <a:t> (IC95%)</a:t>
                      </a:r>
                      <a:endParaRPr lang="fr-FR" sz="1200" b="0" dirty="0">
                        <a:latin typeface="Century Gothic" panose="020B0502020202020204" pitchFamily="34" charset="0"/>
                      </a:endParaRPr>
                    </a:p>
                  </a:txBody>
                  <a:tcPr anchor="ctr"/>
                </a:tc>
                <a:tc>
                  <a:txBody>
                    <a:bodyPr/>
                    <a:lstStyle/>
                    <a:p>
                      <a:pPr algn="ctr"/>
                      <a:endParaRPr lang="fr-FR" sz="1400" dirty="0">
                        <a:latin typeface="Century Gothic" panose="020B0502020202020204" pitchFamily="34" charset="0"/>
                      </a:endParaRPr>
                    </a:p>
                  </a:txBody>
                  <a:tcPr anchor="ctr"/>
                </a:tc>
                <a:tc>
                  <a:txBody>
                    <a:bodyPr/>
                    <a:lstStyle/>
                    <a:p>
                      <a:pPr algn="ctr" fontAlgn="b"/>
                      <a:r>
                        <a:rPr lang="fr-FR" sz="1400" u="none" strike="noStrike" dirty="0">
                          <a:effectLst/>
                          <a:latin typeface="Century Gothic" panose="020B0502020202020204" pitchFamily="34" charset="0"/>
                        </a:rPr>
                        <a:t>1</a:t>
                      </a:r>
                      <a:endParaRPr lang="fr-FR" sz="1400" b="0" i="0" u="none" strike="noStrike" dirty="0">
                        <a:solidFill>
                          <a:srgbClr val="000000"/>
                        </a:solidFill>
                        <a:effectLst/>
                        <a:latin typeface="Century Gothic" panose="020B0502020202020204" pitchFamily="34" charset="0"/>
                      </a:endParaRPr>
                    </a:p>
                  </a:txBody>
                  <a:tcPr marL="9525" marR="9525" marT="9525" marB="0" anchor="ctr"/>
                </a:tc>
                <a:tc>
                  <a:txBody>
                    <a:bodyPr/>
                    <a:lstStyle/>
                    <a:p>
                      <a:pPr algn="ctr">
                        <a:lnSpc>
                          <a:spcPct val="115000"/>
                        </a:lnSpc>
                        <a:spcAft>
                          <a:spcPts val="0"/>
                        </a:spcAft>
                      </a:pPr>
                      <a:r>
                        <a:rPr lang="en-GB" sz="1400" b="0" dirty="0">
                          <a:effectLst/>
                          <a:latin typeface="Century Gothic" panose="020B0502020202020204" pitchFamily="34" charset="0"/>
                          <a:ea typeface="Calibri" panose="020F0502020204030204" pitchFamily="34" charset="0"/>
                          <a:cs typeface="Times New Roman" panose="02020603050405020304" pitchFamily="18" charset="0"/>
                        </a:rPr>
                        <a:t>4,60 [1,08-19,65]</a:t>
                      </a:r>
                      <a:endParaRPr lang="fr-FR" sz="1400" b="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n-GB" sz="1400">
                          <a:effectLst/>
                          <a:latin typeface="Century Gothic" panose="020B0502020202020204" pitchFamily="34" charset="0"/>
                          <a:ea typeface="Calibri" panose="020F0502020204030204" pitchFamily="34" charset="0"/>
                          <a:cs typeface="Times New Roman" panose="02020603050405020304" pitchFamily="18" charset="0"/>
                        </a:rPr>
                        <a:t>0,82 [0,48-1,41]</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n-GB" sz="1400">
                          <a:effectLst/>
                          <a:latin typeface="Century Gothic" panose="020B0502020202020204" pitchFamily="34" charset="0"/>
                          <a:ea typeface="Calibri" panose="020F0502020204030204" pitchFamily="34" charset="0"/>
                          <a:cs typeface="Times New Roman" panose="02020603050405020304" pitchFamily="18" charset="0"/>
                        </a:rPr>
                        <a:t>0,40 [0,09-1,81]</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n-GB" sz="1400">
                          <a:effectLst/>
                          <a:latin typeface="Century Gothic" panose="020B0502020202020204" pitchFamily="34" charset="0"/>
                          <a:ea typeface="Calibri" panose="020F0502020204030204" pitchFamily="34" charset="0"/>
                          <a:cs typeface="Times New Roman" panose="02020603050405020304" pitchFamily="18" charset="0"/>
                        </a:rPr>
                        <a:t>1,06 [0,28-4,00]</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2714502803"/>
                  </a:ext>
                </a:extLst>
              </a:tr>
              <a:tr h="38263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dirty="0" err="1">
                          <a:latin typeface="Century Gothic" panose="020B0502020202020204" pitchFamily="34" charset="0"/>
                        </a:rPr>
                        <a:t>ORa</a:t>
                      </a:r>
                      <a:r>
                        <a:rPr lang="fr-FR" sz="1200" baseline="0" dirty="0">
                          <a:latin typeface="Century Gothic" panose="020B0502020202020204" pitchFamily="34" charset="0"/>
                        </a:rPr>
                        <a:t> (IC95%)</a:t>
                      </a:r>
                      <a:endParaRPr lang="fr-FR" sz="1200" b="0" dirty="0">
                        <a:latin typeface="Century Gothic" panose="020B0502020202020204" pitchFamily="34" charset="0"/>
                      </a:endParaRPr>
                    </a:p>
                  </a:txBody>
                  <a:tcPr anchor="ctr"/>
                </a:tc>
                <a:tc>
                  <a:txBody>
                    <a:bodyPr/>
                    <a:lstStyle/>
                    <a:p>
                      <a:pPr algn="ctr"/>
                      <a:endParaRPr lang="fr-FR" sz="1400" dirty="0">
                        <a:latin typeface="Century Gothic" panose="020B0502020202020204" pitchFamily="34" charset="0"/>
                      </a:endParaRPr>
                    </a:p>
                  </a:txBody>
                  <a:tcPr anchor="ctr"/>
                </a:tc>
                <a:tc>
                  <a:txBody>
                    <a:bodyPr/>
                    <a:lstStyle/>
                    <a:p>
                      <a:pPr algn="ctr" fontAlgn="b"/>
                      <a:r>
                        <a:rPr lang="fr-FR" sz="1400" u="none" strike="noStrike" dirty="0">
                          <a:effectLst/>
                          <a:latin typeface="Century Gothic" panose="020B0502020202020204" pitchFamily="34" charset="0"/>
                        </a:rPr>
                        <a:t>1</a:t>
                      </a:r>
                      <a:endParaRPr lang="fr-FR" sz="1400" b="0" i="0" u="none" strike="noStrike" dirty="0">
                        <a:solidFill>
                          <a:srgbClr val="000000"/>
                        </a:solidFill>
                        <a:effectLst/>
                        <a:latin typeface="Century Gothic" panose="020B0502020202020204" pitchFamily="34" charset="0"/>
                      </a:endParaRPr>
                    </a:p>
                  </a:txBody>
                  <a:tcPr marL="9525" marR="9525" marT="9525" marB="0" anchor="ctr"/>
                </a:tc>
                <a:tc>
                  <a:txBody>
                    <a:bodyPr/>
                    <a:lstStyle/>
                    <a:p>
                      <a:pPr algn="ctr">
                        <a:lnSpc>
                          <a:spcPct val="115000"/>
                        </a:lnSpc>
                        <a:spcAft>
                          <a:spcPts val="0"/>
                        </a:spcAft>
                      </a:pPr>
                      <a:r>
                        <a:rPr lang="en-GB" sz="1400" b="1" dirty="0">
                          <a:solidFill>
                            <a:srgbClr val="FF0000"/>
                          </a:solidFill>
                          <a:effectLst/>
                          <a:latin typeface="Century Gothic" panose="020B0502020202020204" pitchFamily="34" charset="0"/>
                          <a:ea typeface="Calibri" panose="020F0502020204030204" pitchFamily="34" charset="0"/>
                          <a:cs typeface="Times New Roman" panose="02020603050405020304" pitchFamily="18" charset="0"/>
                        </a:rPr>
                        <a:t>7,50 [1,49-37,83]</a:t>
                      </a:r>
                      <a:endParaRPr lang="fr-FR" sz="1400" dirty="0">
                        <a:solidFill>
                          <a:srgbClr val="FF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n-GB" sz="1400">
                          <a:effectLst/>
                          <a:latin typeface="Century Gothic" panose="020B0502020202020204" pitchFamily="34" charset="0"/>
                          <a:ea typeface="Calibri" panose="020F0502020204030204" pitchFamily="34" charset="0"/>
                          <a:cs typeface="Times New Roman" panose="02020603050405020304" pitchFamily="18" charset="0"/>
                        </a:rPr>
                        <a:t>1,66 [0,85-3,24]</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n-GB" sz="1400">
                          <a:effectLst/>
                          <a:latin typeface="Century Gothic" panose="020B0502020202020204" pitchFamily="34" charset="0"/>
                          <a:ea typeface="Calibri" panose="020F0502020204030204" pitchFamily="34" charset="0"/>
                          <a:cs typeface="Times New Roman" panose="02020603050405020304" pitchFamily="18" charset="0"/>
                        </a:rPr>
                        <a:t>0,49 [0,05-5,01]</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n-GB" sz="1400" dirty="0">
                          <a:effectLst/>
                          <a:latin typeface="Century Gothic" panose="020B0502020202020204" pitchFamily="34" charset="0"/>
                          <a:ea typeface="Calibri" panose="020F0502020204030204" pitchFamily="34" charset="0"/>
                          <a:cs typeface="Times New Roman" panose="02020603050405020304" pitchFamily="18" charset="0"/>
                        </a:rPr>
                        <a:t>4,01 [0,61-26,44]</a:t>
                      </a:r>
                      <a:endParaRPr lang="fr-FR"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2182515215"/>
                  </a:ext>
                </a:extLst>
              </a:tr>
            </a:tbl>
          </a:graphicData>
        </a:graphic>
      </p:graphicFrame>
      <p:sp>
        <p:nvSpPr>
          <p:cNvPr id="6" name="ZoneTexte 5"/>
          <p:cNvSpPr txBox="1"/>
          <p:nvPr/>
        </p:nvSpPr>
        <p:spPr>
          <a:xfrm>
            <a:off x="95005" y="6353298"/>
            <a:ext cx="9405258" cy="800219"/>
          </a:xfrm>
          <a:prstGeom prst="rect">
            <a:avLst/>
          </a:prstGeom>
          <a:noFill/>
        </p:spPr>
        <p:txBody>
          <a:bodyPr wrap="square" rtlCol="0">
            <a:spAutoFit/>
          </a:bodyPr>
          <a:lstStyle/>
          <a:p>
            <a:r>
              <a:rPr lang="fr-FR" sz="1400" dirty="0">
                <a:solidFill>
                  <a:schemeClr val="bg1"/>
                </a:solidFill>
              </a:rPr>
              <a:t>*Exclusion des grossesses toujours en cours (n=6), des avortements induits (n=70) et des GEU (n=9)</a:t>
            </a:r>
          </a:p>
          <a:p>
            <a:r>
              <a:rPr lang="fr-FR" sz="1400" dirty="0">
                <a:solidFill>
                  <a:schemeClr val="bg1"/>
                </a:solidFill>
              </a:rPr>
              <a:t>▫</a:t>
            </a:r>
            <a:r>
              <a:rPr lang="fr-FR" sz="1400" baseline="30000" dirty="0">
                <a:solidFill>
                  <a:schemeClr val="accent1"/>
                </a:solidFill>
              </a:rPr>
              <a:t>  </a:t>
            </a:r>
            <a:r>
              <a:rPr lang="fr-FR" sz="1400" dirty="0">
                <a:solidFill>
                  <a:schemeClr val="bg1"/>
                </a:solidFill>
              </a:rPr>
              <a:t>Ajustement sur le lieu/type d’étude, l’âge, la période d’initiation et les changements de combinaisons ARV</a:t>
            </a:r>
          </a:p>
          <a:p>
            <a:endParaRPr lang="fr-FR" dirty="0"/>
          </a:p>
        </p:txBody>
      </p:sp>
      <p:sp>
        <p:nvSpPr>
          <p:cNvPr id="7" name="Espace réservé du numéro de diapositive 6"/>
          <p:cNvSpPr>
            <a:spLocks noGrp="1"/>
          </p:cNvSpPr>
          <p:nvPr>
            <p:ph type="sldNum" sz="quarter" idx="12"/>
          </p:nvPr>
        </p:nvSpPr>
        <p:spPr/>
        <p:txBody>
          <a:bodyPr/>
          <a:lstStyle/>
          <a:p>
            <a:fld id="{2123FE6F-D62F-48C0-857B-7AC970CF2039}" type="slidenum">
              <a:rPr lang="fr-FR" smtClean="0"/>
              <a:t>17</a:t>
            </a:fld>
            <a:endParaRPr lang="fr-FR"/>
          </a:p>
        </p:txBody>
      </p:sp>
    </p:spTree>
    <p:extLst>
      <p:ext uri="{BB962C8B-B14F-4D97-AF65-F5344CB8AC3E}">
        <p14:creationId xmlns:p14="http://schemas.microsoft.com/office/powerpoint/2010/main" val="33340204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Discussion : Limites (1/2)</a:t>
            </a:r>
          </a:p>
        </p:txBody>
      </p:sp>
      <p:sp>
        <p:nvSpPr>
          <p:cNvPr id="3" name="Espace réservé du contenu 2"/>
          <p:cNvSpPr>
            <a:spLocks noGrp="1"/>
          </p:cNvSpPr>
          <p:nvPr>
            <p:ph idx="1"/>
          </p:nvPr>
        </p:nvSpPr>
        <p:spPr>
          <a:xfrm>
            <a:off x="225631" y="1845734"/>
            <a:ext cx="10930049" cy="4023360"/>
          </a:xfrm>
        </p:spPr>
        <p:txBody>
          <a:bodyPr/>
          <a:lstStyle/>
          <a:p>
            <a:pPr algn="just">
              <a:lnSpc>
                <a:spcPct val="150000"/>
              </a:lnSpc>
              <a:buClr>
                <a:srgbClr val="FF0000"/>
              </a:buClr>
              <a:buFont typeface="Wingdings" panose="05000000000000000000" pitchFamily="2" charset="2"/>
              <a:buChar char="§"/>
            </a:pPr>
            <a:r>
              <a:rPr lang="fr-FR" dirty="0">
                <a:latin typeface="Calibri" panose="020F0502020204030204" pitchFamily="34" charset="0"/>
                <a:cs typeface="Calibri" panose="020F0502020204030204" pitchFamily="34" charset="0"/>
              </a:rPr>
              <a:t> </a:t>
            </a:r>
            <a:r>
              <a:rPr lang="fr-FR" dirty="0">
                <a:latin typeface="Century Gothic" panose="020B0502020202020204" pitchFamily="34" charset="0"/>
                <a:cs typeface="Calibri" panose="020F0502020204030204" pitchFamily="34" charset="0"/>
              </a:rPr>
              <a:t>Pas de définition standardisée des critères de jugement </a:t>
            </a:r>
          </a:p>
          <a:p>
            <a:pPr algn="just">
              <a:lnSpc>
                <a:spcPct val="150000"/>
              </a:lnSpc>
              <a:buClr>
                <a:srgbClr val="FF0000"/>
              </a:buClr>
              <a:buFont typeface="Wingdings" panose="05000000000000000000" pitchFamily="2" charset="2"/>
              <a:buChar char="§"/>
            </a:pPr>
            <a:r>
              <a:rPr lang="fr-FR" dirty="0">
                <a:latin typeface="Century Gothic" panose="020B0502020202020204" pitchFamily="34" charset="0"/>
                <a:cs typeface="Calibri" panose="020F0502020204030204" pitchFamily="34" charset="0"/>
              </a:rPr>
              <a:t> Biais de sous-notification</a:t>
            </a:r>
          </a:p>
          <a:p>
            <a:pPr algn="just">
              <a:lnSpc>
                <a:spcPct val="150000"/>
              </a:lnSpc>
              <a:buClr>
                <a:srgbClr val="FF0000"/>
              </a:buClr>
              <a:buFont typeface="Wingdings" panose="05000000000000000000" pitchFamily="2" charset="2"/>
              <a:buChar char="§"/>
            </a:pPr>
            <a:r>
              <a:rPr lang="fr-FR" dirty="0">
                <a:latin typeface="Century Gothic" panose="020B0502020202020204" pitchFamily="34" charset="0"/>
                <a:cs typeface="Calibri" panose="020F0502020204030204" pitchFamily="34" charset="0"/>
              </a:rPr>
              <a:t> Biais de sous-estimation des anomalies congénitales  </a:t>
            </a:r>
          </a:p>
          <a:p>
            <a:endParaRPr lang="fr-FR" dirty="0"/>
          </a:p>
        </p:txBody>
      </p:sp>
      <p:sp>
        <p:nvSpPr>
          <p:cNvPr id="4" name="Espace réservé du numéro de diapositive 3"/>
          <p:cNvSpPr>
            <a:spLocks noGrp="1"/>
          </p:cNvSpPr>
          <p:nvPr>
            <p:ph type="sldNum" sz="quarter" idx="12"/>
          </p:nvPr>
        </p:nvSpPr>
        <p:spPr/>
        <p:txBody>
          <a:bodyPr/>
          <a:lstStyle/>
          <a:p>
            <a:fld id="{2123FE6F-D62F-48C0-857B-7AC970CF2039}" type="slidenum">
              <a:rPr lang="fr-FR" smtClean="0"/>
              <a:t>18</a:t>
            </a:fld>
            <a:endParaRPr lang="fr-FR"/>
          </a:p>
        </p:txBody>
      </p:sp>
    </p:spTree>
    <p:extLst>
      <p:ext uri="{BB962C8B-B14F-4D97-AF65-F5344CB8AC3E}">
        <p14:creationId xmlns:p14="http://schemas.microsoft.com/office/powerpoint/2010/main" val="8553375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02525" y="286603"/>
            <a:ext cx="11079677" cy="1450757"/>
          </a:xfrm>
        </p:spPr>
        <p:txBody>
          <a:bodyPr/>
          <a:lstStyle/>
          <a:p>
            <a:r>
              <a:rPr lang="fr-FR" dirty="0"/>
              <a:t>Discussion : Interprétation des résultats (2/2) </a:t>
            </a:r>
          </a:p>
        </p:txBody>
      </p:sp>
      <p:sp>
        <p:nvSpPr>
          <p:cNvPr id="3" name="Espace réservé du contenu 2"/>
          <p:cNvSpPr>
            <a:spLocks noGrp="1"/>
          </p:cNvSpPr>
          <p:nvPr>
            <p:ph idx="1"/>
          </p:nvPr>
        </p:nvSpPr>
        <p:spPr>
          <a:xfrm>
            <a:off x="427511" y="1845734"/>
            <a:ext cx="11364685" cy="4317560"/>
          </a:xfrm>
        </p:spPr>
        <p:txBody>
          <a:bodyPr>
            <a:normAutofit/>
          </a:bodyPr>
          <a:lstStyle/>
          <a:p>
            <a:pPr algn="just">
              <a:lnSpc>
                <a:spcPct val="150000"/>
              </a:lnSpc>
              <a:buClr>
                <a:srgbClr val="FF0000"/>
              </a:buClr>
              <a:buFont typeface="Wingdings" panose="05000000000000000000" pitchFamily="2" charset="2"/>
              <a:buChar char="§"/>
            </a:pPr>
            <a:r>
              <a:rPr lang="fr-FR" dirty="0">
                <a:latin typeface="Century Gothic" panose="020B0502020202020204" pitchFamily="34" charset="0"/>
              </a:rPr>
              <a:t> Résultats rassurants pour la majorité des critères d’évaluation</a:t>
            </a:r>
          </a:p>
          <a:p>
            <a:pPr algn="just">
              <a:lnSpc>
                <a:spcPct val="150000"/>
              </a:lnSpc>
              <a:buClr>
                <a:srgbClr val="FF0000"/>
              </a:buClr>
              <a:buFont typeface="Wingdings" panose="05000000000000000000" pitchFamily="2" charset="2"/>
              <a:buChar char="§"/>
            </a:pPr>
            <a:r>
              <a:rPr lang="fr-FR" dirty="0">
                <a:latin typeface="Century Gothic" panose="020B0502020202020204" pitchFamily="34" charset="0"/>
              </a:rPr>
              <a:t> Risque accru de faible poids de naissance lors d’une exposition aux combinaisons INTI ?</a:t>
            </a:r>
          </a:p>
          <a:p>
            <a:pPr lvl="2" algn="just">
              <a:lnSpc>
                <a:spcPct val="150000"/>
              </a:lnSpc>
              <a:buClr>
                <a:srgbClr val="0070C0"/>
              </a:buClr>
              <a:buFont typeface="Wingdings" panose="05000000000000000000" pitchFamily="2" charset="2"/>
              <a:buChar char="§"/>
            </a:pPr>
            <a:r>
              <a:rPr lang="fr-FR" sz="1800" dirty="0">
                <a:latin typeface="Century Gothic" panose="020B0502020202020204" pitchFamily="34" charset="0"/>
              </a:rPr>
              <a:t>Résultats différents lors des analyses de sensibilité et contradictoires avec ceux de la littérature</a:t>
            </a:r>
          </a:p>
          <a:p>
            <a:pPr lvl="2" algn="just">
              <a:lnSpc>
                <a:spcPct val="150000"/>
              </a:lnSpc>
              <a:buClr>
                <a:srgbClr val="0070C0"/>
              </a:buClr>
              <a:buFont typeface="Wingdings" panose="05000000000000000000" pitchFamily="2" charset="2"/>
              <a:buChar char="§"/>
            </a:pPr>
            <a:r>
              <a:rPr lang="fr-FR" sz="1800" dirty="0">
                <a:latin typeface="Century Gothic" panose="020B0502020202020204" pitchFamily="34" charset="0"/>
              </a:rPr>
              <a:t>Effectifs très faibles</a:t>
            </a:r>
          </a:p>
          <a:p>
            <a:pPr lvl="2" algn="just">
              <a:lnSpc>
                <a:spcPct val="150000"/>
              </a:lnSpc>
              <a:buClr>
                <a:srgbClr val="0070C0"/>
              </a:buClr>
              <a:buFont typeface="Wingdings" panose="05000000000000000000" pitchFamily="2" charset="2"/>
              <a:buChar char="§"/>
            </a:pPr>
            <a:r>
              <a:rPr lang="fr-FR" sz="1800" dirty="0">
                <a:latin typeface="Century Gothic" panose="020B0502020202020204" pitchFamily="34" charset="0"/>
              </a:rPr>
              <a:t>Possible biais d’indication</a:t>
            </a:r>
            <a:r>
              <a:rPr lang="fr-FR" dirty="0">
                <a:latin typeface="Century Gothic" panose="020B0502020202020204" pitchFamily="34" charset="0"/>
              </a:rPr>
              <a:t> </a:t>
            </a:r>
          </a:p>
          <a:p>
            <a:pPr algn="just">
              <a:lnSpc>
                <a:spcPct val="150000"/>
              </a:lnSpc>
              <a:buClr>
                <a:srgbClr val="FF0000"/>
              </a:buClr>
              <a:buFont typeface="Wingdings" panose="05000000000000000000" pitchFamily="2" charset="2"/>
              <a:buChar char="§"/>
            </a:pPr>
            <a:r>
              <a:rPr lang="fr-FR" dirty="0">
                <a:latin typeface="Century Gothic" panose="020B0502020202020204" pitchFamily="34" charset="0"/>
              </a:rPr>
              <a:t> Pas de modèle statistique pour certains critères d’évaluation</a:t>
            </a:r>
          </a:p>
          <a:p>
            <a:pPr algn="just">
              <a:lnSpc>
                <a:spcPct val="150000"/>
              </a:lnSpc>
              <a:buClr>
                <a:srgbClr val="FF0000"/>
              </a:buClr>
              <a:buFont typeface="Wingdings" panose="05000000000000000000" pitchFamily="2" charset="2"/>
              <a:buChar char="§"/>
            </a:pPr>
            <a:r>
              <a:rPr lang="fr-FR" dirty="0">
                <a:latin typeface="Century Gothic" panose="020B0502020202020204" pitchFamily="34" charset="0"/>
              </a:rPr>
              <a:t> Pas de signal relatif au </a:t>
            </a:r>
            <a:r>
              <a:rPr lang="fr-FR" dirty="0" err="1">
                <a:latin typeface="Century Gothic" panose="020B0502020202020204" pitchFamily="34" charset="0"/>
              </a:rPr>
              <a:t>Dolutegravir</a:t>
            </a:r>
            <a:endParaRPr lang="fr-FR" dirty="0"/>
          </a:p>
        </p:txBody>
      </p:sp>
      <p:sp>
        <p:nvSpPr>
          <p:cNvPr id="4" name="Espace réservé du numéro de diapositive 3"/>
          <p:cNvSpPr>
            <a:spLocks noGrp="1"/>
          </p:cNvSpPr>
          <p:nvPr>
            <p:ph type="sldNum" sz="quarter" idx="12"/>
          </p:nvPr>
        </p:nvSpPr>
        <p:spPr/>
        <p:txBody>
          <a:bodyPr/>
          <a:lstStyle/>
          <a:p>
            <a:fld id="{2123FE6F-D62F-48C0-857B-7AC970CF2039}" type="slidenum">
              <a:rPr lang="fr-FR" smtClean="0"/>
              <a:t>19</a:t>
            </a:fld>
            <a:endParaRPr lang="fr-FR"/>
          </a:p>
        </p:txBody>
      </p:sp>
    </p:spTree>
    <p:extLst>
      <p:ext uri="{BB962C8B-B14F-4D97-AF65-F5344CB8AC3E}">
        <p14:creationId xmlns:p14="http://schemas.microsoft.com/office/powerpoint/2010/main" val="13715378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Projet et lien avec l’unité U1027</a:t>
            </a:r>
          </a:p>
        </p:txBody>
      </p:sp>
      <p:sp>
        <p:nvSpPr>
          <p:cNvPr id="5" name="Espace réservé du numéro de diapositive 4"/>
          <p:cNvSpPr>
            <a:spLocks noGrp="1"/>
          </p:cNvSpPr>
          <p:nvPr>
            <p:ph type="sldNum" sz="quarter" idx="12"/>
          </p:nvPr>
        </p:nvSpPr>
        <p:spPr/>
        <p:txBody>
          <a:bodyPr/>
          <a:lstStyle/>
          <a:p>
            <a:fld id="{2123FE6F-D62F-48C0-857B-7AC970CF2039}" type="slidenum">
              <a:rPr lang="fr-FR" smtClean="0"/>
              <a:t>2</a:t>
            </a:fld>
            <a:endParaRPr lang="fr-FR"/>
          </a:p>
        </p:txBody>
      </p:sp>
      <p:graphicFrame>
        <p:nvGraphicFramePr>
          <p:cNvPr id="3" name="Diagramme 2"/>
          <p:cNvGraphicFramePr/>
          <p:nvPr>
            <p:extLst>
              <p:ext uri="{D42A27DB-BD31-4B8C-83A1-F6EECF244321}">
                <p14:modId xmlns:p14="http://schemas.microsoft.com/office/powerpoint/2010/main" val="855644805"/>
              </p:ext>
            </p:extLst>
          </p:nvPr>
        </p:nvGraphicFramePr>
        <p:xfrm>
          <a:off x="1430449" y="1864426"/>
          <a:ext cx="9392062" cy="43344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98188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Perspectives</a:t>
            </a:r>
          </a:p>
        </p:txBody>
      </p:sp>
      <p:sp>
        <p:nvSpPr>
          <p:cNvPr id="3" name="Espace réservé du contenu 2"/>
          <p:cNvSpPr>
            <a:spLocks noGrp="1"/>
          </p:cNvSpPr>
          <p:nvPr>
            <p:ph idx="1"/>
          </p:nvPr>
        </p:nvSpPr>
        <p:spPr>
          <a:xfrm>
            <a:off x="486888" y="2007327"/>
            <a:ext cx="10823171" cy="4023360"/>
          </a:xfrm>
        </p:spPr>
        <p:txBody>
          <a:bodyPr>
            <a:normAutofit/>
          </a:bodyPr>
          <a:lstStyle/>
          <a:p>
            <a:pPr>
              <a:lnSpc>
                <a:spcPct val="150000"/>
              </a:lnSpc>
              <a:buClr>
                <a:srgbClr val="FF0000"/>
              </a:buClr>
              <a:buFont typeface="Wingdings" panose="05000000000000000000" pitchFamily="2" charset="2"/>
              <a:buChar char="§"/>
            </a:pPr>
            <a:r>
              <a:rPr lang="fr-FR" dirty="0">
                <a:latin typeface="Century Gothic" panose="020B0502020202020204" pitchFamily="34" charset="0"/>
              </a:rPr>
              <a:t> Amélioration du recueil des données de grossesse </a:t>
            </a:r>
          </a:p>
          <a:p>
            <a:pPr lvl="1">
              <a:lnSpc>
                <a:spcPct val="150000"/>
              </a:lnSpc>
              <a:buClr>
                <a:srgbClr val="0070C0"/>
              </a:buClr>
              <a:buFont typeface="Wingdings" panose="05000000000000000000" pitchFamily="2" charset="2"/>
              <a:buChar char="§"/>
            </a:pPr>
            <a:r>
              <a:rPr lang="fr-FR" sz="2000" dirty="0">
                <a:latin typeface="Century Gothic" panose="020B0502020202020204" pitchFamily="34" charset="0"/>
              </a:rPr>
              <a:t>Relance régulièrement auprès des centres investigateurs</a:t>
            </a:r>
          </a:p>
          <a:p>
            <a:pPr lvl="1">
              <a:lnSpc>
                <a:spcPct val="150000"/>
              </a:lnSpc>
              <a:buClr>
                <a:srgbClr val="0070C0"/>
              </a:buClr>
              <a:buFont typeface="Wingdings" panose="05000000000000000000" pitchFamily="2" charset="2"/>
              <a:buChar char="§"/>
            </a:pPr>
            <a:r>
              <a:rPr lang="fr-FR" sz="2000" dirty="0">
                <a:latin typeface="Century Gothic" panose="020B0502020202020204" pitchFamily="34" charset="0"/>
              </a:rPr>
              <a:t>Extraction et fusion avec les données recueillies par les CMG</a:t>
            </a:r>
          </a:p>
        </p:txBody>
      </p:sp>
      <p:sp>
        <p:nvSpPr>
          <p:cNvPr id="4" name="Espace réservé du numéro de diapositive 3"/>
          <p:cNvSpPr>
            <a:spLocks noGrp="1"/>
          </p:cNvSpPr>
          <p:nvPr>
            <p:ph type="sldNum" sz="quarter" idx="12"/>
          </p:nvPr>
        </p:nvSpPr>
        <p:spPr/>
        <p:txBody>
          <a:bodyPr/>
          <a:lstStyle/>
          <a:p>
            <a:fld id="{2123FE6F-D62F-48C0-857B-7AC970CF2039}" type="slidenum">
              <a:rPr lang="fr-FR" smtClean="0"/>
              <a:t>20</a:t>
            </a:fld>
            <a:endParaRPr lang="fr-FR"/>
          </a:p>
        </p:txBody>
      </p:sp>
    </p:spTree>
    <p:extLst>
      <p:ext uri="{BB962C8B-B14F-4D97-AF65-F5344CB8AC3E}">
        <p14:creationId xmlns:p14="http://schemas.microsoft.com/office/powerpoint/2010/main" val="4442079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97280" y="2933204"/>
            <a:ext cx="10058400" cy="2935889"/>
          </a:xfrm>
        </p:spPr>
        <p:txBody>
          <a:bodyPr>
            <a:normAutofit/>
          </a:bodyPr>
          <a:lstStyle/>
          <a:p>
            <a:pPr algn="ctr"/>
            <a:r>
              <a:rPr lang="fr-FR" sz="4000" dirty="0">
                <a:latin typeface="Century Gothic" panose="020B0502020202020204" pitchFamily="34" charset="0"/>
              </a:rPr>
              <a:t>Merci pour votre attention</a:t>
            </a:r>
          </a:p>
        </p:txBody>
      </p:sp>
      <p:sp>
        <p:nvSpPr>
          <p:cNvPr id="4" name="Espace réservé du numéro de diapositive 3"/>
          <p:cNvSpPr>
            <a:spLocks noGrp="1"/>
          </p:cNvSpPr>
          <p:nvPr>
            <p:ph type="sldNum" sz="quarter" idx="12"/>
          </p:nvPr>
        </p:nvSpPr>
        <p:spPr/>
        <p:txBody>
          <a:bodyPr/>
          <a:lstStyle/>
          <a:p>
            <a:fld id="{2123FE6F-D62F-48C0-857B-7AC970CF2039}" type="slidenum">
              <a:rPr lang="fr-FR" smtClean="0"/>
              <a:t>21</a:t>
            </a:fld>
            <a:endParaRPr lang="fr-FR"/>
          </a:p>
        </p:txBody>
      </p:sp>
    </p:spTree>
    <p:extLst>
      <p:ext uri="{BB962C8B-B14F-4D97-AF65-F5344CB8AC3E}">
        <p14:creationId xmlns:p14="http://schemas.microsoft.com/office/powerpoint/2010/main" val="17812683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graphicFrame>
        <p:nvGraphicFramePr>
          <p:cNvPr id="5" name="Espace réservé du contenu 4"/>
          <p:cNvGraphicFramePr>
            <a:graphicFrameLocks noGrp="1"/>
          </p:cNvGraphicFramePr>
          <p:nvPr>
            <p:ph idx="1"/>
            <p:extLst>
              <p:ext uri="{D42A27DB-BD31-4B8C-83A1-F6EECF244321}">
                <p14:modId xmlns:p14="http://schemas.microsoft.com/office/powerpoint/2010/main" val="1378876546"/>
              </p:ext>
            </p:extLst>
          </p:nvPr>
        </p:nvGraphicFramePr>
        <p:xfrm>
          <a:off x="237506" y="2030681"/>
          <a:ext cx="11685320" cy="3156021"/>
        </p:xfrm>
        <a:graphic>
          <a:graphicData uri="http://schemas.openxmlformats.org/drawingml/2006/table">
            <a:tbl>
              <a:tblPr firstRow="1" firstCol="1" bandRow="1">
                <a:tableStyleId>{93296810-A885-4BE3-A3E7-6D5BEEA58F35}</a:tableStyleId>
              </a:tblPr>
              <a:tblGrid>
                <a:gridCol w="3208622">
                  <a:extLst>
                    <a:ext uri="{9D8B030D-6E8A-4147-A177-3AD203B41FA5}">
                      <a16:colId xmlns:a16="http://schemas.microsoft.com/office/drawing/2014/main" val="3190963881"/>
                    </a:ext>
                  </a:extLst>
                </a:gridCol>
                <a:gridCol w="1280251">
                  <a:extLst>
                    <a:ext uri="{9D8B030D-6E8A-4147-A177-3AD203B41FA5}">
                      <a16:colId xmlns:a16="http://schemas.microsoft.com/office/drawing/2014/main" val="3112919047"/>
                    </a:ext>
                  </a:extLst>
                </a:gridCol>
                <a:gridCol w="1246909">
                  <a:extLst>
                    <a:ext uri="{9D8B030D-6E8A-4147-A177-3AD203B41FA5}">
                      <a16:colId xmlns:a16="http://schemas.microsoft.com/office/drawing/2014/main" val="1064608828"/>
                    </a:ext>
                  </a:extLst>
                </a:gridCol>
                <a:gridCol w="1603169">
                  <a:extLst>
                    <a:ext uri="{9D8B030D-6E8A-4147-A177-3AD203B41FA5}">
                      <a16:colId xmlns:a16="http://schemas.microsoft.com/office/drawing/2014/main" val="2700462297"/>
                    </a:ext>
                  </a:extLst>
                </a:gridCol>
                <a:gridCol w="1448790">
                  <a:extLst>
                    <a:ext uri="{9D8B030D-6E8A-4147-A177-3AD203B41FA5}">
                      <a16:colId xmlns:a16="http://schemas.microsoft.com/office/drawing/2014/main" val="724835712"/>
                    </a:ext>
                  </a:extLst>
                </a:gridCol>
                <a:gridCol w="1508166">
                  <a:extLst>
                    <a:ext uri="{9D8B030D-6E8A-4147-A177-3AD203B41FA5}">
                      <a16:colId xmlns:a16="http://schemas.microsoft.com/office/drawing/2014/main" val="1129797131"/>
                    </a:ext>
                  </a:extLst>
                </a:gridCol>
                <a:gridCol w="1389413">
                  <a:extLst>
                    <a:ext uri="{9D8B030D-6E8A-4147-A177-3AD203B41FA5}">
                      <a16:colId xmlns:a16="http://schemas.microsoft.com/office/drawing/2014/main" val="697831173"/>
                    </a:ext>
                  </a:extLst>
                </a:gridCol>
              </a:tblGrid>
              <a:tr h="285007">
                <a:tc gridSpan="7">
                  <a:txBody>
                    <a:bodyPr/>
                    <a:lstStyle/>
                    <a:p>
                      <a:pPr>
                        <a:lnSpc>
                          <a:spcPct val="115000"/>
                        </a:lnSpc>
                        <a:spcAft>
                          <a:spcPts val="0"/>
                        </a:spcAft>
                      </a:pPr>
                      <a:r>
                        <a:rPr lang="en-GB" sz="1400" dirty="0">
                          <a:effectLst/>
                          <a:latin typeface="Century Gothic" panose="020B0502020202020204" pitchFamily="34" charset="0"/>
                        </a:rPr>
                        <a:t>Sensitive analysis creating a combined criteria « Prematurity and/or low birth weight »</a:t>
                      </a:r>
                      <a:endParaRPr lang="fr-FR"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2566845968"/>
                  </a:ext>
                </a:extLst>
              </a:tr>
              <a:tr h="572828">
                <a:tc>
                  <a:txBody>
                    <a:bodyPr/>
                    <a:lstStyle/>
                    <a:p>
                      <a:pPr>
                        <a:lnSpc>
                          <a:spcPct val="115000"/>
                        </a:lnSpc>
                        <a:spcAft>
                          <a:spcPts val="0"/>
                        </a:spcAft>
                      </a:pPr>
                      <a:r>
                        <a:rPr lang="en-GB" sz="1400" dirty="0">
                          <a:effectLst/>
                          <a:latin typeface="Century Gothic" panose="020B0502020202020204" pitchFamily="34" charset="0"/>
                        </a:rPr>
                        <a:t> </a:t>
                      </a:r>
                      <a:endParaRPr lang="fr-FR"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en-GB" sz="1400" dirty="0">
                          <a:effectLst/>
                          <a:latin typeface="Century Gothic" panose="020B0502020202020204" pitchFamily="34" charset="0"/>
                        </a:rPr>
                        <a:t>Total (n=839)</a:t>
                      </a:r>
                      <a:endParaRPr lang="fr-FR"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ctr"/>
                </a:tc>
                <a:tc>
                  <a:txBody>
                    <a:bodyPr/>
                    <a:lstStyle/>
                    <a:p>
                      <a:pPr algn="ctr">
                        <a:lnSpc>
                          <a:spcPct val="115000"/>
                        </a:lnSpc>
                        <a:spcAft>
                          <a:spcPts val="0"/>
                        </a:spcAft>
                      </a:pPr>
                      <a:r>
                        <a:rPr lang="en-GB" sz="1400" dirty="0">
                          <a:effectLst/>
                          <a:latin typeface="Century Gothic" panose="020B0502020202020204" pitchFamily="34" charset="0"/>
                        </a:rPr>
                        <a:t>NNRTI combinations</a:t>
                      </a:r>
                      <a:endParaRPr lang="fr-FR"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ctr"/>
                </a:tc>
                <a:tc>
                  <a:txBody>
                    <a:bodyPr/>
                    <a:lstStyle/>
                    <a:p>
                      <a:pPr algn="ctr">
                        <a:lnSpc>
                          <a:spcPct val="115000"/>
                        </a:lnSpc>
                        <a:spcAft>
                          <a:spcPts val="0"/>
                        </a:spcAft>
                      </a:pPr>
                      <a:r>
                        <a:rPr lang="en-GB" sz="1400" dirty="0">
                          <a:effectLst/>
                          <a:latin typeface="Century Gothic" panose="020B0502020202020204" pitchFamily="34" charset="0"/>
                        </a:rPr>
                        <a:t>NRTI combinations</a:t>
                      </a:r>
                      <a:endParaRPr lang="fr-FR"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ctr"/>
                </a:tc>
                <a:tc>
                  <a:txBody>
                    <a:bodyPr/>
                    <a:lstStyle/>
                    <a:p>
                      <a:pPr algn="ctr">
                        <a:lnSpc>
                          <a:spcPct val="115000"/>
                        </a:lnSpc>
                        <a:spcAft>
                          <a:spcPts val="0"/>
                        </a:spcAft>
                      </a:pPr>
                      <a:r>
                        <a:rPr lang="en-GB" sz="1400" dirty="0">
                          <a:effectLst/>
                          <a:latin typeface="Century Gothic" panose="020B0502020202020204" pitchFamily="34" charset="0"/>
                        </a:rPr>
                        <a:t>PI </a:t>
                      </a:r>
                    </a:p>
                    <a:p>
                      <a:pPr algn="ctr">
                        <a:lnSpc>
                          <a:spcPct val="115000"/>
                        </a:lnSpc>
                        <a:spcAft>
                          <a:spcPts val="0"/>
                        </a:spcAft>
                      </a:pPr>
                      <a:r>
                        <a:rPr lang="en-GB" sz="1400" dirty="0">
                          <a:effectLst/>
                          <a:latin typeface="Century Gothic" panose="020B0502020202020204" pitchFamily="34" charset="0"/>
                        </a:rPr>
                        <a:t>combinations</a:t>
                      </a:r>
                      <a:endParaRPr lang="fr-FR"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ctr"/>
                </a:tc>
                <a:tc>
                  <a:txBody>
                    <a:bodyPr/>
                    <a:lstStyle/>
                    <a:p>
                      <a:pPr algn="ctr">
                        <a:lnSpc>
                          <a:spcPct val="115000"/>
                        </a:lnSpc>
                        <a:spcAft>
                          <a:spcPts val="0"/>
                        </a:spcAft>
                      </a:pPr>
                      <a:r>
                        <a:rPr lang="en-GB" sz="1400" dirty="0">
                          <a:effectLst/>
                          <a:latin typeface="Century Gothic" panose="020B0502020202020204" pitchFamily="34" charset="0"/>
                        </a:rPr>
                        <a:t>II </a:t>
                      </a:r>
                    </a:p>
                    <a:p>
                      <a:pPr algn="ctr">
                        <a:lnSpc>
                          <a:spcPct val="115000"/>
                        </a:lnSpc>
                        <a:spcAft>
                          <a:spcPts val="0"/>
                        </a:spcAft>
                      </a:pPr>
                      <a:r>
                        <a:rPr lang="en-GB" sz="1400" dirty="0">
                          <a:effectLst/>
                          <a:latin typeface="Century Gothic" panose="020B0502020202020204" pitchFamily="34" charset="0"/>
                        </a:rPr>
                        <a:t>combinations</a:t>
                      </a:r>
                      <a:endParaRPr lang="fr-FR"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ctr"/>
                </a:tc>
                <a:tc>
                  <a:txBody>
                    <a:bodyPr/>
                    <a:lstStyle/>
                    <a:p>
                      <a:pPr algn="ctr">
                        <a:lnSpc>
                          <a:spcPct val="115000"/>
                        </a:lnSpc>
                        <a:spcAft>
                          <a:spcPts val="0"/>
                        </a:spcAft>
                      </a:pPr>
                      <a:r>
                        <a:rPr lang="en-GB" sz="1400" dirty="0">
                          <a:effectLst/>
                          <a:latin typeface="Century Gothic" panose="020B0502020202020204" pitchFamily="34" charset="0"/>
                        </a:rPr>
                        <a:t>Others combinations</a:t>
                      </a:r>
                      <a:endParaRPr lang="fr-FR"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ctr"/>
                </a:tc>
                <a:extLst>
                  <a:ext uri="{0D108BD9-81ED-4DB2-BD59-A6C34878D82A}">
                    <a16:rowId xmlns:a16="http://schemas.microsoft.com/office/drawing/2014/main" val="3552555021"/>
                  </a:ext>
                </a:extLst>
              </a:tr>
              <a:tr h="572828">
                <a:tc>
                  <a:txBody>
                    <a:bodyPr/>
                    <a:lstStyle/>
                    <a:p>
                      <a:pPr>
                        <a:lnSpc>
                          <a:spcPct val="115000"/>
                        </a:lnSpc>
                        <a:spcAft>
                          <a:spcPts val="0"/>
                        </a:spcAft>
                      </a:pPr>
                      <a:r>
                        <a:rPr lang="en-GB" sz="1400">
                          <a:effectLst/>
                          <a:latin typeface="Century Gothic" panose="020B0502020202020204" pitchFamily="34" charset="0"/>
                        </a:rPr>
                        <a:t>Prematurity and/or low birth weight</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tc>
                <a:tc>
                  <a:txBody>
                    <a:bodyPr/>
                    <a:lstStyle/>
                    <a:p>
                      <a:pPr algn="ctr">
                        <a:lnSpc>
                          <a:spcPct val="115000"/>
                        </a:lnSpc>
                        <a:spcAft>
                          <a:spcPts val="0"/>
                        </a:spcAft>
                      </a:pPr>
                      <a:r>
                        <a:rPr lang="en-GB" sz="1400" dirty="0">
                          <a:effectLst/>
                          <a:latin typeface="Century Gothic" panose="020B0502020202020204" pitchFamily="34" charset="0"/>
                        </a:rPr>
                        <a:t> </a:t>
                      </a:r>
                      <a:endParaRPr lang="fr-FR"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en-GB" sz="1400">
                          <a:effectLst/>
                          <a:latin typeface="Century Gothic" panose="020B0502020202020204" pitchFamily="34" charset="0"/>
                        </a:rPr>
                        <a:t> </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en-GB" sz="1400" dirty="0">
                          <a:effectLst/>
                          <a:latin typeface="Century Gothic" panose="020B0502020202020204" pitchFamily="34" charset="0"/>
                        </a:rPr>
                        <a:t> </a:t>
                      </a:r>
                      <a:endParaRPr lang="fr-FR"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en-GB" sz="1400" dirty="0">
                          <a:effectLst/>
                          <a:latin typeface="Century Gothic" panose="020B0502020202020204" pitchFamily="34" charset="0"/>
                        </a:rPr>
                        <a:t> </a:t>
                      </a:r>
                      <a:endParaRPr lang="fr-FR"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en-GB" sz="1400">
                          <a:effectLst/>
                          <a:latin typeface="Century Gothic" panose="020B0502020202020204" pitchFamily="34" charset="0"/>
                        </a:rPr>
                        <a:t> </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en-GB" sz="1400">
                          <a:effectLst/>
                          <a:latin typeface="Century Gothic" panose="020B0502020202020204" pitchFamily="34" charset="0"/>
                        </a:rPr>
                        <a:t> </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extLst>
                  <a:ext uri="{0D108BD9-81ED-4DB2-BD59-A6C34878D82A}">
                    <a16:rowId xmlns:a16="http://schemas.microsoft.com/office/drawing/2014/main" val="1351824234"/>
                  </a:ext>
                </a:extLst>
              </a:tr>
              <a:tr h="572828">
                <a:tc>
                  <a:txBody>
                    <a:bodyPr/>
                    <a:lstStyle/>
                    <a:p>
                      <a:pPr>
                        <a:lnSpc>
                          <a:spcPct val="115000"/>
                        </a:lnSpc>
                        <a:spcAft>
                          <a:spcPts val="0"/>
                        </a:spcAft>
                      </a:pPr>
                      <a:r>
                        <a:rPr lang="en-GB" sz="1400">
                          <a:effectLst/>
                          <a:latin typeface="Century Gothic" panose="020B0502020202020204" pitchFamily="34" charset="0"/>
                        </a:rPr>
                        <a:t>N (%)</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tc>
                <a:tc>
                  <a:txBody>
                    <a:bodyPr/>
                    <a:lstStyle/>
                    <a:p>
                      <a:pPr algn="ctr">
                        <a:lnSpc>
                          <a:spcPct val="115000"/>
                        </a:lnSpc>
                        <a:spcAft>
                          <a:spcPts val="0"/>
                        </a:spcAft>
                      </a:pPr>
                      <a:r>
                        <a:rPr lang="en-GB" sz="1400">
                          <a:effectLst/>
                          <a:latin typeface="Century Gothic" panose="020B0502020202020204" pitchFamily="34" charset="0"/>
                        </a:rPr>
                        <a:t>141</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en-GB" sz="1400">
                          <a:effectLst/>
                          <a:latin typeface="Century Gothic" panose="020B0502020202020204" pitchFamily="34" charset="0"/>
                        </a:rPr>
                        <a:t>48 (34%)</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en-GB" sz="1400">
                          <a:effectLst/>
                          <a:latin typeface="Century Gothic" panose="020B0502020202020204" pitchFamily="34" charset="0"/>
                        </a:rPr>
                        <a:t>5 (4%)</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en-GB" sz="1400">
                          <a:effectLst/>
                          <a:latin typeface="Century Gothic" panose="020B0502020202020204" pitchFamily="34" charset="0"/>
                        </a:rPr>
                        <a:t>66 (47%)</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en-GB" sz="1400" dirty="0">
                          <a:effectLst/>
                          <a:latin typeface="Century Gothic" panose="020B0502020202020204" pitchFamily="34" charset="0"/>
                        </a:rPr>
                        <a:t>3 (2%)</a:t>
                      </a:r>
                      <a:endParaRPr lang="fr-FR"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en-GB" sz="1400">
                          <a:effectLst/>
                          <a:latin typeface="Century Gothic" panose="020B0502020202020204" pitchFamily="34" charset="0"/>
                        </a:rPr>
                        <a:t>3 (2%)</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extLst>
                  <a:ext uri="{0D108BD9-81ED-4DB2-BD59-A6C34878D82A}">
                    <a16:rowId xmlns:a16="http://schemas.microsoft.com/office/drawing/2014/main" val="3177415589"/>
                  </a:ext>
                </a:extLst>
              </a:tr>
              <a:tr h="572828">
                <a:tc>
                  <a:txBody>
                    <a:bodyPr/>
                    <a:lstStyle/>
                    <a:p>
                      <a:pPr>
                        <a:lnSpc>
                          <a:spcPct val="115000"/>
                        </a:lnSpc>
                        <a:spcAft>
                          <a:spcPts val="0"/>
                        </a:spcAft>
                      </a:pPr>
                      <a:r>
                        <a:rPr lang="en-GB" sz="1400">
                          <a:effectLst/>
                          <a:latin typeface="Century Gothic" panose="020B0502020202020204" pitchFamily="34" charset="0"/>
                        </a:rPr>
                        <a:t>RR (IC95%)</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tc>
                <a:tc>
                  <a:txBody>
                    <a:bodyPr/>
                    <a:lstStyle/>
                    <a:p>
                      <a:pPr algn="ctr">
                        <a:lnSpc>
                          <a:spcPct val="115000"/>
                        </a:lnSpc>
                        <a:spcAft>
                          <a:spcPts val="0"/>
                        </a:spcAft>
                      </a:pPr>
                      <a:r>
                        <a:rPr lang="en-GB" sz="1400">
                          <a:effectLst/>
                          <a:latin typeface="Century Gothic" panose="020B0502020202020204" pitchFamily="34" charset="0"/>
                        </a:rPr>
                        <a:t> </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en-GB" sz="1400">
                          <a:effectLst/>
                          <a:latin typeface="Century Gothic" panose="020B0502020202020204" pitchFamily="34" charset="0"/>
                        </a:rPr>
                        <a:t>1 [Ref]</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fr-FR" sz="1400">
                          <a:effectLst/>
                          <a:latin typeface="Century Gothic" panose="020B0502020202020204" pitchFamily="34" charset="0"/>
                        </a:rPr>
                        <a:t>3,02 [0,69-13,19]</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fr-FR" sz="1400">
                          <a:effectLst/>
                          <a:latin typeface="Century Gothic" panose="020B0502020202020204" pitchFamily="34" charset="0"/>
                        </a:rPr>
                        <a:t>0,54 [0,34-0,84]</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fr-FR" sz="1400" dirty="0">
                          <a:effectLst/>
                          <a:latin typeface="Century Gothic" panose="020B0502020202020204" pitchFamily="34" charset="0"/>
                        </a:rPr>
                        <a:t>0,24 [0,07-0,83]</a:t>
                      </a:r>
                      <a:endParaRPr lang="fr-FR"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fr-FR" sz="1400" dirty="0">
                          <a:effectLst/>
                          <a:latin typeface="Century Gothic" panose="020B0502020202020204" pitchFamily="34" charset="0"/>
                        </a:rPr>
                        <a:t>0,42 [0,11-1,54]</a:t>
                      </a:r>
                      <a:endParaRPr lang="fr-FR"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extLst>
                  <a:ext uri="{0D108BD9-81ED-4DB2-BD59-A6C34878D82A}">
                    <a16:rowId xmlns:a16="http://schemas.microsoft.com/office/drawing/2014/main" val="3552194735"/>
                  </a:ext>
                </a:extLst>
              </a:tr>
              <a:tr h="579702">
                <a:tc>
                  <a:txBody>
                    <a:bodyPr/>
                    <a:lstStyle/>
                    <a:p>
                      <a:pPr>
                        <a:lnSpc>
                          <a:spcPct val="115000"/>
                        </a:lnSpc>
                        <a:spcAft>
                          <a:spcPts val="0"/>
                        </a:spcAft>
                      </a:pPr>
                      <a:r>
                        <a:rPr lang="en-GB" sz="1400">
                          <a:effectLst/>
                          <a:latin typeface="Century Gothic" panose="020B0502020202020204" pitchFamily="34" charset="0"/>
                        </a:rPr>
                        <a:t>ARR (IC95%)</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tc>
                <a:tc>
                  <a:txBody>
                    <a:bodyPr/>
                    <a:lstStyle/>
                    <a:p>
                      <a:pPr algn="ctr">
                        <a:lnSpc>
                          <a:spcPct val="115000"/>
                        </a:lnSpc>
                      </a:pPr>
                      <a:endParaRPr lang="fr-FR" sz="1400">
                        <a:effectLst/>
                        <a:latin typeface="Century Gothic" panose="020B050202020202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en-GB" sz="1400">
                          <a:effectLst/>
                          <a:latin typeface="Century Gothic" panose="020B0502020202020204" pitchFamily="34" charset="0"/>
                        </a:rPr>
                        <a:t>1 [Ref]</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fr-FR" sz="1400">
                          <a:effectLst/>
                          <a:latin typeface="Century Gothic" panose="020B0502020202020204" pitchFamily="34" charset="0"/>
                        </a:rPr>
                        <a:t>3,97 [0,88-17,94]</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fr-FR" sz="1400">
                          <a:effectLst/>
                          <a:latin typeface="Century Gothic" panose="020B0502020202020204" pitchFamily="34" charset="0"/>
                        </a:rPr>
                        <a:t>0,84 [0,50-1,41]</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fr-FR" sz="1400">
                          <a:effectLst/>
                          <a:latin typeface="Century Gothic" panose="020B0502020202020204" pitchFamily="34" charset="0"/>
                        </a:rPr>
                        <a:t>0,52 [0,13-2,08]</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fr-FR" sz="1400" dirty="0">
                          <a:effectLst/>
                          <a:latin typeface="Century Gothic" panose="020B0502020202020204" pitchFamily="34" charset="0"/>
                        </a:rPr>
                        <a:t>1,09 [0,26-4,61]</a:t>
                      </a:r>
                      <a:endParaRPr lang="fr-FR"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extLst>
                  <a:ext uri="{0D108BD9-81ED-4DB2-BD59-A6C34878D82A}">
                    <a16:rowId xmlns:a16="http://schemas.microsoft.com/office/drawing/2014/main" val="433287911"/>
                  </a:ext>
                </a:extLst>
              </a:tr>
            </a:tbl>
          </a:graphicData>
        </a:graphic>
      </p:graphicFrame>
      <p:sp>
        <p:nvSpPr>
          <p:cNvPr id="4" name="Espace réservé du numéro de diapositive 3"/>
          <p:cNvSpPr>
            <a:spLocks noGrp="1"/>
          </p:cNvSpPr>
          <p:nvPr>
            <p:ph type="sldNum" sz="quarter" idx="12"/>
          </p:nvPr>
        </p:nvSpPr>
        <p:spPr/>
        <p:txBody>
          <a:bodyPr/>
          <a:lstStyle/>
          <a:p>
            <a:fld id="{2123FE6F-D62F-48C0-857B-7AC970CF2039}" type="slidenum">
              <a:rPr lang="fr-FR" smtClean="0"/>
              <a:t>22</a:t>
            </a:fld>
            <a:endParaRPr lang="fr-FR"/>
          </a:p>
        </p:txBody>
      </p:sp>
    </p:spTree>
    <p:extLst>
      <p:ext uri="{BB962C8B-B14F-4D97-AF65-F5344CB8AC3E}">
        <p14:creationId xmlns:p14="http://schemas.microsoft.com/office/powerpoint/2010/main" val="36353297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graphicFrame>
        <p:nvGraphicFramePr>
          <p:cNvPr id="5" name="Espace réservé du contenu 4"/>
          <p:cNvGraphicFramePr>
            <a:graphicFrameLocks noGrp="1"/>
          </p:cNvGraphicFramePr>
          <p:nvPr>
            <p:ph idx="1"/>
            <p:extLst>
              <p:ext uri="{D42A27DB-BD31-4B8C-83A1-F6EECF244321}">
                <p14:modId xmlns:p14="http://schemas.microsoft.com/office/powerpoint/2010/main" val="239476363"/>
              </p:ext>
            </p:extLst>
          </p:nvPr>
        </p:nvGraphicFramePr>
        <p:xfrm>
          <a:off x="285007" y="1864428"/>
          <a:ext cx="11447814" cy="4132609"/>
        </p:xfrm>
        <a:graphic>
          <a:graphicData uri="http://schemas.openxmlformats.org/drawingml/2006/table">
            <a:tbl>
              <a:tblPr firstRow="1" firstCol="1" bandRow="1">
                <a:tableStyleId>{5C22544A-7EE6-4342-B048-85BDC9FD1C3A}</a:tableStyleId>
              </a:tblPr>
              <a:tblGrid>
                <a:gridCol w="3637001">
                  <a:extLst>
                    <a:ext uri="{9D8B030D-6E8A-4147-A177-3AD203B41FA5}">
                      <a16:colId xmlns:a16="http://schemas.microsoft.com/office/drawing/2014/main" val="187554639"/>
                    </a:ext>
                  </a:extLst>
                </a:gridCol>
                <a:gridCol w="1211384">
                  <a:extLst>
                    <a:ext uri="{9D8B030D-6E8A-4147-A177-3AD203B41FA5}">
                      <a16:colId xmlns:a16="http://schemas.microsoft.com/office/drawing/2014/main" val="842863015"/>
                    </a:ext>
                  </a:extLst>
                </a:gridCol>
                <a:gridCol w="1885958">
                  <a:extLst>
                    <a:ext uri="{9D8B030D-6E8A-4147-A177-3AD203B41FA5}">
                      <a16:colId xmlns:a16="http://schemas.microsoft.com/office/drawing/2014/main" val="532992984"/>
                    </a:ext>
                  </a:extLst>
                </a:gridCol>
                <a:gridCol w="1751043">
                  <a:extLst>
                    <a:ext uri="{9D8B030D-6E8A-4147-A177-3AD203B41FA5}">
                      <a16:colId xmlns:a16="http://schemas.microsoft.com/office/drawing/2014/main" val="2768220730"/>
                    </a:ext>
                  </a:extLst>
                </a:gridCol>
                <a:gridCol w="1481214">
                  <a:extLst>
                    <a:ext uri="{9D8B030D-6E8A-4147-A177-3AD203B41FA5}">
                      <a16:colId xmlns:a16="http://schemas.microsoft.com/office/drawing/2014/main" val="3323394156"/>
                    </a:ext>
                  </a:extLst>
                </a:gridCol>
                <a:gridCol w="1481214">
                  <a:extLst>
                    <a:ext uri="{9D8B030D-6E8A-4147-A177-3AD203B41FA5}">
                      <a16:colId xmlns:a16="http://schemas.microsoft.com/office/drawing/2014/main" val="1739165129"/>
                    </a:ext>
                  </a:extLst>
                </a:gridCol>
              </a:tblGrid>
              <a:tr h="298599">
                <a:tc gridSpan="6">
                  <a:txBody>
                    <a:bodyPr/>
                    <a:lstStyle/>
                    <a:p>
                      <a:pPr>
                        <a:lnSpc>
                          <a:spcPct val="115000"/>
                        </a:lnSpc>
                        <a:spcAft>
                          <a:spcPts val="0"/>
                        </a:spcAft>
                      </a:pPr>
                      <a:r>
                        <a:rPr lang="fr-FR" sz="1400">
                          <a:effectLst/>
                          <a:latin typeface="Century Gothic" panose="020B0502020202020204" pitchFamily="34" charset="0"/>
                        </a:rPr>
                        <a:t>Analyse en sous-groupes redéfinissant les combinaisons INTI</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3272326152"/>
                  </a:ext>
                </a:extLst>
              </a:tr>
              <a:tr h="549421">
                <a:tc>
                  <a:txBody>
                    <a:bodyPr/>
                    <a:lstStyle/>
                    <a:p>
                      <a:pPr>
                        <a:lnSpc>
                          <a:spcPct val="115000"/>
                        </a:lnSpc>
                        <a:spcAft>
                          <a:spcPts val="0"/>
                        </a:spcAft>
                      </a:pPr>
                      <a:r>
                        <a:rPr lang="fr-FR" sz="1400">
                          <a:effectLst/>
                          <a:latin typeface="Century Gothic" panose="020B0502020202020204" pitchFamily="34" charset="0"/>
                        </a:rPr>
                        <a:t> </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en-GB" sz="1400">
                          <a:effectLst/>
                          <a:latin typeface="Century Gothic" panose="020B0502020202020204" pitchFamily="34" charset="0"/>
                        </a:rPr>
                        <a:t>Total (n=839)</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ctr"/>
                </a:tc>
                <a:tc>
                  <a:txBody>
                    <a:bodyPr/>
                    <a:lstStyle/>
                    <a:p>
                      <a:pPr algn="ctr">
                        <a:lnSpc>
                          <a:spcPct val="115000"/>
                        </a:lnSpc>
                        <a:spcAft>
                          <a:spcPts val="0"/>
                        </a:spcAft>
                      </a:pPr>
                      <a:r>
                        <a:rPr lang="en-GB" sz="1400">
                          <a:effectLst/>
                          <a:latin typeface="Century Gothic" panose="020B0502020202020204" pitchFamily="34" charset="0"/>
                        </a:rPr>
                        <a:t>Combinaisons INNTI</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ctr"/>
                </a:tc>
                <a:tc>
                  <a:txBody>
                    <a:bodyPr/>
                    <a:lstStyle/>
                    <a:p>
                      <a:pPr algn="ctr">
                        <a:lnSpc>
                          <a:spcPct val="115000"/>
                        </a:lnSpc>
                        <a:spcAft>
                          <a:spcPts val="0"/>
                        </a:spcAft>
                      </a:pPr>
                      <a:r>
                        <a:rPr lang="en-GB" sz="1400">
                          <a:effectLst/>
                          <a:latin typeface="Century Gothic" panose="020B0502020202020204" pitchFamily="34" charset="0"/>
                        </a:rPr>
                        <a:t>Combinaisons INTI global</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tc>
                <a:tc>
                  <a:txBody>
                    <a:bodyPr/>
                    <a:lstStyle/>
                    <a:p>
                      <a:pPr algn="ctr">
                        <a:lnSpc>
                          <a:spcPct val="115000"/>
                        </a:lnSpc>
                        <a:spcAft>
                          <a:spcPts val="0"/>
                        </a:spcAft>
                      </a:pPr>
                      <a:r>
                        <a:rPr lang="en-GB" sz="1400">
                          <a:effectLst/>
                          <a:latin typeface="Century Gothic" panose="020B0502020202020204" pitchFamily="34" charset="0"/>
                        </a:rPr>
                        <a:t>Mono et bithérapies INTI</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tc>
                <a:tc>
                  <a:txBody>
                    <a:bodyPr/>
                    <a:lstStyle/>
                    <a:p>
                      <a:pPr algn="ctr">
                        <a:lnSpc>
                          <a:spcPct val="115000"/>
                        </a:lnSpc>
                        <a:spcAft>
                          <a:spcPts val="0"/>
                        </a:spcAft>
                      </a:pPr>
                      <a:r>
                        <a:rPr lang="en-GB" sz="1400">
                          <a:effectLst/>
                          <a:latin typeface="Century Gothic" panose="020B0502020202020204" pitchFamily="34" charset="0"/>
                        </a:rPr>
                        <a:t>Trithérapies INTI</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ctr"/>
                </a:tc>
                <a:extLst>
                  <a:ext uri="{0D108BD9-81ED-4DB2-BD59-A6C34878D82A}">
                    <a16:rowId xmlns:a16="http://schemas.microsoft.com/office/drawing/2014/main" val="4172393333"/>
                  </a:ext>
                </a:extLst>
              </a:tr>
              <a:tr h="298599">
                <a:tc>
                  <a:txBody>
                    <a:bodyPr/>
                    <a:lstStyle/>
                    <a:p>
                      <a:pPr>
                        <a:lnSpc>
                          <a:spcPct val="115000"/>
                        </a:lnSpc>
                        <a:spcAft>
                          <a:spcPts val="0"/>
                        </a:spcAft>
                      </a:pPr>
                      <a:r>
                        <a:rPr lang="en-GB" sz="1400">
                          <a:effectLst/>
                          <a:latin typeface="Century Gothic" panose="020B0502020202020204" pitchFamily="34" charset="0"/>
                        </a:rPr>
                        <a:t>Spontaneous abortion</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tc>
                <a:tc>
                  <a:txBody>
                    <a:bodyPr/>
                    <a:lstStyle/>
                    <a:p>
                      <a:pPr algn="r">
                        <a:lnSpc>
                          <a:spcPct val="115000"/>
                        </a:lnSpc>
                        <a:spcAft>
                          <a:spcPts val="0"/>
                        </a:spcAft>
                      </a:pPr>
                      <a:r>
                        <a:rPr lang="en-GB" sz="1400">
                          <a:effectLst/>
                          <a:latin typeface="Century Gothic" panose="020B0502020202020204" pitchFamily="34" charset="0"/>
                        </a:rPr>
                        <a:t>80</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r">
                        <a:lnSpc>
                          <a:spcPct val="115000"/>
                        </a:lnSpc>
                        <a:spcAft>
                          <a:spcPts val="0"/>
                        </a:spcAft>
                      </a:pPr>
                      <a:r>
                        <a:rPr lang="en-GB" sz="1400">
                          <a:effectLst/>
                          <a:latin typeface="Century Gothic" panose="020B0502020202020204" pitchFamily="34" charset="0"/>
                        </a:rPr>
                        <a:t>33 (41%)</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r">
                        <a:lnSpc>
                          <a:spcPct val="115000"/>
                        </a:lnSpc>
                        <a:spcAft>
                          <a:spcPts val="0"/>
                        </a:spcAft>
                      </a:pPr>
                      <a:r>
                        <a:rPr lang="en-GB" sz="1400">
                          <a:effectLst/>
                          <a:latin typeface="Century Gothic" panose="020B0502020202020204" pitchFamily="34" charset="0"/>
                        </a:rPr>
                        <a:t>5 (6%)</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r">
                        <a:lnSpc>
                          <a:spcPct val="115000"/>
                        </a:lnSpc>
                        <a:spcAft>
                          <a:spcPts val="0"/>
                        </a:spcAft>
                      </a:pPr>
                      <a:r>
                        <a:rPr lang="en-GB" sz="1400">
                          <a:effectLst/>
                          <a:latin typeface="Century Gothic" panose="020B0502020202020204" pitchFamily="34" charset="0"/>
                        </a:rPr>
                        <a:t>1</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r">
                        <a:lnSpc>
                          <a:spcPct val="115000"/>
                        </a:lnSpc>
                        <a:spcAft>
                          <a:spcPts val="0"/>
                        </a:spcAft>
                      </a:pPr>
                      <a:r>
                        <a:rPr lang="en-GB" sz="1400">
                          <a:effectLst/>
                          <a:latin typeface="Century Gothic" panose="020B0502020202020204" pitchFamily="34" charset="0"/>
                        </a:rPr>
                        <a:t>4</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extLst>
                  <a:ext uri="{0D108BD9-81ED-4DB2-BD59-A6C34878D82A}">
                    <a16:rowId xmlns:a16="http://schemas.microsoft.com/office/drawing/2014/main" val="4008975295"/>
                  </a:ext>
                </a:extLst>
              </a:tr>
              <a:tr h="298599">
                <a:tc>
                  <a:txBody>
                    <a:bodyPr/>
                    <a:lstStyle/>
                    <a:p>
                      <a:pPr>
                        <a:lnSpc>
                          <a:spcPct val="115000"/>
                        </a:lnSpc>
                        <a:spcAft>
                          <a:spcPts val="0"/>
                        </a:spcAft>
                      </a:pPr>
                      <a:r>
                        <a:rPr lang="en-GB" sz="1400" b="0">
                          <a:effectLst/>
                          <a:latin typeface="Century Gothic" panose="020B0502020202020204" pitchFamily="34" charset="0"/>
                        </a:rPr>
                        <a:t>N (%)</a:t>
                      </a:r>
                      <a:endParaRPr lang="fr-FR" sz="1400" b="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tc>
                <a:tc>
                  <a:txBody>
                    <a:bodyPr/>
                    <a:lstStyle/>
                    <a:p>
                      <a:pPr algn="r">
                        <a:lnSpc>
                          <a:spcPct val="115000"/>
                        </a:lnSpc>
                        <a:spcAft>
                          <a:spcPts val="0"/>
                        </a:spcAft>
                      </a:pPr>
                      <a:r>
                        <a:rPr lang="en-GB" sz="1400">
                          <a:effectLst/>
                          <a:latin typeface="Century Gothic" panose="020B0502020202020204" pitchFamily="34" charset="0"/>
                        </a:rPr>
                        <a:t> </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r">
                        <a:lnSpc>
                          <a:spcPct val="115000"/>
                        </a:lnSpc>
                        <a:spcAft>
                          <a:spcPts val="0"/>
                        </a:spcAft>
                      </a:pPr>
                      <a:r>
                        <a:rPr lang="en-GB" sz="1400">
                          <a:effectLst/>
                          <a:latin typeface="Century Gothic" panose="020B0502020202020204" pitchFamily="34" charset="0"/>
                        </a:rPr>
                        <a:t>1 [Ref]</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r">
                        <a:lnSpc>
                          <a:spcPct val="115000"/>
                        </a:lnSpc>
                        <a:spcAft>
                          <a:spcPts val="0"/>
                        </a:spcAft>
                      </a:pPr>
                      <a:r>
                        <a:rPr lang="en-GB" sz="1400">
                          <a:effectLst/>
                          <a:latin typeface="Century Gothic" panose="020B0502020202020204" pitchFamily="34" charset="0"/>
                        </a:rPr>
                        <a:t>2,45 [0,79-7,65]</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r">
                        <a:lnSpc>
                          <a:spcPct val="115000"/>
                        </a:lnSpc>
                        <a:spcAft>
                          <a:spcPts val="0"/>
                        </a:spcAft>
                      </a:pPr>
                      <a:r>
                        <a:rPr lang="en-GB" sz="1400">
                          <a:effectLst/>
                          <a:latin typeface="Century Gothic" panose="020B0502020202020204" pitchFamily="34" charset="0"/>
                        </a:rPr>
                        <a:t>0,82 [0,09-7,02]</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r">
                        <a:lnSpc>
                          <a:spcPct val="115000"/>
                        </a:lnSpc>
                        <a:spcAft>
                          <a:spcPts val="0"/>
                        </a:spcAft>
                      </a:pPr>
                      <a:r>
                        <a:rPr lang="en-GB" sz="1400">
                          <a:effectLst/>
                          <a:latin typeface="Century Gothic" panose="020B0502020202020204" pitchFamily="34" charset="0"/>
                        </a:rPr>
                        <a:t>4,91 [1,17-20,63]</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extLst>
                  <a:ext uri="{0D108BD9-81ED-4DB2-BD59-A6C34878D82A}">
                    <a16:rowId xmlns:a16="http://schemas.microsoft.com/office/drawing/2014/main" val="3417202331"/>
                  </a:ext>
                </a:extLst>
              </a:tr>
              <a:tr h="298599">
                <a:tc>
                  <a:txBody>
                    <a:bodyPr/>
                    <a:lstStyle/>
                    <a:p>
                      <a:pPr>
                        <a:lnSpc>
                          <a:spcPct val="115000"/>
                        </a:lnSpc>
                        <a:spcAft>
                          <a:spcPts val="0"/>
                        </a:spcAft>
                      </a:pPr>
                      <a:r>
                        <a:rPr lang="en-GB" sz="1400" b="0">
                          <a:effectLst/>
                          <a:latin typeface="Century Gothic" panose="020B0502020202020204" pitchFamily="34" charset="0"/>
                        </a:rPr>
                        <a:t>RR (IC95%)</a:t>
                      </a:r>
                      <a:endParaRPr lang="fr-FR" sz="1400" b="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tc>
                <a:tc>
                  <a:txBody>
                    <a:bodyPr/>
                    <a:lstStyle/>
                    <a:p>
                      <a:pPr algn="r">
                        <a:lnSpc>
                          <a:spcPct val="115000"/>
                        </a:lnSpc>
                        <a:spcAft>
                          <a:spcPts val="0"/>
                        </a:spcAft>
                      </a:pPr>
                      <a:r>
                        <a:rPr lang="en-GB" sz="1400" dirty="0">
                          <a:effectLst/>
                          <a:latin typeface="Century Gothic" panose="020B0502020202020204" pitchFamily="34" charset="0"/>
                        </a:rPr>
                        <a:t> </a:t>
                      </a:r>
                      <a:endParaRPr lang="fr-FR"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r">
                        <a:lnSpc>
                          <a:spcPct val="115000"/>
                        </a:lnSpc>
                        <a:spcAft>
                          <a:spcPts val="0"/>
                        </a:spcAft>
                      </a:pPr>
                      <a:r>
                        <a:rPr lang="en-GB" sz="1400">
                          <a:effectLst/>
                          <a:latin typeface="Century Gothic" panose="020B0502020202020204" pitchFamily="34" charset="0"/>
                        </a:rPr>
                        <a:t>1 [Ref]</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r">
                        <a:lnSpc>
                          <a:spcPct val="115000"/>
                        </a:lnSpc>
                        <a:spcAft>
                          <a:spcPts val="0"/>
                        </a:spcAft>
                      </a:pPr>
                      <a:r>
                        <a:rPr lang="en-GB" sz="1400">
                          <a:effectLst/>
                          <a:latin typeface="Century Gothic" panose="020B0502020202020204" pitchFamily="34" charset="0"/>
                        </a:rPr>
                        <a:t>2,57 [0,78-8,51]</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r">
                        <a:lnSpc>
                          <a:spcPct val="115000"/>
                        </a:lnSpc>
                        <a:spcAft>
                          <a:spcPts val="0"/>
                        </a:spcAft>
                      </a:pPr>
                      <a:r>
                        <a:rPr lang="en-GB" sz="1400">
                          <a:effectLst/>
                          <a:latin typeface="Century Gothic" panose="020B0502020202020204" pitchFamily="34" charset="0"/>
                        </a:rPr>
                        <a:t>1,11 [0,12-10,45]</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r">
                        <a:lnSpc>
                          <a:spcPct val="115000"/>
                        </a:lnSpc>
                        <a:spcAft>
                          <a:spcPts val="0"/>
                        </a:spcAft>
                      </a:pPr>
                      <a:r>
                        <a:rPr lang="en-GB" sz="1400">
                          <a:effectLst/>
                          <a:latin typeface="Century Gothic" panose="020B0502020202020204" pitchFamily="34" charset="0"/>
                        </a:rPr>
                        <a:t>3,93 [0,92-16,82]</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extLst>
                  <a:ext uri="{0D108BD9-81ED-4DB2-BD59-A6C34878D82A}">
                    <a16:rowId xmlns:a16="http://schemas.microsoft.com/office/drawing/2014/main" val="3523358212"/>
                  </a:ext>
                </a:extLst>
              </a:tr>
              <a:tr h="298599">
                <a:tc>
                  <a:txBody>
                    <a:bodyPr/>
                    <a:lstStyle/>
                    <a:p>
                      <a:pPr>
                        <a:lnSpc>
                          <a:spcPct val="115000"/>
                        </a:lnSpc>
                        <a:spcAft>
                          <a:spcPts val="0"/>
                        </a:spcAft>
                      </a:pPr>
                      <a:r>
                        <a:rPr lang="en-GB" sz="1400" b="0" dirty="0">
                          <a:effectLst/>
                          <a:latin typeface="Century Gothic" panose="020B0502020202020204" pitchFamily="34" charset="0"/>
                        </a:rPr>
                        <a:t>ARR (IC95%)</a:t>
                      </a:r>
                      <a:endParaRPr lang="fr-FR" sz="1400" b="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tc>
                <a:tc>
                  <a:txBody>
                    <a:bodyPr/>
                    <a:lstStyle/>
                    <a:p>
                      <a:pPr algn="r">
                        <a:lnSpc>
                          <a:spcPct val="115000"/>
                        </a:lnSpc>
                        <a:spcAft>
                          <a:spcPts val="0"/>
                        </a:spcAft>
                      </a:pPr>
                      <a:r>
                        <a:rPr lang="en-GB" sz="1400">
                          <a:effectLst/>
                          <a:latin typeface="Century Gothic" panose="020B0502020202020204" pitchFamily="34" charset="0"/>
                        </a:rPr>
                        <a:t> </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r">
                        <a:lnSpc>
                          <a:spcPct val="115000"/>
                        </a:lnSpc>
                        <a:spcAft>
                          <a:spcPts val="0"/>
                        </a:spcAft>
                      </a:pPr>
                      <a:r>
                        <a:rPr lang="en-GB" sz="1400">
                          <a:effectLst/>
                          <a:latin typeface="Century Gothic" panose="020B0502020202020204" pitchFamily="34" charset="0"/>
                        </a:rPr>
                        <a:t> </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r">
                        <a:lnSpc>
                          <a:spcPct val="115000"/>
                        </a:lnSpc>
                        <a:spcAft>
                          <a:spcPts val="0"/>
                        </a:spcAft>
                      </a:pPr>
                      <a:r>
                        <a:rPr lang="en-GB" sz="1400">
                          <a:effectLst/>
                          <a:latin typeface="Century Gothic" panose="020B0502020202020204" pitchFamily="34" charset="0"/>
                        </a:rPr>
                        <a:t> </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r">
                        <a:lnSpc>
                          <a:spcPct val="115000"/>
                        </a:lnSpc>
                        <a:spcAft>
                          <a:spcPts val="0"/>
                        </a:spcAft>
                      </a:pPr>
                      <a:r>
                        <a:rPr lang="en-GB" sz="1400">
                          <a:effectLst/>
                          <a:latin typeface="Century Gothic" panose="020B0502020202020204" pitchFamily="34" charset="0"/>
                        </a:rPr>
                        <a:t> </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r">
                        <a:lnSpc>
                          <a:spcPct val="115000"/>
                        </a:lnSpc>
                        <a:spcAft>
                          <a:spcPts val="0"/>
                        </a:spcAft>
                      </a:pPr>
                      <a:r>
                        <a:rPr lang="en-GB" sz="1400">
                          <a:effectLst/>
                          <a:latin typeface="Century Gothic" panose="020B0502020202020204" pitchFamily="34" charset="0"/>
                        </a:rPr>
                        <a:t> </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extLst>
                  <a:ext uri="{0D108BD9-81ED-4DB2-BD59-A6C34878D82A}">
                    <a16:rowId xmlns:a16="http://schemas.microsoft.com/office/drawing/2014/main" val="2885265089"/>
                  </a:ext>
                </a:extLst>
              </a:tr>
              <a:tr h="298599">
                <a:tc>
                  <a:txBody>
                    <a:bodyPr/>
                    <a:lstStyle/>
                    <a:p>
                      <a:pPr>
                        <a:lnSpc>
                          <a:spcPct val="115000"/>
                        </a:lnSpc>
                        <a:spcAft>
                          <a:spcPts val="0"/>
                        </a:spcAft>
                      </a:pPr>
                      <a:r>
                        <a:rPr lang="en-GB" sz="1400">
                          <a:effectLst/>
                          <a:latin typeface="Century Gothic" panose="020B0502020202020204" pitchFamily="34" charset="0"/>
                        </a:rPr>
                        <a:t>Low birth weight</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tc>
                <a:tc>
                  <a:txBody>
                    <a:bodyPr/>
                    <a:lstStyle/>
                    <a:p>
                      <a:pPr algn="r">
                        <a:lnSpc>
                          <a:spcPct val="115000"/>
                        </a:lnSpc>
                        <a:spcAft>
                          <a:spcPts val="0"/>
                        </a:spcAft>
                      </a:pPr>
                      <a:r>
                        <a:rPr lang="en-GB" sz="1400">
                          <a:effectLst/>
                          <a:latin typeface="Century Gothic" panose="020B0502020202020204" pitchFamily="34" charset="0"/>
                        </a:rPr>
                        <a:t>90</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r">
                        <a:lnSpc>
                          <a:spcPct val="115000"/>
                        </a:lnSpc>
                        <a:spcAft>
                          <a:spcPts val="0"/>
                        </a:spcAft>
                      </a:pPr>
                      <a:r>
                        <a:rPr lang="en-GB" sz="1400">
                          <a:effectLst/>
                          <a:latin typeface="Century Gothic" panose="020B0502020202020204" pitchFamily="34" charset="0"/>
                        </a:rPr>
                        <a:t>25 (28%)</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r">
                        <a:lnSpc>
                          <a:spcPct val="115000"/>
                        </a:lnSpc>
                        <a:spcAft>
                          <a:spcPts val="0"/>
                        </a:spcAft>
                      </a:pPr>
                      <a:r>
                        <a:rPr lang="en-GB" sz="1400">
                          <a:effectLst/>
                          <a:latin typeface="Century Gothic" panose="020B0502020202020204" pitchFamily="34" charset="0"/>
                        </a:rPr>
                        <a:t>4 (4%)</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r">
                        <a:lnSpc>
                          <a:spcPct val="115000"/>
                        </a:lnSpc>
                        <a:spcAft>
                          <a:spcPts val="0"/>
                        </a:spcAft>
                      </a:pPr>
                      <a:r>
                        <a:rPr lang="en-GB" sz="1400">
                          <a:effectLst/>
                          <a:latin typeface="Century Gothic" panose="020B0502020202020204" pitchFamily="34" charset="0"/>
                        </a:rPr>
                        <a:t>2</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r">
                        <a:lnSpc>
                          <a:spcPct val="115000"/>
                        </a:lnSpc>
                        <a:spcAft>
                          <a:spcPts val="0"/>
                        </a:spcAft>
                      </a:pPr>
                      <a:r>
                        <a:rPr lang="en-GB" sz="1400">
                          <a:effectLst/>
                          <a:latin typeface="Century Gothic" panose="020B0502020202020204" pitchFamily="34" charset="0"/>
                        </a:rPr>
                        <a:t>2</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extLst>
                  <a:ext uri="{0D108BD9-81ED-4DB2-BD59-A6C34878D82A}">
                    <a16:rowId xmlns:a16="http://schemas.microsoft.com/office/drawing/2014/main" val="1823004188"/>
                  </a:ext>
                </a:extLst>
              </a:tr>
              <a:tr h="298599">
                <a:tc>
                  <a:txBody>
                    <a:bodyPr/>
                    <a:lstStyle/>
                    <a:p>
                      <a:pPr>
                        <a:lnSpc>
                          <a:spcPct val="115000"/>
                        </a:lnSpc>
                        <a:spcAft>
                          <a:spcPts val="0"/>
                        </a:spcAft>
                      </a:pPr>
                      <a:r>
                        <a:rPr lang="en-GB" sz="1400" b="0">
                          <a:effectLst/>
                          <a:latin typeface="Century Gothic" panose="020B0502020202020204" pitchFamily="34" charset="0"/>
                        </a:rPr>
                        <a:t>N (%)</a:t>
                      </a:r>
                      <a:endParaRPr lang="fr-FR" sz="1400" b="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tc>
                <a:tc>
                  <a:txBody>
                    <a:bodyPr/>
                    <a:lstStyle/>
                    <a:p>
                      <a:pPr algn="r">
                        <a:lnSpc>
                          <a:spcPct val="115000"/>
                        </a:lnSpc>
                        <a:spcAft>
                          <a:spcPts val="0"/>
                        </a:spcAft>
                      </a:pPr>
                      <a:r>
                        <a:rPr lang="en-GB" sz="1400">
                          <a:effectLst/>
                          <a:latin typeface="Century Gothic" panose="020B0502020202020204" pitchFamily="34" charset="0"/>
                        </a:rPr>
                        <a:t> </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r">
                        <a:lnSpc>
                          <a:spcPct val="115000"/>
                        </a:lnSpc>
                        <a:spcAft>
                          <a:spcPts val="0"/>
                        </a:spcAft>
                      </a:pPr>
                      <a:r>
                        <a:rPr lang="en-GB" sz="1400">
                          <a:effectLst/>
                          <a:latin typeface="Century Gothic" panose="020B0502020202020204" pitchFamily="34" charset="0"/>
                        </a:rPr>
                        <a:t>1 [Ref]</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r">
                        <a:lnSpc>
                          <a:spcPct val="115000"/>
                        </a:lnSpc>
                        <a:spcAft>
                          <a:spcPts val="0"/>
                        </a:spcAft>
                      </a:pPr>
                      <a:r>
                        <a:rPr lang="en-GB" sz="1400">
                          <a:effectLst/>
                          <a:latin typeface="Century Gothic" panose="020B0502020202020204" pitchFamily="34" charset="0"/>
                        </a:rPr>
                        <a:t>4,16 [0,97-17,79]</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r">
                        <a:lnSpc>
                          <a:spcPct val="115000"/>
                        </a:lnSpc>
                        <a:spcAft>
                          <a:spcPts val="0"/>
                        </a:spcAft>
                      </a:pPr>
                      <a:r>
                        <a:rPr lang="en-GB" sz="1400">
                          <a:effectLst/>
                          <a:latin typeface="Century Gothic" panose="020B0502020202020204" pitchFamily="34" charset="0"/>
                        </a:rPr>
                        <a:t>2,77 [0,44-17,49]</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r">
                        <a:lnSpc>
                          <a:spcPct val="115000"/>
                        </a:lnSpc>
                        <a:spcAft>
                          <a:spcPts val="0"/>
                        </a:spcAft>
                      </a:pPr>
                      <a:r>
                        <a:rPr lang="en-GB" sz="1400">
                          <a:effectLst/>
                          <a:latin typeface="Century Gothic" panose="020B0502020202020204" pitchFamily="34" charset="0"/>
                        </a:rPr>
                        <a:t>8,32 [0,73-95,44]</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extLst>
                  <a:ext uri="{0D108BD9-81ED-4DB2-BD59-A6C34878D82A}">
                    <a16:rowId xmlns:a16="http://schemas.microsoft.com/office/drawing/2014/main" val="1404013930"/>
                  </a:ext>
                </a:extLst>
              </a:tr>
              <a:tr h="298599">
                <a:tc>
                  <a:txBody>
                    <a:bodyPr/>
                    <a:lstStyle/>
                    <a:p>
                      <a:pPr>
                        <a:lnSpc>
                          <a:spcPct val="115000"/>
                        </a:lnSpc>
                        <a:spcAft>
                          <a:spcPts val="0"/>
                        </a:spcAft>
                      </a:pPr>
                      <a:r>
                        <a:rPr lang="en-GB" sz="1400" b="0">
                          <a:effectLst/>
                          <a:latin typeface="Century Gothic" panose="020B0502020202020204" pitchFamily="34" charset="0"/>
                        </a:rPr>
                        <a:t>RR (IC95%)</a:t>
                      </a:r>
                      <a:endParaRPr lang="fr-FR" sz="1400" b="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tc>
                <a:tc>
                  <a:txBody>
                    <a:bodyPr/>
                    <a:lstStyle/>
                    <a:p>
                      <a:pPr algn="r">
                        <a:lnSpc>
                          <a:spcPct val="115000"/>
                        </a:lnSpc>
                        <a:spcAft>
                          <a:spcPts val="0"/>
                        </a:spcAft>
                      </a:pPr>
                      <a:r>
                        <a:rPr lang="en-GB" sz="1400">
                          <a:effectLst/>
                          <a:latin typeface="Century Gothic" panose="020B0502020202020204" pitchFamily="34" charset="0"/>
                        </a:rPr>
                        <a:t> </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r">
                        <a:lnSpc>
                          <a:spcPct val="115000"/>
                        </a:lnSpc>
                        <a:spcAft>
                          <a:spcPts val="0"/>
                        </a:spcAft>
                      </a:pPr>
                      <a:r>
                        <a:rPr lang="en-GB" sz="1400">
                          <a:effectLst/>
                          <a:latin typeface="Century Gothic" panose="020B0502020202020204" pitchFamily="34" charset="0"/>
                        </a:rPr>
                        <a:t>1 [Ref]</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r">
                        <a:lnSpc>
                          <a:spcPct val="115000"/>
                        </a:lnSpc>
                        <a:spcAft>
                          <a:spcPts val="0"/>
                        </a:spcAft>
                      </a:pPr>
                      <a:r>
                        <a:rPr lang="en-GB" sz="1400" b="1" dirty="0">
                          <a:effectLst/>
                          <a:latin typeface="Century Gothic" panose="020B0502020202020204" pitchFamily="34" charset="0"/>
                        </a:rPr>
                        <a:t>6,75 [1,35-33,92]</a:t>
                      </a:r>
                      <a:endParaRPr lang="fr-FR" sz="1400" b="1"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r">
                        <a:lnSpc>
                          <a:spcPct val="115000"/>
                        </a:lnSpc>
                        <a:spcAft>
                          <a:spcPts val="0"/>
                        </a:spcAft>
                      </a:pPr>
                      <a:r>
                        <a:rPr lang="en-GB" sz="1400">
                          <a:effectLst/>
                          <a:latin typeface="Century Gothic" panose="020B0502020202020204" pitchFamily="34" charset="0"/>
                        </a:rPr>
                        <a:t>6,04 [0,78-46,46]</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r">
                        <a:lnSpc>
                          <a:spcPct val="115000"/>
                        </a:lnSpc>
                        <a:spcAft>
                          <a:spcPts val="0"/>
                        </a:spcAft>
                      </a:pPr>
                      <a:r>
                        <a:rPr lang="en-GB" sz="1400">
                          <a:effectLst/>
                          <a:latin typeface="Century Gothic" panose="020B0502020202020204" pitchFamily="34" charset="0"/>
                        </a:rPr>
                        <a:t>8,03 [0,64-101,2]</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extLst>
                  <a:ext uri="{0D108BD9-81ED-4DB2-BD59-A6C34878D82A}">
                    <a16:rowId xmlns:a16="http://schemas.microsoft.com/office/drawing/2014/main" val="4052975619"/>
                  </a:ext>
                </a:extLst>
              </a:tr>
              <a:tr h="298599">
                <a:tc>
                  <a:txBody>
                    <a:bodyPr/>
                    <a:lstStyle/>
                    <a:p>
                      <a:pPr>
                        <a:lnSpc>
                          <a:spcPct val="115000"/>
                        </a:lnSpc>
                        <a:spcAft>
                          <a:spcPts val="0"/>
                        </a:spcAft>
                      </a:pPr>
                      <a:r>
                        <a:rPr lang="en-GB" sz="1400" b="0" dirty="0">
                          <a:effectLst/>
                          <a:latin typeface="Century Gothic" panose="020B0502020202020204" pitchFamily="34" charset="0"/>
                        </a:rPr>
                        <a:t>ARR (IC95%)</a:t>
                      </a:r>
                      <a:endParaRPr lang="fr-FR" sz="1400" b="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tc>
                <a:tc>
                  <a:txBody>
                    <a:bodyPr/>
                    <a:lstStyle/>
                    <a:p>
                      <a:pPr algn="r">
                        <a:lnSpc>
                          <a:spcPct val="115000"/>
                        </a:lnSpc>
                        <a:spcAft>
                          <a:spcPts val="0"/>
                        </a:spcAft>
                      </a:pPr>
                      <a:r>
                        <a:rPr lang="en-GB" sz="1400">
                          <a:effectLst/>
                          <a:latin typeface="Century Gothic" panose="020B0502020202020204" pitchFamily="34" charset="0"/>
                        </a:rPr>
                        <a:t> </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r">
                        <a:lnSpc>
                          <a:spcPct val="115000"/>
                        </a:lnSpc>
                        <a:spcAft>
                          <a:spcPts val="0"/>
                        </a:spcAft>
                      </a:pPr>
                      <a:r>
                        <a:rPr lang="en-GB" sz="1400">
                          <a:effectLst/>
                          <a:latin typeface="Century Gothic" panose="020B0502020202020204" pitchFamily="34" charset="0"/>
                        </a:rPr>
                        <a:t> </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r">
                        <a:lnSpc>
                          <a:spcPct val="115000"/>
                        </a:lnSpc>
                        <a:spcAft>
                          <a:spcPts val="0"/>
                        </a:spcAft>
                      </a:pPr>
                      <a:r>
                        <a:rPr lang="en-GB" sz="1400">
                          <a:effectLst/>
                          <a:latin typeface="Century Gothic" panose="020B0502020202020204" pitchFamily="34" charset="0"/>
                        </a:rPr>
                        <a:t> </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r">
                        <a:lnSpc>
                          <a:spcPct val="115000"/>
                        </a:lnSpc>
                        <a:spcAft>
                          <a:spcPts val="0"/>
                        </a:spcAft>
                      </a:pPr>
                      <a:r>
                        <a:rPr lang="en-GB" sz="1400">
                          <a:effectLst/>
                          <a:latin typeface="Century Gothic" panose="020B0502020202020204" pitchFamily="34" charset="0"/>
                        </a:rPr>
                        <a:t> </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r">
                        <a:lnSpc>
                          <a:spcPct val="115000"/>
                        </a:lnSpc>
                        <a:spcAft>
                          <a:spcPts val="0"/>
                        </a:spcAft>
                      </a:pPr>
                      <a:r>
                        <a:rPr lang="en-GB" sz="1400">
                          <a:effectLst/>
                          <a:latin typeface="Century Gothic" panose="020B0502020202020204" pitchFamily="34" charset="0"/>
                        </a:rPr>
                        <a:t> </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extLst>
                  <a:ext uri="{0D108BD9-81ED-4DB2-BD59-A6C34878D82A}">
                    <a16:rowId xmlns:a16="http://schemas.microsoft.com/office/drawing/2014/main" val="1345425126"/>
                  </a:ext>
                </a:extLst>
              </a:tr>
              <a:tr h="298599">
                <a:tc>
                  <a:txBody>
                    <a:bodyPr/>
                    <a:lstStyle/>
                    <a:p>
                      <a:pPr>
                        <a:lnSpc>
                          <a:spcPct val="115000"/>
                        </a:lnSpc>
                        <a:spcAft>
                          <a:spcPts val="0"/>
                        </a:spcAft>
                      </a:pPr>
                      <a:r>
                        <a:rPr lang="en-GB" sz="1400">
                          <a:effectLst/>
                          <a:latin typeface="Century Gothic" panose="020B0502020202020204" pitchFamily="34" charset="0"/>
                        </a:rPr>
                        <a:t>Prematurity</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tc>
                <a:tc>
                  <a:txBody>
                    <a:bodyPr/>
                    <a:lstStyle/>
                    <a:p>
                      <a:pPr algn="r">
                        <a:lnSpc>
                          <a:spcPct val="115000"/>
                        </a:lnSpc>
                        <a:spcAft>
                          <a:spcPts val="0"/>
                        </a:spcAft>
                      </a:pPr>
                      <a:r>
                        <a:rPr lang="en-GB" sz="1400">
                          <a:effectLst/>
                          <a:latin typeface="Century Gothic" panose="020B0502020202020204" pitchFamily="34" charset="0"/>
                        </a:rPr>
                        <a:t>82</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r">
                        <a:lnSpc>
                          <a:spcPct val="115000"/>
                        </a:lnSpc>
                        <a:spcAft>
                          <a:spcPts val="0"/>
                        </a:spcAft>
                      </a:pPr>
                      <a:r>
                        <a:rPr lang="en-GB" sz="1400">
                          <a:effectLst/>
                          <a:latin typeface="Century Gothic" panose="020B0502020202020204" pitchFamily="34" charset="0"/>
                        </a:rPr>
                        <a:t>30 (37%)</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r">
                        <a:lnSpc>
                          <a:spcPct val="115000"/>
                        </a:lnSpc>
                        <a:spcAft>
                          <a:spcPts val="0"/>
                        </a:spcAft>
                      </a:pPr>
                      <a:r>
                        <a:rPr lang="en-GB" sz="1400">
                          <a:effectLst/>
                          <a:latin typeface="Century Gothic" panose="020B0502020202020204" pitchFamily="34" charset="0"/>
                        </a:rPr>
                        <a:t>3 (4%)</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r">
                        <a:lnSpc>
                          <a:spcPct val="115000"/>
                        </a:lnSpc>
                        <a:spcAft>
                          <a:spcPts val="0"/>
                        </a:spcAft>
                      </a:pPr>
                      <a:r>
                        <a:rPr lang="en-GB" sz="1400">
                          <a:effectLst/>
                          <a:latin typeface="Century Gothic" panose="020B0502020202020204" pitchFamily="34" charset="0"/>
                        </a:rPr>
                        <a:t>2</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r">
                        <a:lnSpc>
                          <a:spcPct val="115000"/>
                        </a:lnSpc>
                        <a:spcAft>
                          <a:spcPts val="0"/>
                        </a:spcAft>
                      </a:pPr>
                      <a:r>
                        <a:rPr lang="en-GB" sz="1400">
                          <a:effectLst/>
                          <a:latin typeface="Century Gothic" panose="020B0502020202020204" pitchFamily="34" charset="0"/>
                        </a:rPr>
                        <a:t>1</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extLst>
                  <a:ext uri="{0D108BD9-81ED-4DB2-BD59-A6C34878D82A}">
                    <a16:rowId xmlns:a16="http://schemas.microsoft.com/office/drawing/2014/main" val="3796528302"/>
                  </a:ext>
                </a:extLst>
              </a:tr>
              <a:tr h="298599">
                <a:tc>
                  <a:txBody>
                    <a:bodyPr/>
                    <a:lstStyle/>
                    <a:p>
                      <a:pPr>
                        <a:lnSpc>
                          <a:spcPct val="115000"/>
                        </a:lnSpc>
                        <a:spcAft>
                          <a:spcPts val="0"/>
                        </a:spcAft>
                      </a:pPr>
                      <a:r>
                        <a:rPr lang="en-GB" sz="1400">
                          <a:effectLst/>
                          <a:latin typeface="Century Gothic" panose="020B0502020202020204" pitchFamily="34" charset="0"/>
                        </a:rPr>
                        <a:t>N (%)</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tc>
                <a:tc>
                  <a:txBody>
                    <a:bodyPr/>
                    <a:lstStyle/>
                    <a:p>
                      <a:pPr algn="r">
                        <a:lnSpc>
                          <a:spcPct val="115000"/>
                        </a:lnSpc>
                        <a:spcAft>
                          <a:spcPts val="0"/>
                        </a:spcAft>
                      </a:pPr>
                      <a:r>
                        <a:rPr lang="en-GB" sz="1400">
                          <a:effectLst/>
                          <a:latin typeface="Century Gothic" panose="020B0502020202020204" pitchFamily="34" charset="0"/>
                        </a:rPr>
                        <a:t> </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r">
                        <a:lnSpc>
                          <a:spcPct val="115000"/>
                        </a:lnSpc>
                        <a:spcAft>
                          <a:spcPts val="0"/>
                        </a:spcAft>
                      </a:pPr>
                      <a:r>
                        <a:rPr lang="en-GB" sz="1400">
                          <a:effectLst/>
                          <a:latin typeface="Century Gothic" panose="020B0502020202020204" pitchFamily="34" charset="0"/>
                        </a:rPr>
                        <a:t>1 [Ref]</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r">
                        <a:lnSpc>
                          <a:spcPct val="115000"/>
                        </a:lnSpc>
                        <a:spcAft>
                          <a:spcPts val="0"/>
                        </a:spcAft>
                      </a:pPr>
                      <a:r>
                        <a:rPr lang="en-GB" sz="1400">
                          <a:effectLst/>
                          <a:latin typeface="Century Gothic" panose="020B0502020202020204" pitchFamily="34" charset="0"/>
                        </a:rPr>
                        <a:t>2,05 [0,48-8,67]</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r">
                        <a:lnSpc>
                          <a:spcPct val="115000"/>
                        </a:lnSpc>
                        <a:spcAft>
                          <a:spcPts val="0"/>
                        </a:spcAft>
                      </a:pPr>
                      <a:r>
                        <a:rPr lang="en-GB" sz="1400">
                          <a:effectLst/>
                          <a:latin typeface="Century Gothic" panose="020B0502020202020204" pitchFamily="34" charset="0"/>
                        </a:rPr>
                        <a:t>2,05 [0,36-11,72]</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r">
                        <a:lnSpc>
                          <a:spcPct val="115000"/>
                        </a:lnSpc>
                        <a:spcAft>
                          <a:spcPts val="0"/>
                        </a:spcAft>
                      </a:pPr>
                      <a:r>
                        <a:rPr lang="en-GB" sz="1400">
                          <a:effectLst/>
                          <a:latin typeface="Century Gothic" panose="020B0502020202020204" pitchFamily="34" charset="0"/>
                        </a:rPr>
                        <a:t>2,05 [0,18-23,37]</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extLst>
                  <a:ext uri="{0D108BD9-81ED-4DB2-BD59-A6C34878D82A}">
                    <a16:rowId xmlns:a16="http://schemas.microsoft.com/office/drawing/2014/main" val="4042241876"/>
                  </a:ext>
                </a:extLst>
              </a:tr>
              <a:tr h="298599">
                <a:tc>
                  <a:txBody>
                    <a:bodyPr/>
                    <a:lstStyle/>
                    <a:p>
                      <a:pPr>
                        <a:lnSpc>
                          <a:spcPct val="115000"/>
                        </a:lnSpc>
                        <a:spcAft>
                          <a:spcPts val="0"/>
                        </a:spcAft>
                      </a:pPr>
                      <a:r>
                        <a:rPr lang="en-GB" sz="1400">
                          <a:effectLst/>
                          <a:latin typeface="Century Gothic" panose="020B0502020202020204" pitchFamily="34" charset="0"/>
                        </a:rPr>
                        <a:t>RR (IC95%)</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tc>
                <a:tc>
                  <a:txBody>
                    <a:bodyPr/>
                    <a:lstStyle/>
                    <a:p>
                      <a:pPr algn="r">
                        <a:lnSpc>
                          <a:spcPct val="115000"/>
                        </a:lnSpc>
                        <a:spcAft>
                          <a:spcPts val="0"/>
                        </a:spcAft>
                      </a:pPr>
                      <a:r>
                        <a:rPr lang="en-GB" sz="1400">
                          <a:effectLst/>
                          <a:latin typeface="Century Gothic" panose="020B0502020202020204" pitchFamily="34" charset="0"/>
                        </a:rPr>
                        <a:t> </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r">
                        <a:lnSpc>
                          <a:spcPct val="115000"/>
                        </a:lnSpc>
                        <a:spcAft>
                          <a:spcPts val="0"/>
                        </a:spcAft>
                      </a:pPr>
                      <a:r>
                        <a:rPr lang="en-GB" sz="1400">
                          <a:effectLst/>
                          <a:latin typeface="Century Gothic" panose="020B0502020202020204" pitchFamily="34" charset="0"/>
                        </a:rPr>
                        <a:t>1 [Ref]</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r">
                        <a:lnSpc>
                          <a:spcPct val="115000"/>
                        </a:lnSpc>
                        <a:spcAft>
                          <a:spcPts val="0"/>
                        </a:spcAft>
                      </a:pPr>
                      <a:r>
                        <a:rPr lang="en-GB" sz="1400">
                          <a:effectLst/>
                          <a:latin typeface="Century Gothic" panose="020B0502020202020204" pitchFamily="34" charset="0"/>
                        </a:rPr>
                        <a:t>2,40 [0,54-10,62]</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r">
                        <a:lnSpc>
                          <a:spcPct val="115000"/>
                        </a:lnSpc>
                        <a:spcAft>
                          <a:spcPts val="0"/>
                        </a:spcAft>
                      </a:pPr>
                      <a:r>
                        <a:rPr lang="en-GB" sz="1400">
                          <a:effectLst/>
                          <a:latin typeface="Century Gothic" panose="020B0502020202020204" pitchFamily="34" charset="0"/>
                        </a:rPr>
                        <a:t>2,27 [0,39-13,19]</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r">
                        <a:lnSpc>
                          <a:spcPct val="115000"/>
                        </a:lnSpc>
                        <a:spcAft>
                          <a:spcPts val="0"/>
                        </a:spcAft>
                      </a:pPr>
                      <a:r>
                        <a:rPr lang="en-GB" sz="1400" dirty="0">
                          <a:effectLst/>
                          <a:latin typeface="Century Gothic" panose="020B0502020202020204" pitchFamily="34" charset="0"/>
                        </a:rPr>
                        <a:t>2,03 [0,18-23,18]</a:t>
                      </a:r>
                      <a:endParaRPr lang="fr-FR"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extLst>
                  <a:ext uri="{0D108BD9-81ED-4DB2-BD59-A6C34878D82A}">
                    <a16:rowId xmlns:a16="http://schemas.microsoft.com/office/drawing/2014/main" val="2411050453"/>
                  </a:ext>
                </a:extLst>
              </a:tr>
            </a:tbl>
          </a:graphicData>
        </a:graphic>
      </p:graphicFrame>
      <p:sp>
        <p:nvSpPr>
          <p:cNvPr id="4" name="Espace réservé du numéro de diapositive 3"/>
          <p:cNvSpPr>
            <a:spLocks noGrp="1"/>
          </p:cNvSpPr>
          <p:nvPr>
            <p:ph type="sldNum" sz="quarter" idx="12"/>
          </p:nvPr>
        </p:nvSpPr>
        <p:spPr/>
        <p:txBody>
          <a:bodyPr/>
          <a:lstStyle/>
          <a:p>
            <a:fld id="{2123FE6F-D62F-48C0-857B-7AC970CF2039}" type="slidenum">
              <a:rPr lang="fr-FR" smtClean="0"/>
              <a:t>23</a:t>
            </a:fld>
            <a:endParaRPr lang="fr-FR"/>
          </a:p>
        </p:txBody>
      </p:sp>
    </p:spTree>
    <p:extLst>
      <p:ext uri="{BB962C8B-B14F-4D97-AF65-F5344CB8AC3E}">
        <p14:creationId xmlns:p14="http://schemas.microsoft.com/office/powerpoint/2010/main" val="42108049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graphicFrame>
        <p:nvGraphicFramePr>
          <p:cNvPr id="5" name="Espace réservé du contenu 4"/>
          <p:cNvGraphicFramePr>
            <a:graphicFrameLocks noGrp="1"/>
          </p:cNvGraphicFramePr>
          <p:nvPr>
            <p:ph idx="1"/>
            <p:extLst>
              <p:ext uri="{D42A27DB-BD31-4B8C-83A1-F6EECF244321}">
                <p14:modId xmlns:p14="http://schemas.microsoft.com/office/powerpoint/2010/main" val="563684314"/>
              </p:ext>
            </p:extLst>
          </p:nvPr>
        </p:nvGraphicFramePr>
        <p:xfrm>
          <a:off x="261256" y="1840670"/>
          <a:ext cx="11542816" cy="4318293"/>
        </p:xfrm>
        <a:graphic>
          <a:graphicData uri="http://schemas.openxmlformats.org/drawingml/2006/table">
            <a:tbl>
              <a:tblPr firstRow="1" firstCol="1" bandRow="1">
                <a:tableStyleId>{7DF18680-E054-41AD-8BC1-D1AEF772440D}</a:tableStyleId>
              </a:tblPr>
              <a:tblGrid>
                <a:gridCol w="3194463">
                  <a:extLst>
                    <a:ext uri="{9D8B030D-6E8A-4147-A177-3AD203B41FA5}">
                      <a16:colId xmlns:a16="http://schemas.microsoft.com/office/drawing/2014/main" val="2451850890"/>
                    </a:ext>
                  </a:extLst>
                </a:gridCol>
                <a:gridCol w="1080655">
                  <a:extLst>
                    <a:ext uri="{9D8B030D-6E8A-4147-A177-3AD203B41FA5}">
                      <a16:colId xmlns:a16="http://schemas.microsoft.com/office/drawing/2014/main" val="2455255532"/>
                    </a:ext>
                  </a:extLst>
                </a:gridCol>
                <a:gridCol w="1270660">
                  <a:extLst>
                    <a:ext uri="{9D8B030D-6E8A-4147-A177-3AD203B41FA5}">
                      <a16:colId xmlns:a16="http://schemas.microsoft.com/office/drawing/2014/main" val="3047634092"/>
                    </a:ext>
                  </a:extLst>
                </a:gridCol>
                <a:gridCol w="1496291">
                  <a:extLst>
                    <a:ext uri="{9D8B030D-6E8A-4147-A177-3AD203B41FA5}">
                      <a16:colId xmlns:a16="http://schemas.microsoft.com/office/drawing/2014/main" val="2912476906"/>
                    </a:ext>
                  </a:extLst>
                </a:gridCol>
                <a:gridCol w="1389413">
                  <a:extLst>
                    <a:ext uri="{9D8B030D-6E8A-4147-A177-3AD203B41FA5}">
                      <a16:colId xmlns:a16="http://schemas.microsoft.com/office/drawing/2014/main" val="2994033418"/>
                    </a:ext>
                  </a:extLst>
                </a:gridCol>
                <a:gridCol w="1544802">
                  <a:extLst>
                    <a:ext uri="{9D8B030D-6E8A-4147-A177-3AD203B41FA5}">
                      <a16:colId xmlns:a16="http://schemas.microsoft.com/office/drawing/2014/main" val="680924298"/>
                    </a:ext>
                  </a:extLst>
                </a:gridCol>
                <a:gridCol w="1566532">
                  <a:extLst>
                    <a:ext uri="{9D8B030D-6E8A-4147-A177-3AD203B41FA5}">
                      <a16:colId xmlns:a16="http://schemas.microsoft.com/office/drawing/2014/main" val="794903361"/>
                    </a:ext>
                  </a:extLst>
                </a:gridCol>
              </a:tblGrid>
              <a:tr h="295024">
                <a:tc gridSpan="7">
                  <a:txBody>
                    <a:bodyPr/>
                    <a:lstStyle/>
                    <a:p>
                      <a:pPr>
                        <a:lnSpc>
                          <a:spcPct val="115000"/>
                        </a:lnSpc>
                        <a:spcAft>
                          <a:spcPts val="0"/>
                        </a:spcAft>
                      </a:pPr>
                      <a:r>
                        <a:rPr lang="en-GB" sz="1400" dirty="0">
                          <a:effectLst/>
                          <a:latin typeface="Century Gothic" panose="020B0502020202020204" pitchFamily="34" charset="0"/>
                        </a:rPr>
                        <a:t>Sensitive analysis imputing  missing data relating to perinatal outcomes </a:t>
                      </a:r>
                      <a:endParaRPr lang="fr-FR"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2888095900"/>
                  </a:ext>
                </a:extLst>
              </a:tr>
              <a:tr h="295024">
                <a:tc>
                  <a:txBody>
                    <a:bodyPr/>
                    <a:lstStyle/>
                    <a:p>
                      <a:pPr>
                        <a:lnSpc>
                          <a:spcPct val="115000"/>
                        </a:lnSpc>
                        <a:spcAft>
                          <a:spcPts val="0"/>
                        </a:spcAft>
                      </a:pPr>
                      <a:r>
                        <a:rPr lang="en-GB" sz="1400" dirty="0">
                          <a:effectLst/>
                          <a:latin typeface="Century Gothic" panose="020B0502020202020204" pitchFamily="34" charset="0"/>
                        </a:rPr>
                        <a:t> </a:t>
                      </a:r>
                      <a:endParaRPr lang="fr-FR"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en-GB" sz="1400" dirty="0">
                          <a:effectLst/>
                          <a:latin typeface="Century Gothic" panose="020B0502020202020204" pitchFamily="34" charset="0"/>
                        </a:rPr>
                        <a:t>Total (n=839)</a:t>
                      </a:r>
                      <a:endParaRPr lang="fr-FR"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ctr"/>
                </a:tc>
                <a:tc>
                  <a:txBody>
                    <a:bodyPr/>
                    <a:lstStyle/>
                    <a:p>
                      <a:pPr algn="ctr">
                        <a:lnSpc>
                          <a:spcPct val="115000"/>
                        </a:lnSpc>
                        <a:spcAft>
                          <a:spcPts val="0"/>
                        </a:spcAft>
                      </a:pPr>
                      <a:r>
                        <a:rPr lang="en-GB" sz="1400" dirty="0">
                          <a:effectLst/>
                          <a:latin typeface="Century Gothic" panose="020B0502020202020204" pitchFamily="34" charset="0"/>
                        </a:rPr>
                        <a:t>NNRTI combinations</a:t>
                      </a:r>
                      <a:endParaRPr lang="fr-FR"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ctr"/>
                </a:tc>
                <a:tc>
                  <a:txBody>
                    <a:bodyPr/>
                    <a:lstStyle/>
                    <a:p>
                      <a:pPr algn="ctr">
                        <a:lnSpc>
                          <a:spcPct val="115000"/>
                        </a:lnSpc>
                        <a:spcAft>
                          <a:spcPts val="0"/>
                        </a:spcAft>
                      </a:pPr>
                      <a:r>
                        <a:rPr lang="en-GB" sz="1400" dirty="0">
                          <a:effectLst/>
                          <a:latin typeface="Century Gothic" panose="020B0502020202020204" pitchFamily="34" charset="0"/>
                        </a:rPr>
                        <a:t>NRTI combinations</a:t>
                      </a:r>
                      <a:endParaRPr lang="fr-FR"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ctr"/>
                </a:tc>
                <a:tc>
                  <a:txBody>
                    <a:bodyPr/>
                    <a:lstStyle/>
                    <a:p>
                      <a:pPr algn="ctr">
                        <a:lnSpc>
                          <a:spcPct val="115000"/>
                        </a:lnSpc>
                        <a:spcAft>
                          <a:spcPts val="0"/>
                        </a:spcAft>
                      </a:pPr>
                      <a:r>
                        <a:rPr lang="en-GB" sz="1400">
                          <a:effectLst/>
                          <a:latin typeface="Century Gothic" panose="020B0502020202020204" pitchFamily="34" charset="0"/>
                        </a:rPr>
                        <a:t>PI combinations</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ctr"/>
                </a:tc>
                <a:tc>
                  <a:txBody>
                    <a:bodyPr/>
                    <a:lstStyle/>
                    <a:p>
                      <a:pPr algn="ctr">
                        <a:lnSpc>
                          <a:spcPct val="115000"/>
                        </a:lnSpc>
                        <a:spcAft>
                          <a:spcPts val="0"/>
                        </a:spcAft>
                      </a:pPr>
                      <a:r>
                        <a:rPr lang="en-GB" sz="1400" dirty="0">
                          <a:effectLst/>
                          <a:latin typeface="Century Gothic" panose="020B0502020202020204" pitchFamily="34" charset="0"/>
                        </a:rPr>
                        <a:t>II </a:t>
                      </a:r>
                    </a:p>
                    <a:p>
                      <a:pPr algn="ctr">
                        <a:lnSpc>
                          <a:spcPct val="115000"/>
                        </a:lnSpc>
                        <a:spcAft>
                          <a:spcPts val="0"/>
                        </a:spcAft>
                      </a:pPr>
                      <a:r>
                        <a:rPr lang="en-GB" sz="1400" dirty="0">
                          <a:effectLst/>
                          <a:latin typeface="Century Gothic" panose="020B0502020202020204" pitchFamily="34" charset="0"/>
                        </a:rPr>
                        <a:t>combinations</a:t>
                      </a:r>
                      <a:endParaRPr lang="fr-FR"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ctr"/>
                </a:tc>
                <a:tc>
                  <a:txBody>
                    <a:bodyPr/>
                    <a:lstStyle/>
                    <a:p>
                      <a:pPr algn="ctr">
                        <a:lnSpc>
                          <a:spcPct val="115000"/>
                        </a:lnSpc>
                        <a:spcAft>
                          <a:spcPts val="0"/>
                        </a:spcAft>
                      </a:pPr>
                      <a:r>
                        <a:rPr lang="en-GB" sz="1400">
                          <a:effectLst/>
                          <a:latin typeface="Century Gothic" panose="020B0502020202020204" pitchFamily="34" charset="0"/>
                        </a:rPr>
                        <a:t>Others combinations</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ctr"/>
                </a:tc>
                <a:extLst>
                  <a:ext uri="{0D108BD9-81ED-4DB2-BD59-A6C34878D82A}">
                    <a16:rowId xmlns:a16="http://schemas.microsoft.com/office/drawing/2014/main" val="2339140685"/>
                  </a:ext>
                </a:extLst>
              </a:tr>
              <a:tr h="295024">
                <a:tc>
                  <a:txBody>
                    <a:bodyPr/>
                    <a:lstStyle/>
                    <a:p>
                      <a:pPr>
                        <a:lnSpc>
                          <a:spcPct val="115000"/>
                        </a:lnSpc>
                        <a:spcAft>
                          <a:spcPts val="0"/>
                        </a:spcAft>
                      </a:pPr>
                      <a:r>
                        <a:rPr lang="en-GB" sz="1400" dirty="0">
                          <a:effectLst/>
                          <a:latin typeface="Century Gothic" panose="020B0502020202020204" pitchFamily="34" charset="0"/>
                        </a:rPr>
                        <a:t>Spontaneous abortion</a:t>
                      </a:r>
                      <a:endParaRPr lang="fr-FR"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tc>
                <a:tc>
                  <a:txBody>
                    <a:bodyPr/>
                    <a:lstStyle/>
                    <a:p>
                      <a:pPr algn="ctr">
                        <a:lnSpc>
                          <a:spcPct val="115000"/>
                        </a:lnSpc>
                        <a:spcAft>
                          <a:spcPts val="0"/>
                        </a:spcAft>
                      </a:pPr>
                      <a:r>
                        <a:rPr lang="en-GB" sz="1400">
                          <a:effectLst/>
                          <a:latin typeface="Century Gothic" panose="020B0502020202020204" pitchFamily="34" charset="0"/>
                        </a:rPr>
                        <a:t> </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en-GB" sz="1400">
                          <a:effectLst/>
                          <a:latin typeface="Century Gothic" panose="020B0502020202020204" pitchFamily="34" charset="0"/>
                        </a:rPr>
                        <a:t> </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en-GB" sz="1400" dirty="0">
                          <a:effectLst/>
                          <a:latin typeface="Century Gothic" panose="020B0502020202020204" pitchFamily="34" charset="0"/>
                        </a:rPr>
                        <a:t> </a:t>
                      </a:r>
                      <a:endParaRPr lang="fr-FR"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en-GB" sz="1400">
                          <a:effectLst/>
                          <a:latin typeface="Century Gothic" panose="020B0502020202020204" pitchFamily="34" charset="0"/>
                        </a:rPr>
                        <a:t> </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en-GB" sz="1400">
                          <a:effectLst/>
                          <a:latin typeface="Century Gothic" panose="020B0502020202020204" pitchFamily="34" charset="0"/>
                        </a:rPr>
                        <a:t> </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en-GB" sz="1400">
                          <a:effectLst/>
                          <a:latin typeface="Century Gothic" panose="020B0502020202020204" pitchFamily="34" charset="0"/>
                        </a:rPr>
                        <a:t> </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extLst>
                  <a:ext uri="{0D108BD9-81ED-4DB2-BD59-A6C34878D82A}">
                    <a16:rowId xmlns:a16="http://schemas.microsoft.com/office/drawing/2014/main" val="2264851590"/>
                  </a:ext>
                </a:extLst>
              </a:tr>
              <a:tr h="295024">
                <a:tc>
                  <a:txBody>
                    <a:bodyPr/>
                    <a:lstStyle/>
                    <a:p>
                      <a:pPr>
                        <a:lnSpc>
                          <a:spcPct val="115000"/>
                        </a:lnSpc>
                        <a:spcAft>
                          <a:spcPts val="0"/>
                        </a:spcAft>
                      </a:pPr>
                      <a:r>
                        <a:rPr lang="en-GB" sz="1400" dirty="0">
                          <a:effectLst/>
                          <a:latin typeface="Century Gothic" panose="020B0502020202020204" pitchFamily="34" charset="0"/>
                        </a:rPr>
                        <a:t>N (%)</a:t>
                      </a:r>
                      <a:endParaRPr lang="fr-FR" sz="1400" b="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tc>
                <a:tc>
                  <a:txBody>
                    <a:bodyPr/>
                    <a:lstStyle/>
                    <a:p>
                      <a:pPr algn="ctr">
                        <a:lnSpc>
                          <a:spcPct val="115000"/>
                        </a:lnSpc>
                        <a:spcAft>
                          <a:spcPts val="0"/>
                        </a:spcAft>
                      </a:pPr>
                      <a:r>
                        <a:rPr lang="en-GB" sz="1400">
                          <a:effectLst/>
                          <a:latin typeface="Century Gothic" panose="020B0502020202020204" pitchFamily="34" charset="0"/>
                        </a:rPr>
                        <a:t>80</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en-GB" sz="1400">
                          <a:effectLst/>
                          <a:latin typeface="Century Gothic" panose="020B0502020202020204" pitchFamily="34" charset="0"/>
                        </a:rPr>
                        <a:t>33</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en-GB" sz="1400" dirty="0">
                          <a:effectLst/>
                          <a:latin typeface="Century Gothic" panose="020B0502020202020204" pitchFamily="34" charset="0"/>
                        </a:rPr>
                        <a:t>5</a:t>
                      </a:r>
                      <a:endParaRPr lang="fr-FR"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en-GB" sz="1400" dirty="0">
                          <a:effectLst/>
                          <a:latin typeface="Century Gothic" panose="020B0502020202020204" pitchFamily="34" charset="0"/>
                        </a:rPr>
                        <a:t>27</a:t>
                      </a:r>
                      <a:endParaRPr lang="fr-FR"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en-GB" sz="1400">
                          <a:effectLst/>
                          <a:latin typeface="Century Gothic" panose="020B0502020202020204" pitchFamily="34" charset="0"/>
                        </a:rPr>
                        <a:t>2</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en-GB" sz="1400">
                          <a:effectLst/>
                          <a:latin typeface="Century Gothic" panose="020B0502020202020204" pitchFamily="34" charset="0"/>
                        </a:rPr>
                        <a:t>2</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extLst>
                  <a:ext uri="{0D108BD9-81ED-4DB2-BD59-A6C34878D82A}">
                    <a16:rowId xmlns:a16="http://schemas.microsoft.com/office/drawing/2014/main" val="2436737875"/>
                  </a:ext>
                </a:extLst>
              </a:tr>
              <a:tr h="298564">
                <a:tc>
                  <a:txBody>
                    <a:bodyPr/>
                    <a:lstStyle/>
                    <a:p>
                      <a:pPr>
                        <a:lnSpc>
                          <a:spcPct val="115000"/>
                        </a:lnSpc>
                        <a:spcAft>
                          <a:spcPts val="0"/>
                        </a:spcAft>
                      </a:pPr>
                      <a:r>
                        <a:rPr lang="en-GB" sz="1400" dirty="0">
                          <a:effectLst/>
                          <a:latin typeface="Century Gothic" panose="020B0502020202020204" pitchFamily="34" charset="0"/>
                        </a:rPr>
                        <a:t>RR (IC95%)</a:t>
                      </a:r>
                      <a:endParaRPr lang="fr-FR" sz="1400" b="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tc>
                <a:tc>
                  <a:txBody>
                    <a:bodyPr/>
                    <a:lstStyle/>
                    <a:p>
                      <a:pPr algn="ctr">
                        <a:lnSpc>
                          <a:spcPct val="115000"/>
                        </a:lnSpc>
                      </a:pPr>
                      <a:endParaRPr lang="fr-FR" sz="1400">
                        <a:effectLst/>
                        <a:latin typeface="Century Gothic" panose="020B050202020202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en-GB" sz="1400">
                          <a:effectLst/>
                          <a:latin typeface="Century Gothic" panose="020B0502020202020204" pitchFamily="34" charset="0"/>
                        </a:rPr>
                        <a:t>1 [Ref]</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fr-FR" sz="1400">
                          <a:effectLst/>
                          <a:latin typeface="Century Gothic" panose="020B0502020202020204" pitchFamily="34" charset="0"/>
                        </a:rPr>
                        <a:t>3,57 [1,17-10,90]</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fr-FR" sz="1400" dirty="0">
                          <a:effectLst/>
                          <a:latin typeface="Century Gothic" panose="020B0502020202020204" pitchFamily="34" charset="0"/>
                        </a:rPr>
                        <a:t>0,63 [0,37-1,07]</a:t>
                      </a:r>
                      <a:endParaRPr lang="fr-FR"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fr-FR" sz="1400">
                          <a:effectLst/>
                          <a:latin typeface="Century Gothic" panose="020B0502020202020204" pitchFamily="34" charset="0"/>
                        </a:rPr>
                        <a:t>0,49 [0,11-2,14]</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fr-FR" sz="1400">
                          <a:effectLst/>
                          <a:latin typeface="Century Gothic" panose="020B0502020202020204" pitchFamily="34" charset="0"/>
                        </a:rPr>
                        <a:t>0,98 [0,22-4,46]</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extLst>
                  <a:ext uri="{0D108BD9-81ED-4DB2-BD59-A6C34878D82A}">
                    <a16:rowId xmlns:a16="http://schemas.microsoft.com/office/drawing/2014/main" val="2501428295"/>
                  </a:ext>
                </a:extLst>
              </a:tr>
              <a:tr h="298564">
                <a:tc>
                  <a:txBody>
                    <a:bodyPr/>
                    <a:lstStyle/>
                    <a:p>
                      <a:pPr>
                        <a:lnSpc>
                          <a:spcPct val="115000"/>
                        </a:lnSpc>
                        <a:spcAft>
                          <a:spcPts val="0"/>
                        </a:spcAft>
                      </a:pPr>
                      <a:r>
                        <a:rPr lang="en-GB" sz="1400" dirty="0">
                          <a:effectLst/>
                          <a:latin typeface="Century Gothic" panose="020B0502020202020204" pitchFamily="34" charset="0"/>
                        </a:rPr>
                        <a:t>ARR (IC95%)</a:t>
                      </a:r>
                      <a:endParaRPr lang="fr-FR" sz="1400" b="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tc>
                <a:tc>
                  <a:txBody>
                    <a:bodyPr/>
                    <a:lstStyle/>
                    <a:p>
                      <a:pPr algn="ctr">
                        <a:lnSpc>
                          <a:spcPct val="115000"/>
                        </a:lnSpc>
                      </a:pPr>
                      <a:endParaRPr lang="fr-FR" sz="1400">
                        <a:effectLst/>
                        <a:latin typeface="Century Gothic" panose="020B050202020202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en-GB" sz="1400" dirty="0">
                          <a:effectLst/>
                          <a:latin typeface="Century Gothic" panose="020B0502020202020204" pitchFamily="34" charset="0"/>
                        </a:rPr>
                        <a:t>1 [Ref]</a:t>
                      </a:r>
                      <a:endParaRPr lang="fr-FR"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fr-FR" sz="1400" b="1" dirty="0">
                          <a:effectLst/>
                          <a:latin typeface="Century Gothic" panose="020B0502020202020204" pitchFamily="34" charset="0"/>
                        </a:rPr>
                        <a:t>3,86 [1,20-12,39]</a:t>
                      </a:r>
                      <a:endParaRPr lang="fr-FR" sz="1400" b="1"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fr-FR" sz="1400">
                          <a:effectLst/>
                          <a:latin typeface="Century Gothic" panose="020B0502020202020204" pitchFamily="34" charset="0"/>
                        </a:rPr>
                        <a:t>0,96 [0,55-1,68]</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fr-FR" sz="1400" dirty="0">
                          <a:effectLst/>
                          <a:latin typeface="Century Gothic" panose="020B0502020202020204" pitchFamily="34" charset="0"/>
                        </a:rPr>
                        <a:t>0,85 [0,18-4,06]</a:t>
                      </a:r>
                      <a:endParaRPr lang="fr-FR"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fr-FR" sz="1400">
                          <a:effectLst/>
                          <a:latin typeface="Century Gothic" panose="020B0502020202020204" pitchFamily="34" charset="0"/>
                        </a:rPr>
                        <a:t>2,57 [0,45-14,72]</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extLst>
                  <a:ext uri="{0D108BD9-81ED-4DB2-BD59-A6C34878D82A}">
                    <a16:rowId xmlns:a16="http://schemas.microsoft.com/office/drawing/2014/main" val="315271311"/>
                  </a:ext>
                </a:extLst>
              </a:tr>
              <a:tr h="295024">
                <a:tc>
                  <a:txBody>
                    <a:bodyPr/>
                    <a:lstStyle/>
                    <a:p>
                      <a:pPr>
                        <a:lnSpc>
                          <a:spcPct val="115000"/>
                        </a:lnSpc>
                        <a:spcAft>
                          <a:spcPts val="0"/>
                        </a:spcAft>
                      </a:pPr>
                      <a:r>
                        <a:rPr lang="en-GB" sz="1400">
                          <a:effectLst/>
                          <a:latin typeface="Century Gothic" panose="020B0502020202020204" pitchFamily="34" charset="0"/>
                        </a:rPr>
                        <a:t>Low birth weight</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tc>
                <a:tc>
                  <a:txBody>
                    <a:bodyPr/>
                    <a:lstStyle/>
                    <a:p>
                      <a:pPr algn="ctr">
                        <a:lnSpc>
                          <a:spcPct val="115000"/>
                        </a:lnSpc>
                        <a:spcAft>
                          <a:spcPts val="0"/>
                        </a:spcAft>
                      </a:pPr>
                      <a:r>
                        <a:rPr lang="en-GB" sz="1400">
                          <a:effectLst/>
                          <a:latin typeface="Century Gothic" panose="020B0502020202020204" pitchFamily="34" charset="0"/>
                        </a:rPr>
                        <a:t> </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en-GB" sz="1400">
                          <a:effectLst/>
                          <a:latin typeface="Century Gothic" panose="020B0502020202020204" pitchFamily="34" charset="0"/>
                        </a:rPr>
                        <a:t> </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en-GB" sz="1400">
                          <a:effectLst/>
                          <a:latin typeface="Century Gothic" panose="020B0502020202020204" pitchFamily="34" charset="0"/>
                        </a:rPr>
                        <a:t> </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en-GB" sz="1400">
                          <a:effectLst/>
                          <a:latin typeface="Century Gothic" panose="020B0502020202020204" pitchFamily="34" charset="0"/>
                        </a:rPr>
                        <a:t> </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en-GB" sz="1400" dirty="0">
                          <a:effectLst/>
                          <a:latin typeface="Century Gothic" panose="020B0502020202020204" pitchFamily="34" charset="0"/>
                        </a:rPr>
                        <a:t> </a:t>
                      </a:r>
                      <a:endParaRPr lang="fr-FR"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en-GB" sz="1400">
                          <a:effectLst/>
                          <a:latin typeface="Century Gothic" panose="020B0502020202020204" pitchFamily="34" charset="0"/>
                        </a:rPr>
                        <a:t> </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extLst>
                  <a:ext uri="{0D108BD9-81ED-4DB2-BD59-A6C34878D82A}">
                    <a16:rowId xmlns:a16="http://schemas.microsoft.com/office/drawing/2014/main" val="3532924258"/>
                  </a:ext>
                </a:extLst>
              </a:tr>
              <a:tr h="295024">
                <a:tc>
                  <a:txBody>
                    <a:bodyPr/>
                    <a:lstStyle/>
                    <a:p>
                      <a:pPr>
                        <a:lnSpc>
                          <a:spcPct val="115000"/>
                        </a:lnSpc>
                        <a:spcAft>
                          <a:spcPts val="0"/>
                        </a:spcAft>
                      </a:pPr>
                      <a:r>
                        <a:rPr lang="en-GB" sz="1400">
                          <a:effectLst/>
                          <a:latin typeface="Century Gothic" panose="020B0502020202020204" pitchFamily="34" charset="0"/>
                        </a:rPr>
                        <a:t>N (%)</a:t>
                      </a:r>
                      <a:endParaRPr lang="fr-FR" sz="1400" b="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tc>
                <a:tc>
                  <a:txBody>
                    <a:bodyPr/>
                    <a:lstStyle/>
                    <a:p>
                      <a:pPr algn="ctr">
                        <a:lnSpc>
                          <a:spcPct val="115000"/>
                        </a:lnSpc>
                        <a:spcAft>
                          <a:spcPts val="0"/>
                        </a:spcAft>
                      </a:pPr>
                      <a:r>
                        <a:rPr lang="en-GB" sz="1400">
                          <a:effectLst/>
                          <a:latin typeface="Century Gothic" panose="020B0502020202020204" pitchFamily="34" charset="0"/>
                        </a:rPr>
                        <a:t>90</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en-GB" sz="1400">
                          <a:effectLst/>
                          <a:latin typeface="Century Gothic" panose="020B0502020202020204" pitchFamily="34" charset="0"/>
                        </a:rPr>
                        <a:t>25 (28%)</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en-GB" sz="1400" dirty="0">
                          <a:effectLst/>
                          <a:latin typeface="Century Gothic" panose="020B0502020202020204" pitchFamily="34" charset="0"/>
                        </a:rPr>
                        <a:t>4 (4%)</a:t>
                      </a:r>
                      <a:endParaRPr lang="fr-FR"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en-GB" sz="1400" dirty="0">
                          <a:effectLst/>
                          <a:latin typeface="Century Gothic" panose="020B0502020202020204" pitchFamily="34" charset="0"/>
                        </a:rPr>
                        <a:t>44 (49%)</a:t>
                      </a:r>
                      <a:endParaRPr lang="fr-FR"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en-GB" sz="1400" dirty="0">
                          <a:effectLst/>
                          <a:latin typeface="Century Gothic" panose="020B0502020202020204" pitchFamily="34" charset="0"/>
                        </a:rPr>
                        <a:t>2 (2%)</a:t>
                      </a:r>
                      <a:endParaRPr lang="fr-FR"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en-GB" sz="1400">
                          <a:effectLst/>
                          <a:latin typeface="Century Gothic" panose="020B0502020202020204" pitchFamily="34" charset="0"/>
                        </a:rPr>
                        <a:t>3 (3%)</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extLst>
                  <a:ext uri="{0D108BD9-81ED-4DB2-BD59-A6C34878D82A}">
                    <a16:rowId xmlns:a16="http://schemas.microsoft.com/office/drawing/2014/main" val="3710127249"/>
                  </a:ext>
                </a:extLst>
              </a:tr>
              <a:tr h="298564">
                <a:tc>
                  <a:txBody>
                    <a:bodyPr/>
                    <a:lstStyle/>
                    <a:p>
                      <a:pPr>
                        <a:lnSpc>
                          <a:spcPct val="115000"/>
                        </a:lnSpc>
                        <a:spcAft>
                          <a:spcPts val="0"/>
                        </a:spcAft>
                      </a:pPr>
                      <a:r>
                        <a:rPr lang="en-GB" sz="1400">
                          <a:effectLst/>
                          <a:latin typeface="Century Gothic" panose="020B0502020202020204" pitchFamily="34" charset="0"/>
                        </a:rPr>
                        <a:t>RR (IC95%)</a:t>
                      </a:r>
                      <a:endParaRPr lang="fr-FR" sz="1400" b="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tc>
                <a:tc>
                  <a:txBody>
                    <a:bodyPr/>
                    <a:lstStyle/>
                    <a:p>
                      <a:pPr algn="ctr">
                        <a:lnSpc>
                          <a:spcPct val="115000"/>
                        </a:lnSpc>
                      </a:pPr>
                      <a:endParaRPr lang="fr-FR" sz="1400">
                        <a:effectLst/>
                        <a:latin typeface="Century Gothic" panose="020B050202020202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en-GB" sz="1400">
                          <a:effectLst/>
                          <a:latin typeface="Century Gothic" panose="020B0502020202020204" pitchFamily="34" charset="0"/>
                        </a:rPr>
                        <a:t>1 [Ref]</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fr-FR" sz="1400" dirty="0">
                          <a:effectLst/>
                          <a:latin typeface="Century Gothic" panose="020B0502020202020204" pitchFamily="34" charset="0"/>
                        </a:rPr>
                        <a:t>3,52 [1,06-11,73]</a:t>
                      </a:r>
                      <a:endParaRPr lang="fr-FR"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fr-FR" sz="1400">
                          <a:effectLst/>
                          <a:latin typeface="Century Gothic" panose="020B0502020202020204" pitchFamily="34" charset="0"/>
                        </a:rPr>
                        <a:t>1,45 [0,87-2,44]</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fr-FR" sz="1400" dirty="0">
                          <a:effectLst/>
                          <a:latin typeface="Century Gothic" panose="020B0502020202020204" pitchFamily="34" charset="0"/>
                        </a:rPr>
                        <a:t>0,66 [0,15-2,92]</a:t>
                      </a:r>
                      <a:endParaRPr lang="fr-FR"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fr-FR" sz="1400">
                          <a:effectLst/>
                          <a:latin typeface="Century Gothic" panose="020B0502020202020204" pitchFamily="34" charset="0"/>
                        </a:rPr>
                        <a:t>2,11 [0,57-7,79]</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extLst>
                  <a:ext uri="{0D108BD9-81ED-4DB2-BD59-A6C34878D82A}">
                    <a16:rowId xmlns:a16="http://schemas.microsoft.com/office/drawing/2014/main" val="3924706746"/>
                  </a:ext>
                </a:extLst>
              </a:tr>
              <a:tr h="298564">
                <a:tc>
                  <a:txBody>
                    <a:bodyPr/>
                    <a:lstStyle/>
                    <a:p>
                      <a:pPr>
                        <a:lnSpc>
                          <a:spcPct val="115000"/>
                        </a:lnSpc>
                        <a:spcAft>
                          <a:spcPts val="0"/>
                        </a:spcAft>
                      </a:pPr>
                      <a:r>
                        <a:rPr lang="en-GB" sz="1400" dirty="0">
                          <a:effectLst/>
                          <a:latin typeface="Century Gothic" panose="020B0502020202020204" pitchFamily="34" charset="0"/>
                        </a:rPr>
                        <a:t>ARR (IC95%)</a:t>
                      </a:r>
                      <a:endParaRPr lang="fr-FR" sz="1400" b="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tc>
                <a:tc>
                  <a:txBody>
                    <a:bodyPr/>
                    <a:lstStyle/>
                    <a:p>
                      <a:pPr algn="ctr">
                        <a:lnSpc>
                          <a:spcPct val="115000"/>
                        </a:lnSpc>
                      </a:pPr>
                      <a:endParaRPr lang="fr-FR" sz="1400">
                        <a:effectLst/>
                        <a:latin typeface="Century Gothic" panose="020B050202020202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en-GB" sz="1400">
                          <a:effectLst/>
                          <a:latin typeface="Century Gothic" panose="020B0502020202020204" pitchFamily="34" charset="0"/>
                        </a:rPr>
                        <a:t>1 [Ref]</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fr-FR" sz="1400">
                          <a:effectLst/>
                          <a:latin typeface="Century Gothic" panose="020B0502020202020204" pitchFamily="34" charset="0"/>
                        </a:rPr>
                        <a:t>2,85 [0,83-9,79]</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fr-FR" sz="1400" dirty="0">
                          <a:effectLst/>
                          <a:latin typeface="Century Gothic" panose="020B0502020202020204" pitchFamily="34" charset="0"/>
                        </a:rPr>
                        <a:t>1,67 [0,97-2,86]</a:t>
                      </a:r>
                      <a:endParaRPr lang="fr-FR"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fr-FR" sz="1400" dirty="0">
                          <a:effectLst/>
                          <a:latin typeface="Century Gothic" panose="020B0502020202020204" pitchFamily="34" charset="0"/>
                        </a:rPr>
                        <a:t>0,49 [0,11-2,25]</a:t>
                      </a:r>
                      <a:endParaRPr lang="fr-FR"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fr-FR" sz="1400">
                          <a:effectLst/>
                          <a:latin typeface="Century Gothic" panose="020B0502020202020204" pitchFamily="34" charset="0"/>
                        </a:rPr>
                        <a:t>1,96 [0,52-7,36]</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extLst>
                  <a:ext uri="{0D108BD9-81ED-4DB2-BD59-A6C34878D82A}">
                    <a16:rowId xmlns:a16="http://schemas.microsoft.com/office/drawing/2014/main" val="2745875849"/>
                  </a:ext>
                </a:extLst>
              </a:tr>
              <a:tr h="295024">
                <a:tc>
                  <a:txBody>
                    <a:bodyPr/>
                    <a:lstStyle/>
                    <a:p>
                      <a:pPr>
                        <a:lnSpc>
                          <a:spcPct val="115000"/>
                        </a:lnSpc>
                        <a:spcAft>
                          <a:spcPts val="0"/>
                        </a:spcAft>
                      </a:pPr>
                      <a:r>
                        <a:rPr lang="en-GB" sz="1400">
                          <a:effectLst/>
                          <a:latin typeface="Century Gothic" panose="020B0502020202020204" pitchFamily="34" charset="0"/>
                        </a:rPr>
                        <a:t>Prematurity</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tc>
                <a:tc>
                  <a:txBody>
                    <a:bodyPr/>
                    <a:lstStyle/>
                    <a:p>
                      <a:pPr algn="ctr">
                        <a:lnSpc>
                          <a:spcPct val="115000"/>
                        </a:lnSpc>
                        <a:spcAft>
                          <a:spcPts val="0"/>
                        </a:spcAft>
                      </a:pPr>
                      <a:r>
                        <a:rPr lang="en-GB" sz="1400">
                          <a:effectLst/>
                          <a:latin typeface="Century Gothic" panose="020B0502020202020204" pitchFamily="34" charset="0"/>
                        </a:rPr>
                        <a:t> </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en-GB" sz="1400">
                          <a:effectLst/>
                          <a:latin typeface="Century Gothic" panose="020B0502020202020204" pitchFamily="34" charset="0"/>
                        </a:rPr>
                        <a:t> </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en-GB" sz="1400">
                          <a:effectLst/>
                          <a:latin typeface="Century Gothic" panose="020B0502020202020204" pitchFamily="34" charset="0"/>
                        </a:rPr>
                        <a:t> </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en-GB" sz="1400" dirty="0">
                          <a:effectLst/>
                          <a:latin typeface="Century Gothic" panose="020B0502020202020204" pitchFamily="34" charset="0"/>
                        </a:rPr>
                        <a:t> </a:t>
                      </a:r>
                      <a:endParaRPr lang="fr-FR"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en-GB" sz="1400" dirty="0">
                          <a:effectLst/>
                          <a:latin typeface="Century Gothic" panose="020B0502020202020204" pitchFamily="34" charset="0"/>
                        </a:rPr>
                        <a:t> </a:t>
                      </a:r>
                      <a:endParaRPr lang="fr-FR"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en-GB" sz="1400">
                          <a:effectLst/>
                          <a:latin typeface="Century Gothic" panose="020B0502020202020204" pitchFamily="34" charset="0"/>
                        </a:rPr>
                        <a:t> </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extLst>
                  <a:ext uri="{0D108BD9-81ED-4DB2-BD59-A6C34878D82A}">
                    <a16:rowId xmlns:a16="http://schemas.microsoft.com/office/drawing/2014/main" val="2656336419"/>
                  </a:ext>
                </a:extLst>
              </a:tr>
              <a:tr h="295024">
                <a:tc>
                  <a:txBody>
                    <a:bodyPr/>
                    <a:lstStyle/>
                    <a:p>
                      <a:pPr>
                        <a:lnSpc>
                          <a:spcPct val="115000"/>
                        </a:lnSpc>
                        <a:spcAft>
                          <a:spcPts val="0"/>
                        </a:spcAft>
                      </a:pPr>
                      <a:r>
                        <a:rPr lang="en-GB" sz="1400">
                          <a:effectLst/>
                          <a:latin typeface="Century Gothic" panose="020B0502020202020204" pitchFamily="34" charset="0"/>
                        </a:rPr>
                        <a:t>N (%)</a:t>
                      </a:r>
                      <a:endParaRPr lang="fr-FR" sz="1400" b="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tc>
                <a:tc>
                  <a:txBody>
                    <a:bodyPr/>
                    <a:lstStyle/>
                    <a:p>
                      <a:pPr algn="ctr">
                        <a:lnSpc>
                          <a:spcPct val="115000"/>
                        </a:lnSpc>
                        <a:spcAft>
                          <a:spcPts val="0"/>
                        </a:spcAft>
                      </a:pPr>
                      <a:r>
                        <a:rPr lang="en-GB" sz="1400">
                          <a:effectLst/>
                          <a:latin typeface="Century Gothic" panose="020B0502020202020204" pitchFamily="34" charset="0"/>
                        </a:rPr>
                        <a:t>82</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en-GB" sz="1400">
                          <a:effectLst/>
                          <a:latin typeface="Century Gothic" panose="020B0502020202020204" pitchFamily="34" charset="0"/>
                        </a:rPr>
                        <a:t>30 (37%)</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en-GB" sz="1400">
                          <a:effectLst/>
                          <a:latin typeface="Century Gothic" panose="020B0502020202020204" pitchFamily="34" charset="0"/>
                        </a:rPr>
                        <a:t>3 (4%)</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en-GB" sz="1400">
                          <a:effectLst/>
                          <a:latin typeface="Century Gothic" panose="020B0502020202020204" pitchFamily="34" charset="0"/>
                        </a:rPr>
                        <a:t>41 (50%)</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en-GB" sz="1400" dirty="0">
                          <a:effectLst/>
                          <a:latin typeface="Century Gothic" panose="020B0502020202020204" pitchFamily="34" charset="0"/>
                        </a:rPr>
                        <a:t>2 (2%)</a:t>
                      </a:r>
                      <a:endParaRPr lang="fr-FR"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en-GB" sz="1400" dirty="0">
                          <a:effectLst/>
                          <a:latin typeface="Century Gothic" panose="020B0502020202020204" pitchFamily="34" charset="0"/>
                        </a:rPr>
                        <a:t>0 (0%)</a:t>
                      </a:r>
                      <a:endParaRPr lang="fr-FR"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extLst>
                  <a:ext uri="{0D108BD9-81ED-4DB2-BD59-A6C34878D82A}">
                    <a16:rowId xmlns:a16="http://schemas.microsoft.com/office/drawing/2014/main" val="3851783017"/>
                  </a:ext>
                </a:extLst>
              </a:tr>
              <a:tr h="295024">
                <a:tc>
                  <a:txBody>
                    <a:bodyPr/>
                    <a:lstStyle/>
                    <a:p>
                      <a:pPr>
                        <a:lnSpc>
                          <a:spcPct val="115000"/>
                        </a:lnSpc>
                        <a:spcAft>
                          <a:spcPts val="0"/>
                        </a:spcAft>
                      </a:pPr>
                      <a:r>
                        <a:rPr lang="en-GB" sz="1400">
                          <a:effectLst/>
                          <a:latin typeface="Century Gothic" panose="020B0502020202020204" pitchFamily="34" charset="0"/>
                        </a:rPr>
                        <a:t>RR (IC95%)</a:t>
                      </a:r>
                      <a:endParaRPr lang="fr-FR" sz="1400" b="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tc>
                <a:tc>
                  <a:txBody>
                    <a:bodyPr/>
                    <a:lstStyle/>
                    <a:p>
                      <a:pPr algn="ctr">
                        <a:lnSpc>
                          <a:spcPct val="115000"/>
                        </a:lnSpc>
                        <a:spcAft>
                          <a:spcPts val="0"/>
                        </a:spcAft>
                      </a:pPr>
                      <a:r>
                        <a:rPr lang="en-GB" sz="1400">
                          <a:effectLst/>
                          <a:latin typeface="Century Gothic" panose="020B0502020202020204" pitchFamily="34" charset="0"/>
                        </a:rPr>
                        <a:t> </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en-GB" sz="1400">
                          <a:effectLst/>
                          <a:latin typeface="Century Gothic" panose="020B0502020202020204" pitchFamily="34" charset="0"/>
                        </a:rPr>
                        <a:t>1 [Ref]</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fr-FR" sz="1400">
                          <a:effectLst/>
                          <a:latin typeface="Century Gothic" panose="020B0502020202020204" pitchFamily="34" charset="0"/>
                        </a:rPr>
                        <a:t>2,01 [0,54-7,45]</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fr-FR" sz="1400">
                          <a:effectLst/>
                          <a:latin typeface="Century Gothic" panose="020B0502020202020204" pitchFamily="34" charset="0"/>
                        </a:rPr>
                        <a:t>1,10 [0,67-1,81]</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fr-FR" sz="1400" dirty="0">
                          <a:effectLst/>
                          <a:latin typeface="Century Gothic" panose="020B0502020202020204" pitchFamily="34" charset="0"/>
                        </a:rPr>
                        <a:t>0,54 [0,12-2,38]</a:t>
                      </a:r>
                      <a:endParaRPr lang="fr-FR"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en-GB" sz="1400" dirty="0">
                          <a:effectLst/>
                          <a:latin typeface="Century Gothic" panose="020B0502020202020204" pitchFamily="34" charset="0"/>
                        </a:rPr>
                        <a:t>-</a:t>
                      </a:r>
                      <a:endParaRPr lang="fr-FR"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extLst>
                  <a:ext uri="{0D108BD9-81ED-4DB2-BD59-A6C34878D82A}">
                    <a16:rowId xmlns:a16="http://schemas.microsoft.com/office/drawing/2014/main" val="1374589454"/>
                  </a:ext>
                </a:extLst>
              </a:tr>
              <a:tr h="295024">
                <a:tc>
                  <a:txBody>
                    <a:bodyPr/>
                    <a:lstStyle/>
                    <a:p>
                      <a:pPr>
                        <a:lnSpc>
                          <a:spcPct val="115000"/>
                        </a:lnSpc>
                        <a:spcAft>
                          <a:spcPts val="0"/>
                        </a:spcAft>
                      </a:pPr>
                      <a:r>
                        <a:rPr lang="en-GB" sz="1400" dirty="0">
                          <a:effectLst/>
                          <a:latin typeface="Century Gothic" panose="020B0502020202020204" pitchFamily="34" charset="0"/>
                        </a:rPr>
                        <a:t>ARR (IC95%)</a:t>
                      </a:r>
                      <a:endParaRPr lang="fr-FR" sz="1400" b="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tc>
                <a:tc>
                  <a:txBody>
                    <a:bodyPr/>
                    <a:lstStyle/>
                    <a:p>
                      <a:pPr algn="ctr">
                        <a:lnSpc>
                          <a:spcPct val="115000"/>
                        </a:lnSpc>
                        <a:spcAft>
                          <a:spcPts val="0"/>
                        </a:spcAft>
                      </a:pPr>
                      <a:r>
                        <a:rPr lang="en-GB" sz="1400">
                          <a:effectLst/>
                          <a:latin typeface="Century Gothic" panose="020B0502020202020204" pitchFamily="34" charset="0"/>
                        </a:rPr>
                        <a:t> </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en-GB" sz="1400">
                          <a:effectLst/>
                          <a:latin typeface="Century Gothic" panose="020B0502020202020204" pitchFamily="34" charset="0"/>
                        </a:rPr>
                        <a:t>1 [Ref]</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fr-FR" sz="1400">
                          <a:effectLst/>
                          <a:latin typeface="Century Gothic" panose="020B0502020202020204" pitchFamily="34" charset="0"/>
                        </a:rPr>
                        <a:t>2,17 [0,58-8,13]</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fr-FR" sz="1400">
                          <a:effectLst/>
                          <a:latin typeface="Century Gothic" panose="020B0502020202020204" pitchFamily="34" charset="0"/>
                        </a:rPr>
                        <a:t>1,25 [0,73-2,14]</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fr-FR" sz="1400">
                          <a:effectLst/>
                          <a:latin typeface="Century Gothic" panose="020B0502020202020204" pitchFamily="34" charset="0"/>
                        </a:rPr>
                        <a:t>0,70 [0,09-5,60]</a:t>
                      </a:r>
                      <a:endParaRPr lang="fr-FR"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tc>
                  <a:txBody>
                    <a:bodyPr/>
                    <a:lstStyle/>
                    <a:p>
                      <a:pPr algn="ctr">
                        <a:lnSpc>
                          <a:spcPct val="115000"/>
                        </a:lnSpc>
                        <a:spcAft>
                          <a:spcPts val="0"/>
                        </a:spcAft>
                      </a:pPr>
                      <a:r>
                        <a:rPr lang="en-GB" sz="1400" dirty="0">
                          <a:effectLst/>
                          <a:latin typeface="Century Gothic" panose="020B0502020202020204" pitchFamily="34" charset="0"/>
                        </a:rPr>
                        <a:t>-</a:t>
                      </a:r>
                      <a:endParaRPr lang="fr-FR"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5755" marR="35755" marT="0" marB="0" anchor="b"/>
                </a:tc>
                <a:extLst>
                  <a:ext uri="{0D108BD9-81ED-4DB2-BD59-A6C34878D82A}">
                    <a16:rowId xmlns:a16="http://schemas.microsoft.com/office/drawing/2014/main" val="1334747926"/>
                  </a:ext>
                </a:extLst>
              </a:tr>
            </a:tbl>
          </a:graphicData>
        </a:graphic>
      </p:graphicFrame>
      <p:sp>
        <p:nvSpPr>
          <p:cNvPr id="4" name="Espace réservé du numéro de diapositive 3"/>
          <p:cNvSpPr>
            <a:spLocks noGrp="1"/>
          </p:cNvSpPr>
          <p:nvPr>
            <p:ph type="sldNum" sz="quarter" idx="12"/>
          </p:nvPr>
        </p:nvSpPr>
        <p:spPr/>
        <p:txBody>
          <a:bodyPr/>
          <a:lstStyle/>
          <a:p>
            <a:fld id="{2123FE6F-D62F-48C0-857B-7AC970CF2039}" type="slidenum">
              <a:rPr lang="fr-FR" smtClean="0"/>
              <a:t>24</a:t>
            </a:fld>
            <a:endParaRPr lang="fr-FR"/>
          </a:p>
        </p:txBody>
      </p:sp>
    </p:spTree>
    <p:extLst>
      <p:ext uri="{BB962C8B-B14F-4D97-AF65-F5344CB8AC3E}">
        <p14:creationId xmlns:p14="http://schemas.microsoft.com/office/powerpoint/2010/main" val="41478749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Contexte (1/4)</a:t>
            </a:r>
          </a:p>
        </p:txBody>
      </p:sp>
      <p:pic>
        <p:nvPicPr>
          <p:cNvPr id="4" name="Picture 8" descr="Image associée"/>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2000982" y="1834387"/>
            <a:ext cx="8250996" cy="4471410"/>
          </a:xfrm>
          <a:prstGeom prst="rect">
            <a:avLst/>
          </a:prstGeom>
          <a:noFill/>
          <a:extLst>
            <a:ext uri="{909E8E84-426E-40DD-AFC4-6F175D3DCCD1}">
              <a14:hiddenFill xmlns:a14="http://schemas.microsoft.com/office/drawing/2010/main">
                <a:solidFill>
                  <a:srgbClr val="FFFFFF"/>
                </a:solidFill>
              </a14:hiddenFill>
            </a:ext>
          </a:extLst>
        </p:spPr>
      </p:pic>
      <p:sp>
        <p:nvSpPr>
          <p:cNvPr id="5" name="Ellipse 4"/>
          <p:cNvSpPr/>
          <p:nvPr/>
        </p:nvSpPr>
        <p:spPr>
          <a:xfrm>
            <a:off x="5046360" y="4295985"/>
            <a:ext cx="2160240" cy="936104"/>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ZoneTexte 6"/>
          <p:cNvSpPr txBox="1"/>
          <p:nvPr/>
        </p:nvSpPr>
        <p:spPr>
          <a:xfrm>
            <a:off x="0" y="6483144"/>
            <a:ext cx="4488873" cy="553998"/>
          </a:xfrm>
          <a:prstGeom prst="rect">
            <a:avLst/>
          </a:prstGeom>
          <a:noFill/>
        </p:spPr>
        <p:txBody>
          <a:bodyPr wrap="square" rtlCol="0">
            <a:spAutoFit/>
          </a:bodyPr>
          <a:lstStyle/>
          <a:p>
            <a:r>
              <a:rPr lang="en-US" sz="1200" dirty="0" err="1">
                <a:latin typeface="Century Gothic" panose="020B0502020202020204" pitchFamily="34" charset="0"/>
              </a:rPr>
              <a:t>VIH,org</a:t>
            </a:r>
            <a:r>
              <a:rPr lang="en-US" sz="1200" dirty="0">
                <a:latin typeface="Century Gothic" panose="020B0502020202020204" pitchFamily="34" charset="0"/>
              </a:rPr>
              <a:t>; http://vih.org/sites/default/files/vih.org/carte.jpg</a:t>
            </a:r>
            <a:endParaRPr lang="fr-FR" sz="1200" dirty="0">
              <a:latin typeface="Century Gothic" panose="020B0502020202020204" pitchFamily="34" charset="0"/>
            </a:endParaRPr>
          </a:p>
          <a:p>
            <a:endParaRPr lang="fr-FR" dirty="0"/>
          </a:p>
        </p:txBody>
      </p:sp>
      <p:sp>
        <p:nvSpPr>
          <p:cNvPr id="8" name="Espace réservé du numéro de diapositive 7"/>
          <p:cNvSpPr>
            <a:spLocks noGrp="1"/>
          </p:cNvSpPr>
          <p:nvPr>
            <p:ph type="sldNum" sz="quarter" idx="12"/>
          </p:nvPr>
        </p:nvSpPr>
        <p:spPr/>
        <p:txBody>
          <a:bodyPr/>
          <a:lstStyle/>
          <a:p>
            <a:fld id="{2123FE6F-D62F-48C0-857B-7AC970CF2039}" type="slidenum">
              <a:rPr lang="fr-FR" smtClean="0"/>
              <a:t>3</a:t>
            </a:fld>
            <a:endParaRPr lang="fr-FR"/>
          </a:p>
        </p:txBody>
      </p:sp>
    </p:spTree>
    <p:extLst>
      <p:ext uri="{BB962C8B-B14F-4D97-AF65-F5344CB8AC3E}">
        <p14:creationId xmlns:p14="http://schemas.microsoft.com/office/powerpoint/2010/main" val="10174233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Contexte (2/4)</a:t>
            </a:r>
          </a:p>
        </p:txBody>
      </p:sp>
      <p:sp>
        <p:nvSpPr>
          <p:cNvPr id="3" name="Espace réservé du contenu 2"/>
          <p:cNvSpPr>
            <a:spLocks noGrp="1"/>
          </p:cNvSpPr>
          <p:nvPr>
            <p:ph idx="1"/>
          </p:nvPr>
        </p:nvSpPr>
        <p:spPr>
          <a:xfrm>
            <a:off x="237505" y="1845734"/>
            <a:ext cx="11602193" cy="4023360"/>
          </a:xfrm>
        </p:spPr>
        <p:txBody>
          <a:bodyPr/>
          <a:lstStyle/>
          <a:p>
            <a:pPr algn="just">
              <a:lnSpc>
                <a:spcPct val="150000"/>
              </a:lnSpc>
              <a:spcBef>
                <a:spcPts val="600"/>
              </a:spcBef>
              <a:spcAft>
                <a:spcPts val="400"/>
              </a:spcAft>
              <a:buClr>
                <a:srgbClr val="FF0000"/>
              </a:buClr>
              <a:buSzPct val="90000"/>
              <a:buFont typeface="Wingdings" panose="05000000000000000000" pitchFamily="2" charset="2"/>
              <a:buChar char="§"/>
              <a:defRPr/>
            </a:pPr>
            <a:r>
              <a:rPr lang="fr-FR" sz="1800" dirty="0">
                <a:latin typeface="Century Gothic" panose="020B0502020202020204" pitchFamily="34" charset="0"/>
              </a:rPr>
              <a:t> </a:t>
            </a:r>
            <a:r>
              <a:rPr lang="fr-FR" dirty="0">
                <a:latin typeface="Century Gothic" panose="020B0502020202020204" pitchFamily="34" charset="0"/>
              </a:rPr>
              <a:t>Apparition des médicaments antirétroviraux (ARV) : </a:t>
            </a:r>
          </a:p>
          <a:p>
            <a:pPr lvl="1" algn="just">
              <a:lnSpc>
                <a:spcPct val="150000"/>
              </a:lnSpc>
              <a:spcBef>
                <a:spcPts val="600"/>
              </a:spcBef>
              <a:buClr>
                <a:srgbClr val="0070C0"/>
              </a:buClr>
              <a:buSzPct val="90000"/>
              <a:buFont typeface="Wingdings" panose="05000000000000000000" pitchFamily="2" charset="2"/>
              <a:buChar char="§"/>
              <a:defRPr/>
            </a:pPr>
            <a:r>
              <a:rPr lang="fr-FR" sz="2000" dirty="0">
                <a:latin typeface="Century Gothic" panose="020B0502020202020204" pitchFamily="34" charset="0"/>
              </a:rPr>
              <a:t>Suppression de la charge virale </a:t>
            </a:r>
          </a:p>
          <a:p>
            <a:pPr lvl="1" algn="just">
              <a:lnSpc>
                <a:spcPct val="150000"/>
              </a:lnSpc>
              <a:spcBef>
                <a:spcPts val="600"/>
              </a:spcBef>
              <a:buClr>
                <a:srgbClr val="0070C0"/>
              </a:buClr>
              <a:buSzPct val="90000"/>
              <a:buFont typeface="Wingdings" panose="05000000000000000000" pitchFamily="2" charset="2"/>
              <a:buChar char="§"/>
              <a:defRPr/>
            </a:pPr>
            <a:r>
              <a:rPr lang="fr-FR" sz="2000" dirty="0">
                <a:latin typeface="Century Gothic" panose="020B0502020202020204" pitchFamily="34" charset="0"/>
              </a:rPr>
              <a:t>Réduction du risque de transmission du virus de la mère à l’enfant </a:t>
            </a:r>
          </a:p>
          <a:p>
            <a:pPr lvl="1" algn="just">
              <a:lnSpc>
                <a:spcPct val="150000"/>
              </a:lnSpc>
              <a:spcBef>
                <a:spcPts val="600"/>
              </a:spcBef>
              <a:buClr>
                <a:srgbClr val="0070C0"/>
              </a:buClr>
              <a:buSzPct val="90000"/>
              <a:buFont typeface="Wingdings" panose="05000000000000000000" pitchFamily="2" charset="2"/>
              <a:buChar char="§"/>
              <a:defRPr/>
            </a:pPr>
            <a:r>
              <a:rPr lang="fr-FR" sz="2000" dirty="0">
                <a:latin typeface="Century Gothic" panose="020B0502020202020204" pitchFamily="34" charset="0"/>
              </a:rPr>
              <a:t>Couverture mondiale : 65% des femmes en âge de procréer</a:t>
            </a:r>
          </a:p>
          <a:p>
            <a:pPr lvl="1" algn="just">
              <a:lnSpc>
                <a:spcPct val="150000"/>
              </a:lnSpc>
              <a:spcBef>
                <a:spcPts val="600"/>
              </a:spcBef>
              <a:buClr>
                <a:srgbClr val="0070C0"/>
              </a:buClr>
              <a:buSzPct val="90000"/>
              <a:buFont typeface="Wingdings" panose="05000000000000000000" pitchFamily="2" charset="2"/>
              <a:buChar char="§"/>
              <a:defRPr/>
            </a:pPr>
            <a:r>
              <a:rPr lang="fr-FR" sz="2000" dirty="0">
                <a:latin typeface="Century Gothic" panose="020B0502020202020204" pitchFamily="34" charset="0"/>
              </a:rPr>
              <a:t>Utilisation sous forme de trithérapies </a:t>
            </a:r>
            <a:r>
              <a:rPr lang="fr-FR" sz="2000" i="1" dirty="0">
                <a:latin typeface="Century Gothic" panose="020B0502020202020204" pitchFamily="34" charset="0"/>
              </a:rPr>
              <a:t>(WHO, 2019)</a:t>
            </a:r>
            <a:endParaRPr lang="fr-FR" sz="2000" dirty="0">
              <a:latin typeface="Century Gothic" panose="020B0502020202020204" pitchFamily="34" charset="0"/>
            </a:endParaRPr>
          </a:p>
          <a:p>
            <a:endParaRPr lang="fr-FR" dirty="0"/>
          </a:p>
        </p:txBody>
      </p:sp>
      <p:sp>
        <p:nvSpPr>
          <p:cNvPr id="4" name="Espace réservé du numéro de diapositive 3"/>
          <p:cNvSpPr>
            <a:spLocks noGrp="1"/>
          </p:cNvSpPr>
          <p:nvPr>
            <p:ph type="sldNum" sz="quarter" idx="12"/>
          </p:nvPr>
        </p:nvSpPr>
        <p:spPr/>
        <p:txBody>
          <a:bodyPr/>
          <a:lstStyle/>
          <a:p>
            <a:fld id="{2123FE6F-D62F-48C0-857B-7AC970CF2039}" type="slidenum">
              <a:rPr lang="fr-FR" smtClean="0"/>
              <a:t>4</a:t>
            </a:fld>
            <a:endParaRPr lang="fr-FR"/>
          </a:p>
        </p:txBody>
      </p:sp>
    </p:spTree>
    <p:extLst>
      <p:ext uri="{BB962C8B-B14F-4D97-AF65-F5344CB8AC3E}">
        <p14:creationId xmlns:p14="http://schemas.microsoft.com/office/powerpoint/2010/main" val="15635437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Contexte (3/4)</a:t>
            </a:r>
          </a:p>
        </p:txBody>
      </p:sp>
      <p:sp>
        <p:nvSpPr>
          <p:cNvPr id="3" name="Espace réservé du contenu 2"/>
          <p:cNvSpPr>
            <a:spLocks noGrp="1"/>
          </p:cNvSpPr>
          <p:nvPr>
            <p:ph idx="1"/>
          </p:nvPr>
        </p:nvSpPr>
        <p:spPr>
          <a:xfrm>
            <a:off x="201881" y="1845734"/>
            <a:ext cx="10953799" cy="4412562"/>
          </a:xfrm>
        </p:spPr>
        <p:txBody>
          <a:bodyPr>
            <a:normAutofit/>
          </a:bodyPr>
          <a:lstStyle/>
          <a:p>
            <a:pPr algn="just">
              <a:lnSpc>
                <a:spcPct val="150000"/>
              </a:lnSpc>
              <a:spcBef>
                <a:spcPts val="600"/>
              </a:spcBef>
              <a:spcAft>
                <a:spcPts val="400"/>
              </a:spcAft>
              <a:buClr>
                <a:srgbClr val="FF0000"/>
              </a:buClr>
              <a:buSzPct val="90000"/>
              <a:buFont typeface="Wingdings" panose="05000000000000000000" pitchFamily="2" charset="2"/>
              <a:buChar char="§"/>
              <a:defRPr/>
            </a:pPr>
            <a:r>
              <a:rPr lang="fr-FR" dirty="0">
                <a:latin typeface="Century Gothic" panose="020B0502020202020204" pitchFamily="34" charset="0"/>
                <a:sym typeface="Wingdings" panose="05000000000000000000" pitchFamily="2" charset="2"/>
              </a:rPr>
              <a:t> Infection par le VIH sans médicaments ARV </a:t>
            </a:r>
          </a:p>
          <a:p>
            <a:pPr lvl="1" algn="just">
              <a:lnSpc>
                <a:spcPct val="150000"/>
              </a:lnSpc>
              <a:spcBef>
                <a:spcPts val="600"/>
              </a:spcBef>
              <a:buClr>
                <a:srgbClr val="0070C0"/>
              </a:buClr>
              <a:buSzPct val="90000"/>
              <a:buFont typeface="Wingdings" panose="05000000000000000000" pitchFamily="2" charset="2"/>
              <a:buChar char="§"/>
              <a:defRPr/>
            </a:pPr>
            <a:r>
              <a:rPr lang="fr-FR" sz="2000" dirty="0">
                <a:latin typeface="Century Gothic" panose="020B0502020202020204" pitchFamily="34" charset="0"/>
                <a:sym typeface="Wingdings" panose="05000000000000000000" pitchFamily="2" charset="2"/>
              </a:rPr>
              <a:t>Issues de grossesse défavorables </a:t>
            </a:r>
            <a:r>
              <a:rPr lang="fr-FR" sz="2000" i="1" dirty="0">
                <a:latin typeface="Century Gothic" panose="020B0502020202020204" pitchFamily="34" charset="0"/>
                <a:sym typeface="Wingdings" panose="05000000000000000000" pitchFamily="2" charset="2"/>
              </a:rPr>
              <a:t>(</a:t>
            </a:r>
            <a:r>
              <a:rPr lang="fr-FR" sz="2000" i="1" dirty="0" err="1">
                <a:latin typeface="Century Gothic" panose="020B0502020202020204" pitchFamily="34" charset="0"/>
                <a:sym typeface="Wingdings" panose="05000000000000000000" pitchFamily="2" charset="2"/>
              </a:rPr>
              <a:t>Wedi</a:t>
            </a:r>
            <a:r>
              <a:rPr lang="fr-FR" sz="2000" i="1" dirty="0">
                <a:latin typeface="Century Gothic" panose="020B0502020202020204" pitchFamily="34" charset="0"/>
                <a:sym typeface="Wingdings" panose="05000000000000000000" pitchFamily="2" charset="2"/>
              </a:rPr>
              <a:t>, Lancet, 2016) </a:t>
            </a:r>
          </a:p>
          <a:p>
            <a:pPr lvl="1" algn="just">
              <a:lnSpc>
                <a:spcPct val="150000"/>
              </a:lnSpc>
              <a:spcBef>
                <a:spcPts val="600"/>
              </a:spcBef>
              <a:buClr>
                <a:srgbClr val="0070C0"/>
              </a:buClr>
              <a:buSzPct val="90000"/>
              <a:buFont typeface="Wingdings" panose="05000000000000000000" pitchFamily="2" charset="2"/>
              <a:buChar char="§"/>
              <a:defRPr/>
            </a:pPr>
            <a:r>
              <a:rPr lang="fr-FR" sz="2000" dirty="0">
                <a:latin typeface="Century Gothic" panose="020B0502020202020204" pitchFamily="34" charset="0"/>
                <a:sym typeface="Wingdings" panose="05000000000000000000" pitchFamily="2" charset="2"/>
              </a:rPr>
              <a:t>Transmission du virus de la mère à l’enfant</a:t>
            </a:r>
          </a:p>
          <a:p>
            <a:pPr algn="just">
              <a:lnSpc>
                <a:spcPct val="150000"/>
              </a:lnSpc>
              <a:spcBef>
                <a:spcPts val="600"/>
              </a:spcBef>
              <a:spcAft>
                <a:spcPts val="400"/>
              </a:spcAft>
              <a:buClr>
                <a:srgbClr val="FF0000"/>
              </a:buClr>
              <a:buSzPct val="90000"/>
              <a:buFont typeface="Wingdings" panose="05000000000000000000" pitchFamily="2" charset="2"/>
              <a:buChar char="§"/>
              <a:defRPr/>
            </a:pPr>
            <a:r>
              <a:rPr lang="fr-FR" dirty="0">
                <a:latin typeface="Century Gothic" panose="020B0502020202020204" pitchFamily="34" charset="0"/>
                <a:sym typeface="Wingdings" panose="05000000000000000000" pitchFamily="2" charset="2"/>
              </a:rPr>
              <a:t> Utilisation des médicaments ARV pendant la grossesse </a:t>
            </a:r>
          </a:p>
          <a:p>
            <a:pPr lvl="1" algn="just">
              <a:lnSpc>
                <a:spcPct val="150000"/>
              </a:lnSpc>
              <a:spcBef>
                <a:spcPts val="600"/>
              </a:spcBef>
              <a:buClr>
                <a:srgbClr val="0070C0"/>
              </a:buClr>
              <a:buSzPct val="90000"/>
              <a:buFont typeface="Wingdings" panose="05000000000000000000" pitchFamily="2" charset="2"/>
              <a:buChar char="§"/>
              <a:defRPr/>
            </a:pPr>
            <a:r>
              <a:rPr lang="fr-FR" sz="2000" dirty="0">
                <a:latin typeface="Century Gothic" panose="020B0502020202020204" pitchFamily="34" charset="0"/>
                <a:sym typeface="Wingdings" panose="05000000000000000000" pitchFamily="2" charset="2"/>
              </a:rPr>
              <a:t>Effets potentiels sur le fœtus ? </a:t>
            </a:r>
            <a:r>
              <a:rPr lang="fr-FR" sz="2000" i="1" dirty="0">
                <a:latin typeface="Century Gothic" panose="020B0502020202020204" pitchFamily="34" charset="0"/>
                <a:sym typeface="Wingdings" panose="05000000000000000000" pitchFamily="2" charset="2"/>
              </a:rPr>
              <a:t>(</a:t>
            </a:r>
            <a:r>
              <a:rPr lang="fr-FR" sz="2000" i="1" dirty="0" err="1">
                <a:latin typeface="Century Gothic" panose="020B0502020202020204" pitchFamily="34" charset="0"/>
                <a:sym typeface="Wingdings" panose="05000000000000000000" pitchFamily="2" charset="2"/>
              </a:rPr>
              <a:t>Schulte</a:t>
            </a:r>
            <a:r>
              <a:rPr lang="fr-FR" sz="2000" i="1" dirty="0">
                <a:latin typeface="Century Gothic" panose="020B0502020202020204" pitchFamily="34" charset="0"/>
                <a:sym typeface="Wingdings" panose="05000000000000000000" pitchFamily="2" charset="2"/>
              </a:rPr>
              <a:t>, </a:t>
            </a:r>
            <a:r>
              <a:rPr lang="fr-FR" sz="2000" i="1" dirty="0" err="1">
                <a:latin typeface="Century Gothic" panose="020B0502020202020204" pitchFamily="34" charset="0"/>
                <a:sym typeface="Wingdings" panose="05000000000000000000" pitchFamily="2" charset="2"/>
              </a:rPr>
              <a:t>Pediactrics</a:t>
            </a:r>
            <a:r>
              <a:rPr lang="fr-FR" sz="2000" i="1" dirty="0">
                <a:latin typeface="Century Gothic" panose="020B0502020202020204" pitchFamily="34" charset="0"/>
                <a:sym typeface="Wingdings" panose="05000000000000000000" pitchFamily="2" charset="2"/>
              </a:rPr>
              <a:t>, 2007) ; (</a:t>
            </a:r>
            <a:r>
              <a:rPr lang="fr-FR" sz="2000" i="1" dirty="0" err="1">
                <a:latin typeface="Century Gothic" panose="020B0502020202020204" pitchFamily="34" charset="0"/>
                <a:sym typeface="Wingdings" panose="05000000000000000000" pitchFamily="2" charset="2"/>
              </a:rPr>
              <a:t>Szyld</a:t>
            </a:r>
            <a:r>
              <a:rPr lang="fr-FR" sz="2000" i="1" dirty="0">
                <a:latin typeface="Century Gothic" panose="020B0502020202020204" pitchFamily="34" charset="0"/>
                <a:sym typeface="Wingdings" panose="05000000000000000000" pitchFamily="2" charset="2"/>
              </a:rPr>
              <a:t>, AIDS, 2006) ; (Simon, JAMA, 2011) ; (</a:t>
            </a:r>
            <a:r>
              <a:rPr lang="fr-FR" sz="2000" i="1" dirty="0" err="1">
                <a:latin typeface="Century Gothic" panose="020B0502020202020204" pitchFamily="34" charset="0"/>
                <a:sym typeface="Wingdings" panose="05000000000000000000" pitchFamily="2" charset="2"/>
              </a:rPr>
              <a:t>Sibiude</a:t>
            </a:r>
            <a:r>
              <a:rPr lang="fr-FR" sz="2000" i="1" dirty="0">
                <a:latin typeface="Century Gothic" panose="020B0502020202020204" pitchFamily="34" charset="0"/>
                <a:sym typeface="Wingdings" panose="05000000000000000000" pitchFamily="2" charset="2"/>
              </a:rPr>
              <a:t>, Clin Infect Dis, 2012)</a:t>
            </a:r>
          </a:p>
          <a:p>
            <a:pPr lvl="1" algn="just">
              <a:lnSpc>
                <a:spcPct val="150000"/>
              </a:lnSpc>
              <a:spcBef>
                <a:spcPts val="600"/>
              </a:spcBef>
              <a:buClr>
                <a:srgbClr val="0070C0"/>
              </a:buClr>
              <a:buSzPct val="90000"/>
              <a:buFont typeface="Wingdings" panose="05000000000000000000" pitchFamily="2" charset="2"/>
              <a:buChar char="§"/>
              <a:defRPr/>
            </a:pPr>
            <a:r>
              <a:rPr lang="fr-FR" sz="2000" dirty="0">
                <a:latin typeface="Century Gothic" panose="020B0502020202020204" pitchFamily="34" charset="0"/>
                <a:sym typeface="Wingdings" panose="05000000000000000000" pitchFamily="2" charset="2"/>
              </a:rPr>
              <a:t>Exemple du </a:t>
            </a:r>
            <a:r>
              <a:rPr lang="fr-FR" sz="2000" dirty="0" err="1">
                <a:latin typeface="Century Gothic" panose="020B0502020202020204" pitchFamily="34" charset="0"/>
                <a:sym typeface="Wingdings" panose="05000000000000000000" pitchFamily="2" charset="2"/>
              </a:rPr>
              <a:t>Dolutegravir</a:t>
            </a:r>
            <a:r>
              <a:rPr lang="fr-FR" sz="2000" dirty="0">
                <a:latin typeface="Century Gothic" panose="020B0502020202020204" pitchFamily="34" charset="0"/>
                <a:sym typeface="Wingdings" panose="05000000000000000000" pitchFamily="2" charset="2"/>
              </a:rPr>
              <a:t> </a:t>
            </a:r>
            <a:r>
              <a:rPr lang="fr-FR" sz="2000" i="1" dirty="0">
                <a:latin typeface="Century Gothic" panose="020B0502020202020204" pitchFamily="34" charset="0"/>
                <a:sym typeface="Wingdings" panose="05000000000000000000" pitchFamily="2" charset="2"/>
              </a:rPr>
              <a:t>(</a:t>
            </a:r>
            <a:r>
              <a:rPr lang="fr-FR" sz="2000" i="1" dirty="0" err="1">
                <a:latin typeface="Century Gothic" panose="020B0502020202020204" pitchFamily="34" charset="0"/>
                <a:sym typeface="Wingdings" panose="05000000000000000000" pitchFamily="2" charset="2"/>
              </a:rPr>
              <a:t>Zash</a:t>
            </a:r>
            <a:r>
              <a:rPr lang="fr-FR" sz="2000" i="1" dirty="0">
                <a:latin typeface="Century Gothic" panose="020B0502020202020204" pitchFamily="34" charset="0"/>
                <a:sym typeface="Wingdings" panose="05000000000000000000" pitchFamily="2" charset="2"/>
              </a:rPr>
              <a:t>, Lancet </a:t>
            </a:r>
            <a:r>
              <a:rPr lang="fr-FR" sz="2000" i="1" dirty="0" err="1">
                <a:latin typeface="Century Gothic" panose="020B0502020202020204" pitchFamily="34" charset="0"/>
                <a:sym typeface="Wingdings" panose="05000000000000000000" pitchFamily="2" charset="2"/>
              </a:rPr>
              <a:t>Glob</a:t>
            </a:r>
            <a:r>
              <a:rPr lang="fr-FR" sz="2000" i="1" dirty="0">
                <a:latin typeface="Century Gothic" panose="020B0502020202020204" pitchFamily="34" charset="0"/>
                <a:sym typeface="Wingdings" panose="05000000000000000000" pitchFamily="2" charset="2"/>
              </a:rPr>
              <a:t> </a:t>
            </a:r>
            <a:r>
              <a:rPr lang="fr-FR" sz="2000" i="1" dirty="0" err="1">
                <a:latin typeface="Century Gothic" panose="020B0502020202020204" pitchFamily="34" charset="0"/>
                <a:sym typeface="Wingdings" panose="05000000000000000000" pitchFamily="2" charset="2"/>
              </a:rPr>
              <a:t>Health</a:t>
            </a:r>
            <a:r>
              <a:rPr lang="fr-FR" sz="2000" i="1" dirty="0">
                <a:latin typeface="Century Gothic" panose="020B0502020202020204" pitchFamily="34" charset="0"/>
                <a:sym typeface="Wingdings" panose="05000000000000000000" pitchFamily="2" charset="2"/>
              </a:rPr>
              <a:t>, 2018)</a:t>
            </a:r>
            <a:endParaRPr lang="fr-FR" sz="2000" dirty="0">
              <a:latin typeface="Century Gothic" panose="020B0502020202020204" pitchFamily="34" charset="0"/>
            </a:endParaRPr>
          </a:p>
          <a:p>
            <a:pPr algn="just">
              <a:lnSpc>
                <a:spcPct val="150000"/>
              </a:lnSpc>
              <a:spcBef>
                <a:spcPts val="600"/>
              </a:spcBef>
              <a:spcAft>
                <a:spcPts val="400"/>
              </a:spcAft>
              <a:buSzPct val="90000"/>
              <a:buFont typeface="Wingdings" panose="05000000000000000000" pitchFamily="2" charset="2"/>
              <a:buChar char="§"/>
              <a:defRPr/>
            </a:pPr>
            <a:endParaRPr lang="fr-FR" sz="1800" dirty="0">
              <a:latin typeface="Century Gothic" panose="020B0502020202020204" pitchFamily="34" charset="0"/>
              <a:sym typeface="Wingdings" panose="05000000000000000000" pitchFamily="2" charset="2"/>
            </a:endParaRPr>
          </a:p>
          <a:p>
            <a:endParaRPr lang="fr-FR" dirty="0"/>
          </a:p>
        </p:txBody>
      </p:sp>
      <p:sp>
        <p:nvSpPr>
          <p:cNvPr id="4" name="Espace réservé du numéro de diapositive 3"/>
          <p:cNvSpPr>
            <a:spLocks noGrp="1"/>
          </p:cNvSpPr>
          <p:nvPr>
            <p:ph type="sldNum" sz="quarter" idx="12"/>
          </p:nvPr>
        </p:nvSpPr>
        <p:spPr/>
        <p:txBody>
          <a:bodyPr/>
          <a:lstStyle/>
          <a:p>
            <a:fld id="{2123FE6F-D62F-48C0-857B-7AC970CF2039}" type="slidenum">
              <a:rPr lang="fr-FR" smtClean="0"/>
              <a:t>5</a:t>
            </a:fld>
            <a:endParaRPr lang="fr-FR"/>
          </a:p>
        </p:txBody>
      </p:sp>
    </p:spTree>
    <p:extLst>
      <p:ext uri="{BB962C8B-B14F-4D97-AF65-F5344CB8AC3E}">
        <p14:creationId xmlns:p14="http://schemas.microsoft.com/office/powerpoint/2010/main" val="18196005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Contexte (4/4)</a:t>
            </a:r>
          </a:p>
        </p:txBody>
      </p:sp>
      <p:sp>
        <p:nvSpPr>
          <p:cNvPr id="3" name="Espace réservé du contenu 2"/>
          <p:cNvSpPr>
            <a:spLocks noGrp="1"/>
          </p:cNvSpPr>
          <p:nvPr>
            <p:ph idx="1"/>
          </p:nvPr>
        </p:nvSpPr>
        <p:spPr>
          <a:xfrm>
            <a:off x="285008" y="1845733"/>
            <a:ext cx="11602192" cy="4365061"/>
          </a:xfrm>
        </p:spPr>
        <p:txBody>
          <a:bodyPr>
            <a:normAutofit/>
          </a:bodyPr>
          <a:lstStyle/>
          <a:p>
            <a:pPr>
              <a:lnSpc>
                <a:spcPct val="150000"/>
              </a:lnSpc>
              <a:buClr>
                <a:srgbClr val="FF0000"/>
              </a:buClr>
              <a:buFont typeface="Wingdings" panose="05000000000000000000" pitchFamily="2" charset="2"/>
              <a:buChar char="§"/>
            </a:pPr>
            <a:r>
              <a:rPr lang="fr-FR" dirty="0">
                <a:latin typeface="Century Gothic" panose="020B0502020202020204" pitchFamily="34" charset="0"/>
              </a:rPr>
              <a:t> Base de données de pharmacovigilance de l’ANRS (Agence Nationale de Recherche sur le Sida et les hépatites virales)</a:t>
            </a:r>
          </a:p>
          <a:p>
            <a:pPr lvl="1">
              <a:lnSpc>
                <a:spcPct val="150000"/>
              </a:lnSpc>
              <a:buClr>
                <a:srgbClr val="0070C0"/>
              </a:buClr>
              <a:buFont typeface="Wingdings" panose="05000000000000000000" pitchFamily="2" charset="2"/>
              <a:buChar char="§"/>
            </a:pPr>
            <a:r>
              <a:rPr lang="fr-FR" sz="2000" dirty="0">
                <a:latin typeface="Century Gothic" panose="020B0502020202020204" pitchFamily="34" charset="0"/>
              </a:rPr>
              <a:t>Grossesses en cours de suivi d’une étude</a:t>
            </a:r>
          </a:p>
          <a:p>
            <a:pPr lvl="1">
              <a:lnSpc>
                <a:spcPct val="150000"/>
              </a:lnSpc>
              <a:buClr>
                <a:srgbClr val="0070C0"/>
              </a:buClr>
              <a:buFont typeface="Wingdings" panose="05000000000000000000" pitchFamily="2" charset="2"/>
              <a:buChar char="§"/>
            </a:pPr>
            <a:r>
              <a:rPr lang="fr-FR" sz="2000" dirty="0">
                <a:latin typeface="Century Gothic" panose="020B0502020202020204" pitchFamily="34" charset="0"/>
              </a:rPr>
              <a:t>Evénement indésirable grave relatif au sein des études spécifiques aux femmes enceintes</a:t>
            </a:r>
          </a:p>
          <a:p>
            <a:pPr>
              <a:lnSpc>
                <a:spcPct val="150000"/>
              </a:lnSpc>
              <a:buClr>
                <a:srgbClr val="FF0000"/>
              </a:buClr>
              <a:buFont typeface="Wingdings" panose="05000000000000000000" pitchFamily="2" charset="2"/>
              <a:buChar char="§"/>
            </a:pPr>
            <a:r>
              <a:rPr lang="fr-FR" dirty="0">
                <a:latin typeface="Century Gothic" panose="020B0502020202020204" pitchFamily="34" charset="0"/>
              </a:rPr>
              <a:t> Demande particulière du groupe de travail ANRS mère-enfant AC44 et de l’OMS</a:t>
            </a:r>
          </a:p>
        </p:txBody>
      </p:sp>
      <p:sp>
        <p:nvSpPr>
          <p:cNvPr id="4" name="Espace réservé du numéro de diapositive 3"/>
          <p:cNvSpPr>
            <a:spLocks noGrp="1"/>
          </p:cNvSpPr>
          <p:nvPr>
            <p:ph type="sldNum" sz="quarter" idx="12"/>
          </p:nvPr>
        </p:nvSpPr>
        <p:spPr/>
        <p:txBody>
          <a:bodyPr/>
          <a:lstStyle/>
          <a:p>
            <a:fld id="{2123FE6F-D62F-48C0-857B-7AC970CF2039}" type="slidenum">
              <a:rPr lang="fr-FR" smtClean="0"/>
              <a:t>6</a:t>
            </a:fld>
            <a:endParaRPr lang="fr-FR"/>
          </a:p>
        </p:txBody>
      </p:sp>
    </p:spTree>
    <p:extLst>
      <p:ext uri="{BB962C8B-B14F-4D97-AF65-F5344CB8AC3E}">
        <p14:creationId xmlns:p14="http://schemas.microsoft.com/office/powerpoint/2010/main" val="20560256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Objectif </a:t>
            </a:r>
          </a:p>
        </p:txBody>
      </p:sp>
      <p:sp>
        <p:nvSpPr>
          <p:cNvPr id="3" name="Espace réservé du contenu 2"/>
          <p:cNvSpPr>
            <a:spLocks noGrp="1"/>
          </p:cNvSpPr>
          <p:nvPr>
            <p:ph idx="1"/>
          </p:nvPr>
        </p:nvSpPr>
        <p:spPr>
          <a:xfrm>
            <a:off x="391885" y="2125683"/>
            <a:ext cx="11435937" cy="3743411"/>
          </a:xfrm>
        </p:spPr>
        <p:txBody>
          <a:bodyPr/>
          <a:lstStyle/>
          <a:p>
            <a:pPr algn="just">
              <a:lnSpc>
                <a:spcPct val="200000"/>
              </a:lnSpc>
            </a:pPr>
            <a:r>
              <a:rPr lang="fr-FR" sz="2400" dirty="0">
                <a:solidFill>
                  <a:schemeClr val="tx1">
                    <a:lumMod val="95000"/>
                    <a:lumOff val="5000"/>
                  </a:schemeClr>
                </a:solidFill>
                <a:latin typeface="Century Gothic" panose="020B0502020202020204" pitchFamily="34" charset="0"/>
              </a:rPr>
              <a:t>Evaluer le risque de survenue d’issues de grossesse défavorables en fonction de la classe médicamenteuse antirétrovirale et de la période d’initiation dans les recherches VIH promues par l’ANRS, au niveau national et international</a:t>
            </a:r>
          </a:p>
          <a:p>
            <a:endParaRPr lang="fr-FR" dirty="0"/>
          </a:p>
        </p:txBody>
      </p:sp>
      <p:sp>
        <p:nvSpPr>
          <p:cNvPr id="4" name="Espace réservé du numéro de diapositive 3"/>
          <p:cNvSpPr>
            <a:spLocks noGrp="1"/>
          </p:cNvSpPr>
          <p:nvPr>
            <p:ph type="sldNum" sz="quarter" idx="12"/>
          </p:nvPr>
        </p:nvSpPr>
        <p:spPr/>
        <p:txBody>
          <a:bodyPr/>
          <a:lstStyle/>
          <a:p>
            <a:fld id="{2123FE6F-D62F-48C0-857B-7AC970CF2039}" type="slidenum">
              <a:rPr lang="fr-FR" smtClean="0"/>
              <a:t>7</a:t>
            </a:fld>
            <a:endParaRPr lang="fr-FR"/>
          </a:p>
        </p:txBody>
      </p:sp>
    </p:spTree>
    <p:extLst>
      <p:ext uri="{BB962C8B-B14F-4D97-AF65-F5344CB8AC3E}">
        <p14:creationId xmlns:p14="http://schemas.microsoft.com/office/powerpoint/2010/main" val="20198984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Méthodes (1/3)</a:t>
            </a:r>
          </a:p>
        </p:txBody>
      </p:sp>
      <p:sp>
        <p:nvSpPr>
          <p:cNvPr id="3" name="Espace réservé du contenu 2"/>
          <p:cNvSpPr>
            <a:spLocks noGrp="1"/>
          </p:cNvSpPr>
          <p:nvPr>
            <p:ph idx="1"/>
          </p:nvPr>
        </p:nvSpPr>
        <p:spPr>
          <a:xfrm>
            <a:off x="224443" y="1791547"/>
            <a:ext cx="11804073" cy="4614051"/>
          </a:xfrm>
        </p:spPr>
        <p:txBody>
          <a:bodyPr>
            <a:normAutofit fontScale="92500" lnSpcReduction="20000"/>
          </a:bodyPr>
          <a:lstStyle/>
          <a:p>
            <a:pPr algn="just">
              <a:lnSpc>
                <a:spcPct val="150000"/>
              </a:lnSpc>
              <a:buClr>
                <a:srgbClr val="FF0000"/>
              </a:buClr>
              <a:buFont typeface="Wingdings" panose="05000000000000000000" pitchFamily="2" charset="2"/>
              <a:buChar char="§"/>
            </a:pPr>
            <a:r>
              <a:rPr lang="fr-FR" b="1" dirty="0">
                <a:solidFill>
                  <a:schemeClr val="tx1">
                    <a:lumMod val="95000"/>
                    <a:lumOff val="5000"/>
                  </a:schemeClr>
                </a:solidFill>
                <a:latin typeface="Century Gothic" panose="020B0502020202020204" pitchFamily="34" charset="0"/>
              </a:rPr>
              <a:t> Source de données </a:t>
            </a:r>
            <a:r>
              <a:rPr lang="fr-FR" dirty="0">
                <a:solidFill>
                  <a:schemeClr val="tx1">
                    <a:lumMod val="95000"/>
                    <a:lumOff val="5000"/>
                  </a:schemeClr>
                </a:solidFill>
                <a:latin typeface="Century Gothic" panose="020B0502020202020204" pitchFamily="34" charset="0"/>
              </a:rPr>
              <a:t>: Base de pharmacovigilance de l’ANRS </a:t>
            </a:r>
          </a:p>
          <a:p>
            <a:pPr algn="just">
              <a:lnSpc>
                <a:spcPct val="150000"/>
              </a:lnSpc>
              <a:buClr>
                <a:srgbClr val="FF0000"/>
              </a:buClr>
              <a:buFont typeface="Wingdings" panose="05000000000000000000" pitchFamily="2" charset="2"/>
              <a:buChar char="§"/>
            </a:pPr>
            <a:r>
              <a:rPr lang="fr-FR" b="1" i="1" dirty="0">
                <a:solidFill>
                  <a:schemeClr val="tx1">
                    <a:lumMod val="95000"/>
                    <a:lumOff val="5000"/>
                  </a:schemeClr>
                </a:solidFill>
                <a:latin typeface="Century Gothic" panose="020B0502020202020204" pitchFamily="34" charset="0"/>
              </a:rPr>
              <a:t> </a:t>
            </a:r>
            <a:r>
              <a:rPr lang="fr-FR" b="1" dirty="0">
                <a:solidFill>
                  <a:schemeClr val="tx1">
                    <a:lumMod val="95000"/>
                    <a:lumOff val="5000"/>
                  </a:schemeClr>
                </a:solidFill>
                <a:latin typeface="Century Gothic" panose="020B0502020202020204" pitchFamily="34" charset="0"/>
              </a:rPr>
              <a:t>Population d’étude </a:t>
            </a:r>
            <a:r>
              <a:rPr lang="fr-FR" dirty="0">
                <a:solidFill>
                  <a:schemeClr val="tx1">
                    <a:lumMod val="95000"/>
                    <a:lumOff val="5000"/>
                  </a:schemeClr>
                </a:solidFill>
                <a:latin typeface="Century Gothic" panose="020B0502020202020204" pitchFamily="34" charset="0"/>
              </a:rPr>
              <a:t>: femmes enceintes à l’inclusion ou en cours de suivi, quelle que soit leurs expositions aux médicaments ARV</a:t>
            </a:r>
          </a:p>
          <a:p>
            <a:pPr algn="just">
              <a:lnSpc>
                <a:spcPct val="150000"/>
              </a:lnSpc>
              <a:buClr>
                <a:srgbClr val="FF0000"/>
              </a:buClr>
              <a:buFont typeface="Wingdings" panose="05000000000000000000" pitchFamily="2" charset="2"/>
              <a:buChar char="§"/>
            </a:pPr>
            <a:r>
              <a:rPr lang="fr-FR" b="1" i="1" dirty="0">
                <a:solidFill>
                  <a:schemeClr val="tx1">
                    <a:lumMod val="95000"/>
                    <a:lumOff val="5000"/>
                  </a:schemeClr>
                </a:solidFill>
                <a:latin typeface="Century Gothic" panose="020B0502020202020204" pitchFamily="34" charset="0"/>
              </a:rPr>
              <a:t> </a:t>
            </a:r>
            <a:r>
              <a:rPr lang="fr-FR" b="1" dirty="0">
                <a:solidFill>
                  <a:schemeClr val="tx1">
                    <a:lumMod val="95000"/>
                    <a:lumOff val="5000"/>
                  </a:schemeClr>
                </a:solidFill>
                <a:latin typeface="Century Gothic" panose="020B0502020202020204" pitchFamily="34" charset="0"/>
              </a:rPr>
              <a:t>Etudes sélectionnées </a:t>
            </a:r>
            <a:r>
              <a:rPr lang="fr-FR" dirty="0">
                <a:solidFill>
                  <a:schemeClr val="tx1">
                    <a:lumMod val="95000"/>
                    <a:lumOff val="5000"/>
                  </a:schemeClr>
                </a:solidFill>
                <a:latin typeface="Century Gothic" panose="020B0502020202020204" pitchFamily="34" charset="0"/>
              </a:rPr>
              <a:t>: essais cliniques ou études de cohorte, en cours ou terminés </a:t>
            </a:r>
          </a:p>
          <a:p>
            <a:pPr algn="just">
              <a:lnSpc>
                <a:spcPct val="150000"/>
              </a:lnSpc>
              <a:buClr>
                <a:srgbClr val="0070C0"/>
              </a:buClr>
              <a:buFont typeface="Century Gothic" panose="020B0502020202020204" pitchFamily="34" charset="0"/>
              <a:buChar char="→"/>
            </a:pPr>
            <a:r>
              <a:rPr lang="fr-FR" dirty="0">
                <a:solidFill>
                  <a:schemeClr val="tx1">
                    <a:lumMod val="95000"/>
                    <a:lumOff val="5000"/>
                  </a:schemeClr>
                </a:solidFill>
                <a:latin typeface="Century Gothic" panose="020B0502020202020204" pitchFamily="34" charset="0"/>
              </a:rPr>
              <a:t> Exclusion des études menées chez les enfants et des études de cohorte menées hors suivi initial d’un essai clinique</a:t>
            </a:r>
          </a:p>
          <a:p>
            <a:pPr algn="just">
              <a:lnSpc>
                <a:spcPct val="150000"/>
              </a:lnSpc>
              <a:buClr>
                <a:srgbClr val="FF0000"/>
              </a:buClr>
              <a:buFont typeface="Wingdings" panose="05000000000000000000" pitchFamily="2" charset="2"/>
              <a:buChar char="§"/>
            </a:pPr>
            <a:r>
              <a:rPr lang="fr-FR" dirty="0">
                <a:solidFill>
                  <a:schemeClr val="tx1">
                    <a:lumMod val="95000"/>
                    <a:lumOff val="5000"/>
                  </a:schemeClr>
                </a:solidFill>
                <a:latin typeface="Century Gothic" panose="020B0502020202020204" pitchFamily="34" charset="0"/>
              </a:rPr>
              <a:t> </a:t>
            </a:r>
            <a:r>
              <a:rPr lang="fr-FR" b="1" dirty="0">
                <a:solidFill>
                  <a:schemeClr val="tx1">
                    <a:lumMod val="95000"/>
                    <a:lumOff val="5000"/>
                  </a:schemeClr>
                </a:solidFill>
                <a:latin typeface="Century Gothic" panose="020B0502020202020204" pitchFamily="34" charset="0"/>
              </a:rPr>
              <a:t>Période d’étude :</a:t>
            </a:r>
            <a:r>
              <a:rPr lang="fr-FR" b="1" i="1" dirty="0">
                <a:solidFill>
                  <a:schemeClr val="tx1">
                    <a:lumMod val="95000"/>
                    <a:lumOff val="5000"/>
                  </a:schemeClr>
                </a:solidFill>
                <a:latin typeface="Century Gothic" panose="020B0502020202020204" pitchFamily="34" charset="0"/>
              </a:rPr>
              <a:t> </a:t>
            </a:r>
            <a:r>
              <a:rPr lang="fr-FR" dirty="0">
                <a:solidFill>
                  <a:schemeClr val="tx1">
                    <a:lumMod val="95000"/>
                    <a:lumOff val="5000"/>
                  </a:schemeClr>
                </a:solidFill>
                <a:latin typeface="Century Gothic" panose="020B0502020202020204" pitchFamily="34" charset="0"/>
              </a:rPr>
              <a:t>Janvier 2004-Décembre 2018</a:t>
            </a:r>
          </a:p>
          <a:p>
            <a:pPr algn="just">
              <a:lnSpc>
                <a:spcPct val="150000"/>
              </a:lnSpc>
              <a:buClr>
                <a:srgbClr val="0070C0"/>
              </a:buClr>
              <a:buFont typeface="Century Gothic" panose="020B0502020202020204" pitchFamily="34" charset="0"/>
              <a:buChar char="→"/>
            </a:pPr>
            <a:r>
              <a:rPr lang="fr-FR" dirty="0">
                <a:solidFill>
                  <a:schemeClr val="tx1">
                    <a:lumMod val="95000"/>
                    <a:lumOff val="5000"/>
                  </a:schemeClr>
                </a:solidFill>
                <a:latin typeface="Century Gothic" panose="020B0502020202020204" pitchFamily="34" charset="0"/>
              </a:rPr>
              <a:t> Exclusion des grossesses toujours en cours en avril 2019</a:t>
            </a:r>
          </a:p>
          <a:p>
            <a:pPr algn="just">
              <a:lnSpc>
                <a:spcPct val="150000"/>
              </a:lnSpc>
              <a:buClr>
                <a:srgbClr val="0070C0"/>
              </a:buClr>
              <a:buFont typeface="Century Gothic" panose="020B0502020202020204" pitchFamily="34" charset="0"/>
              <a:buChar char="→"/>
            </a:pPr>
            <a:r>
              <a:rPr lang="fr-FR" dirty="0">
                <a:solidFill>
                  <a:schemeClr val="tx1">
                    <a:lumMod val="95000"/>
                    <a:lumOff val="5000"/>
                  </a:schemeClr>
                </a:solidFill>
                <a:latin typeface="Century Gothic" panose="020B0502020202020204" pitchFamily="34" charset="0"/>
              </a:rPr>
              <a:t> Exclusion des études grossesses en cours en 2018</a:t>
            </a:r>
          </a:p>
          <a:p>
            <a:endParaRPr lang="fr-FR" dirty="0"/>
          </a:p>
        </p:txBody>
      </p:sp>
      <p:sp>
        <p:nvSpPr>
          <p:cNvPr id="4" name="Espace réservé du numéro de diapositive 3"/>
          <p:cNvSpPr>
            <a:spLocks noGrp="1"/>
          </p:cNvSpPr>
          <p:nvPr>
            <p:ph type="sldNum" sz="quarter" idx="12"/>
          </p:nvPr>
        </p:nvSpPr>
        <p:spPr/>
        <p:txBody>
          <a:bodyPr/>
          <a:lstStyle/>
          <a:p>
            <a:fld id="{2123FE6F-D62F-48C0-857B-7AC970CF2039}" type="slidenum">
              <a:rPr lang="fr-FR" smtClean="0"/>
              <a:t>8</a:t>
            </a:fld>
            <a:endParaRPr lang="fr-FR"/>
          </a:p>
        </p:txBody>
      </p:sp>
    </p:spTree>
    <p:extLst>
      <p:ext uri="{BB962C8B-B14F-4D97-AF65-F5344CB8AC3E}">
        <p14:creationId xmlns:p14="http://schemas.microsoft.com/office/powerpoint/2010/main" val="20920814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Méthodes (2/3) </a:t>
            </a:r>
          </a:p>
        </p:txBody>
      </p:sp>
      <p:graphicFrame>
        <p:nvGraphicFramePr>
          <p:cNvPr id="5" name="Espace réservé du contenu 4"/>
          <p:cNvGraphicFramePr>
            <a:graphicFrameLocks noGrp="1"/>
          </p:cNvGraphicFramePr>
          <p:nvPr>
            <p:ph sz="quarter" idx="1"/>
            <p:extLst>
              <p:ext uri="{D42A27DB-BD31-4B8C-83A1-F6EECF244321}">
                <p14:modId xmlns:p14="http://schemas.microsoft.com/office/powerpoint/2010/main" val="971934024"/>
              </p:ext>
            </p:extLst>
          </p:nvPr>
        </p:nvGraphicFramePr>
        <p:xfrm>
          <a:off x="190005" y="1947553"/>
          <a:ext cx="11827823" cy="3978233"/>
        </p:xfrm>
        <a:graphic>
          <a:graphicData uri="http://schemas.openxmlformats.org/drawingml/2006/table">
            <a:tbl>
              <a:tblPr bandRow="1">
                <a:tableStyleId>{5C22544A-7EE6-4342-B048-85BDC9FD1C3A}</a:tableStyleId>
              </a:tblPr>
              <a:tblGrid>
                <a:gridCol w="2083133">
                  <a:extLst>
                    <a:ext uri="{9D8B030D-6E8A-4147-A177-3AD203B41FA5}">
                      <a16:colId xmlns:a16="http://schemas.microsoft.com/office/drawing/2014/main" val="20000"/>
                    </a:ext>
                  </a:extLst>
                </a:gridCol>
                <a:gridCol w="9744690">
                  <a:extLst>
                    <a:ext uri="{9D8B030D-6E8A-4147-A177-3AD203B41FA5}">
                      <a16:colId xmlns:a16="http://schemas.microsoft.com/office/drawing/2014/main" val="20001"/>
                    </a:ext>
                  </a:extLst>
                </a:gridCol>
              </a:tblGrid>
              <a:tr h="722085">
                <a:tc>
                  <a:txBody>
                    <a:bodyPr/>
                    <a:lstStyle/>
                    <a:p>
                      <a:pPr algn="ctr"/>
                      <a:r>
                        <a:rPr lang="fr-FR" sz="1800" b="1" dirty="0">
                          <a:solidFill>
                            <a:schemeClr val="tx1"/>
                          </a:solidFill>
                          <a:latin typeface="Century Gothic" panose="020B0502020202020204" pitchFamily="34" charset="0"/>
                        </a:rPr>
                        <a:t>Caractéristiques des femmes</a:t>
                      </a:r>
                    </a:p>
                  </a:txBody>
                  <a:tcPr anchor="ctr">
                    <a:solidFill>
                      <a:schemeClr val="bg1">
                        <a:lumMod val="8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800" b="0" baseline="0" dirty="0">
                          <a:solidFill>
                            <a:schemeClr val="bg1"/>
                          </a:solidFill>
                          <a:latin typeface="Century Gothic" panose="020B0502020202020204" pitchFamily="34" charset="0"/>
                        </a:rPr>
                        <a:t>Âge, dates de grossesse, r</a:t>
                      </a:r>
                      <a:r>
                        <a:rPr lang="fr-FR" sz="1800" b="0" dirty="0">
                          <a:solidFill>
                            <a:schemeClr val="bg1"/>
                          </a:solidFill>
                          <a:latin typeface="Century Gothic" panose="020B0502020202020204" pitchFamily="34" charset="0"/>
                        </a:rPr>
                        <a:t>égimes ARV</a:t>
                      </a:r>
                      <a:r>
                        <a:rPr lang="fr-FR" sz="1800" b="0" baseline="0" dirty="0">
                          <a:solidFill>
                            <a:schemeClr val="bg1"/>
                          </a:solidFill>
                          <a:latin typeface="Century Gothic" panose="020B0502020202020204" pitchFamily="34" charset="0"/>
                        </a:rPr>
                        <a:t>, périodes d’exposition, issues de grossesse</a:t>
                      </a:r>
                      <a:endParaRPr lang="fr-FR" sz="1800" b="0" dirty="0">
                        <a:solidFill>
                          <a:schemeClr val="bg1"/>
                        </a:solidFill>
                        <a:latin typeface="Century Gothic" panose="020B0502020202020204" pitchFamily="34" charset="0"/>
                      </a:endParaRPr>
                    </a:p>
                  </a:txBody>
                  <a:tcPr anchor="ctr">
                    <a:solidFill>
                      <a:srgbClr val="9999FF">
                        <a:alpha val="75294"/>
                      </a:srgbClr>
                    </a:solidFill>
                  </a:tcPr>
                </a:tc>
                <a:extLst>
                  <a:ext uri="{0D108BD9-81ED-4DB2-BD59-A6C34878D82A}">
                    <a16:rowId xmlns:a16="http://schemas.microsoft.com/office/drawing/2014/main" val="10001"/>
                  </a:ext>
                </a:extLst>
              </a:tr>
              <a:tr h="2107284">
                <a:tc>
                  <a:txBody>
                    <a:bodyPr/>
                    <a:lstStyle/>
                    <a:p>
                      <a:pPr algn="ctr"/>
                      <a:r>
                        <a:rPr lang="fr-FR" sz="1800" b="1" dirty="0">
                          <a:latin typeface="Century Gothic" panose="020B0502020202020204" pitchFamily="34" charset="0"/>
                        </a:rPr>
                        <a:t>Critères d’évaluation</a:t>
                      </a:r>
                    </a:p>
                  </a:txBody>
                  <a:tcPr anchor="ctr">
                    <a:solidFill>
                      <a:schemeClr val="bg1">
                        <a:lumMod val="85000"/>
                      </a:schemeClr>
                    </a:solidFill>
                  </a:tcPr>
                </a:tc>
                <a:tc>
                  <a:txBody>
                    <a:bodyPr/>
                    <a:lstStyle/>
                    <a:p>
                      <a:pPr marL="285750" marR="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800" b="1" dirty="0">
                          <a:solidFill>
                            <a:schemeClr val="bg1"/>
                          </a:solidFill>
                          <a:latin typeface="Century Gothic" panose="020B0502020202020204" pitchFamily="34" charset="0"/>
                        </a:rPr>
                        <a:t>Avortements </a:t>
                      </a:r>
                      <a:r>
                        <a:rPr lang="fr-FR" sz="1800" b="1" kern="1200" dirty="0">
                          <a:solidFill>
                            <a:schemeClr val="bg1"/>
                          </a:solidFill>
                          <a:latin typeface="Century Gothic" panose="020B0502020202020204" pitchFamily="34" charset="0"/>
                          <a:ea typeface="+mn-ea"/>
                          <a:cs typeface="+mn-cs"/>
                        </a:rPr>
                        <a:t>spontanés </a:t>
                      </a:r>
                      <a:r>
                        <a:rPr lang="fr-FR" sz="1800" kern="1200" dirty="0">
                          <a:solidFill>
                            <a:schemeClr val="bg1"/>
                          </a:solidFill>
                          <a:latin typeface="Century Gothic" panose="020B0502020202020204" pitchFamily="34" charset="0"/>
                          <a:ea typeface="+mn-ea"/>
                          <a:cs typeface="+mn-cs"/>
                        </a:rPr>
                        <a:t>: fausses couches (&lt;22SA)</a:t>
                      </a:r>
                    </a:p>
                    <a:p>
                      <a:pPr marL="285750" marR="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800" b="1" kern="1200" dirty="0">
                          <a:solidFill>
                            <a:schemeClr val="bg1"/>
                          </a:solidFill>
                          <a:latin typeface="Century Gothic" panose="020B0502020202020204" pitchFamily="34" charset="0"/>
                          <a:ea typeface="+mn-ea"/>
                          <a:cs typeface="+mn-cs"/>
                        </a:rPr>
                        <a:t>Avortements induits </a:t>
                      </a:r>
                      <a:r>
                        <a:rPr lang="fr-FR" sz="1800" kern="1200" dirty="0">
                          <a:solidFill>
                            <a:schemeClr val="bg1"/>
                          </a:solidFill>
                          <a:latin typeface="Century Gothic" panose="020B0502020202020204" pitchFamily="34" charset="0"/>
                          <a:ea typeface="+mn-ea"/>
                          <a:cs typeface="+mn-cs"/>
                        </a:rPr>
                        <a:t>: IVG, avortements provoqués (&lt;14SA)</a:t>
                      </a:r>
                    </a:p>
                    <a:p>
                      <a:pPr marL="285750" marR="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800" b="1" kern="1200" dirty="0">
                          <a:solidFill>
                            <a:schemeClr val="bg1"/>
                          </a:solidFill>
                          <a:latin typeface="Century Gothic" panose="020B0502020202020204" pitchFamily="34" charset="0"/>
                          <a:ea typeface="+mn-ea"/>
                          <a:cs typeface="+mn-cs"/>
                        </a:rPr>
                        <a:t>Grossesses extra-utérines : </a:t>
                      </a:r>
                      <a:r>
                        <a:rPr lang="fr-FR" sz="1800" b="0" kern="1200" dirty="0">
                          <a:solidFill>
                            <a:schemeClr val="bg1"/>
                          </a:solidFill>
                          <a:latin typeface="Century Gothic" panose="020B0502020202020204" pitchFamily="34" charset="0"/>
                          <a:ea typeface="+mn-ea"/>
                          <a:cs typeface="+mn-cs"/>
                        </a:rPr>
                        <a:t>nidation hors cavité utérine</a:t>
                      </a:r>
                      <a:endParaRPr lang="fr-FR" sz="1800" b="1" kern="1200" dirty="0">
                        <a:solidFill>
                          <a:schemeClr val="bg1"/>
                        </a:solidFill>
                        <a:latin typeface="Century Gothic" panose="020B0502020202020204" pitchFamily="34" charset="0"/>
                        <a:ea typeface="+mn-ea"/>
                        <a:cs typeface="+mn-cs"/>
                      </a:endParaRPr>
                    </a:p>
                    <a:p>
                      <a:pPr marL="285750" marR="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800" b="1" kern="1200" dirty="0">
                          <a:solidFill>
                            <a:schemeClr val="bg1"/>
                          </a:solidFill>
                          <a:latin typeface="Century Gothic" panose="020B0502020202020204" pitchFamily="34" charset="0"/>
                          <a:ea typeface="+mn-ea"/>
                          <a:cs typeface="+mn-cs"/>
                        </a:rPr>
                        <a:t>Mortinatalité</a:t>
                      </a:r>
                      <a:r>
                        <a:rPr lang="fr-FR" sz="1800" kern="1200" dirty="0">
                          <a:solidFill>
                            <a:schemeClr val="bg1"/>
                          </a:solidFill>
                          <a:latin typeface="Century Gothic" panose="020B0502020202020204" pitchFamily="34" charset="0"/>
                          <a:ea typeface="+mn-ea"/>
                          <a:cs typeface="+mn-cs"/>
                        </a:rPr>
                        <a:t> : fœtus nés sans vie après 22 SA</a:t>
                      </a:r>
                    </a:p>
                    <a:p>
                      <a:pPr marL="285750" marR="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800" b="1" kern="1200" dirty="0">
                          <a:solidFill>
                            <a:schemeClr val="bg1"/>
                          </a:solidFill>
                          <a:latin typeface="Century Gothic" panose="020B0502020202020204" pitchFamily="34" charset="0"/>
                          <a:ea typeface="+mn-ea"/>
                          <a:cs typeface="+mn-cs"/>
                        </a:rPr>
                        <a:t>Prématurité</a:t>
                      </a:r>
                      <a:r>
                        <a:rPr lang="fr-FR" sz="1800" kern="1200" dirty="0">
                          <a:solidFill>
                            <a:schemeClr val="bg1"/>
                          </a:solidFill>
                          <a:latin typeface="Century Gothic" panose="020B0502020202020204" pitchFamily="34" charset="0"/>
                          <a:ea typeface="+mn-ea"/>
                          <a:cs typeface="+mn-cs"/>
                        </a:rPr>
                        <a:t> : &lt;37 SA (définie par la DDR)</a:t>
                      </a:r>
                    </a:p>
                    <a:p>
                      <a:pPr marL="285750" marR="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800" b="1" kern="1200" dirty="0">
                          <a:solidFill>
                            <a:schemeClr val="bg1"/>
                          </a:solidFill>
                          <a:latin typeface="Century Gothic" panose="020B0502020202020204" pitchFamily="34" charset="0"/>
                          <a:ea typeface="+mn-ea"/>
                          <a:cs typeface="+mn-cs"/>
                        </a:rPr>
                        <a:t>Faible poids de naissance </a:t>
                      </a:r>
                      <a:r>
                        <a:rPr lang="fr-FR" sz="1800" kern="1200" dirty="0">
                          <a:solidFill>
                            <a:schemeClr val="bg1"/>
                          </a:solidFill>
                          <a:latin typeface="Century Gothic" panose="020B0502020202020204" pitchFamily="34" charset="0"/>
                          <a:ea typeface="+mn-ea"/>
                          <a:cs typeface="+mn-cs"/>
                        </a:rPr>
                        <a:t>: &lt;2500g</a:t>
                      </a:r>
                    </a:p>
                    <a:p>
                      <a:pPr marL="285750" marR="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800" b="1" kern="1200" dirty="0">
                          <a:solidFill>
                            <a:schemeClr val="bg1"/>
                          </a:solidFill>
                          <a:latin typeface="Century Gothic" panose="020B0502020202020204" pitchFamily="34" charset="0"/>
                          <a:ea typeface="+mn-ea"/>
                          <a:cs typeface="+mn-cs"/>
                        </a:rPr>
                        <a:t>Anomalies congénitales : </a:t>
                      </a:r>
                      <a:r>
                        <a:rPr lang="fr-FR" sz="1800" b="0" kern="1200" dirty="0">
                          <a:solidFill>
                            <a:schemeClr val="bg1"/>
                          </a:solidFill>
                          <a:latin typeface="Century Gothic" panose="020B0502020202020204" pitchFamily="34" charset="0"/>
                          <a:ea typeface="+mn-ea"/>
                          <a:cs typeface="+mn-cs"/>
                        </a:rPr>
                        <a:t>altération dans le processus</a:t>
                      </a:r>
                      <a:r>
                        <a:rPr lang="fr-FR" sz="1800" b="0" kern="1200" baseline="0" dirty="0">
                          <a:solidFill>
                            <a:schemeClr val="bg1"/>
                          </a:solidFill>
                          <a:latin typeface="Century Gothic" panose="020B0502020202020204" pitchFamily="34" charset="0"/>
                          <a:ea typeface="+mn-ea"/>
                          <a:cs typeface="+mn-cs"/>
                        </a:rPr>
                        <a:t> du développement du fœtus</a:t>
                      </a:r>
                      <a:endParaRPr lang="fr-FR" sz="1800" b="1" kern="1200" dirty="0">
                        <a:solidFill>
                          <a:schemeClr val="bg1"/>
                        </a:solidFill>
                        <a:latin typeface="Century Gothic" panose="020B0502020202020204" pitchFamily="34" charset="0"/>
                        <a:ea typeface="+mn-ea"/>
                        <a:cs typeface="+mn-cs"/>
                      </a:endParaRPr>
                    </a:p>
                  </a:txBody>
                  <a:tcPr anchor="ctr">
                    <a:solidFill>
                      <a:srgbClr val="9999FF">
                        <a:alpha val="75294"/>
                      </a:srgbClr>
                    </a:solidFill>
                  </a:tcPr>
                </a:tc>
                <a:extLst>
                  <a:ext uri="{0D108BD9-81ED-4DB2-BD59-A6C34878D82A}">
                    <a16:rowId xmlns:a16="http://schemas.microsoft.com/office/drawing/2014/main" val="536071515"/>
                  </a:ext>
                </a:extLst>
              </a:tr>
              <a:tr h="1148864">
                <a:tc>
                  <a:txBody>
                    <a:bodyPr/>
                    <a:lstStyle/>
                    <a:p>
                      <a:pPr algn="ctr"/>
                      <a:r>
                        <a:rPr lang="fr-FR" sz="1800" b="1" dirty="0">
                          <a:latin typeface="Century Gothic" panose="020B0502020202020204" pitchFamily="34" charset="0"/>
                        </a:rPr>
                        <a:t>Variables d’exposition</a:t>
                      </a:r>
                    </a:p>
                  </a:txBody>
                  <a:tcPr anchor="ctr">
                    <a:solidFill>
                      <a:schemeClr val="bg1">
                        <a:lumMod val="85000"/>
                      </a:schemeClr>
                    </a:solidFill>
                  </a:tcPr>
                </a:tc>
                <a:tc>
                  <a:txBody>
                    <a:bodyPr/>
                    <a:lstStyle/>
                    <a:p>
                      <a:pPr algn="just">
                        <a:lnSpc>
                          <a:spcPct val="100000"/>
                        </a:lnSpc>
                        <a:buFont typeface="Arial" panose="020B0604020202020204" pitchFamily="34" charset="0"/>
                        <a:buChar char="•"/>
                      </a:pPr>
                      <a:r>
                        <a:rPr lang="fr-FR" sz="1800" dirty="0">
                          <a:solidFill>
                            <a:schemeClr val="bg1"/>
                          </a:solidFill>
                          <a:latin typeface="Century Gothic" panose="020B0502020202020204" pitchFamily="34" charset="0"/>
                        </a:rPr>
                        <a:t>   Classes médicamenteuses ARV : INTI, INNTI, IP, II </a:t>
                      </a:r>
                    </a:p>
                    <a:p>
                      <a:pPr algn="just">
                        <a:lnSpc>
                          <a:spcPct val="100000"/>
                        </a:lnSpc>
                        <a:buFont typeface="Arial" panose="020B0604020202020204" pitchFamily="34" charset="0"/>
                        <a:buChar char="•"/>
                      </a:pPr>
                      <a:r>
                        <a:rPr lang="fr-FR" sz="1800" dirty="0">
                          <a:solidFill>
                            <a:schemeClr val="bg1"/>
                          </a:solidFill>
                          <a:latin typeface="Century Gothic" panose="020B0502020202020204" pitchFamily="34" charset="0"/>
                        </a:rPr>
                        <a:t>   Périodes d’initiation</a:t>
                      </a:r>
                      <a:r>
                        <a:rPr lang="fr-FR" sz="1800" baseline="0" dirty="0">
                          <a:solidFill>
                            <a:schemeClr val="bg1"/>
                          </a:solidFill>
                          <a:latin typeface="Century Gothic" panose="020B0502020202020204" pitchFamily="34" charset="0"/>
                        </a:rPr>
                        <a:t> </a:t>
                      </a:r>
                      <a:r>
                        <a:rPr lang="fr-FR" sz="1800" dirty="0">
                          <a:solidFill>
                            <a:schemeClr val="bg1"/>
                          </a:solidFill>
                          <a:latin typeface="Century Gothic" panose="020B0502020202020204" pitchFamily="34" charset="0"/>
                        </a:rPr>
                        <a:t>:</a:t>
                      </a:r>
                      <a:r>
                        <a:rPr lang="fr-FR" sz="1800" baseline="0" dirty="0">
                          <a:solidFill>
                            <a:schemeClr val="bg1"/>
                          </a:solidFill>
                          <a:latin typeface="Century Gothic" panose="020B0502020202020204" pitchFamily="34" charset="0"/>
                        </a:rPr>
                        <a:t> </a:t>
                      </a:r>
                      <a:r>
                        <a:rPr lang="fr-FR" sz="1800" dirty="0">
                          <a:solidFill>
                            <a:schemeClr val="bg1"/>
                          </a:solidFill>
                          <a:latin typeface="Century Gothic" panose="020B0502020202020204" pitchFamily="34" charset="0"/>
                        </a:rPr>
                        <a:t>Préconceptionnelle, début de grossesse (premier trimestre), fin de grossesse (2</a:t>
                      </a:r>
                      <a:r>
                        <a:rPr lang="fr-FR" sz="1800" baseline="30000" dirty="0">
                          <a:solidFill>
                            <a:schemeClr val="bg1"/>
                          </a:solidFill>
                          <a:latin typeface="Century Gothic" panose="020B0502020202020204" pitchFamily="34" charset="0"/>
                        </a:rPr>
                        <a:t>ième</a:t>
                      </a:r>
                      <a:r>
                        <a:rPr lang="fr-FR" sz="1800" dirty="0">
                          <a:solidFill>
                            <a:schemeClr val="bg1"/>
                          </a:solidFill>
                          <a:latin typeface="Century Gothic" panose="020B0502020202020204" pitchFamily="34" charset="0"/>
                        </a:rPr>
                        <a:t>/3</a:t>
                      </a:r>
                      <a:r>
                        <a:rPr lang="fr-FR" sz="1800" baseline="30000" dirty="0">
                          <a:solidFill>
                            <a:schemeClr val="bg1"/>
                          </a:solidFill>
                          <a:latin typeface="Century Gothic" panose="020B0502020202020204" pitchFamily="34" charset="0"/>
                        </a:rPr>
                        <a:t>ième</a:t>
                      </a:r>
                      <a:r>
                        <a:rPr lang="fr-FR" sz="1800" dirty="0">
                          <a:solidFill>
                            <a:schemeClr val="bg1"/>
                          </a:solidFill>
                          <a:latin typeface="Century Gothic" panose="020B0502020202020204" pitchFamily="34" charset="0"/>
                        </a:rPr>
                        <a:t> trimestre)</a:t>
                      </a:r>
                      <a:endParaRPr lang="fr-FR" sz="1800" b="0" dirty="0">
                        <a:solidFill>
                          <a:schemeClr val="bg1"/>
                        </a:solidFill>
                        <a:latin typeface="Century Gothic" panose="020B0502020202020204" pitchFamily="34" charset="0"/>
                      </a:endParaRPr>
                    </a:p>
                  </a:txBody>
                  <a:tcPr anchor="ctr">
                    <a:solidFill>
                      <a:srgbClr val="9999FF">
                        <a:alpha val="75294"/>
                      </a:srgbClr>
                    </a:solidFill>
                  </a:tcPr>
                </a:tc>
                <a:extLst>
                  <a:ext uri="{0D108BD9-81ED-4DB2-BD59-A6C34878D82A}">
                    <a16:rowId xmlns:a16="http://schemas.microsoft.com/office/drawing/2014/main" val="1804680077"/>
                  </a:ext>
                </a:extLst>
              </a:tr>
            </a:tbl>
          </a:graphicData>
        </a:graphic>
      </p:graphicFrame>
      <p:sp>
        <p:nvSpPr>
          <p:cNvPr id="6" name="Espace réservé du numéro de diapositive 5"/>
          <p:cNvSpPr>
            <a:spLocks noGrp="1"/>
          </p:cNvSpPr>
          <p:nvPr>
            <p:ph type="sldNum" sz="quarter" idx="12"/>
          </p:nvPr>
        </p:nvSpPr>
        <p:spPr/>
        <p:txBody>
          <a:bodyPr/>
          <a:lstStyle/>
          <a:p>
            <a:fld id="{2123FE6F-D62F-48C0-857B-7AC970CF2039}" type="slidenum">
              <a:rPr lang="fr-FR" smtClean="0"/>
              <a:t>9</a:t>
            </a:fld>
            <a:endParaRPr lang="fr-FR"/>
          </a:p>
        </p:txBody>
      </p:sp>
      <p:sp>
        <p:nvSpPr>
          <p:cNvPr id="3" name="ZoneTexte 2"/>
          <p:cNvSpPr txBox="1"/>
          <p:nvPr/>
        </p:nvSpPr>
        <p:spPr>
          <a:xfrm>
            <a:off x="0" y="6349959"/>
            <a:ext cx="10652167" cy="523220"/>
          </a:xfrm>
          <a:prstGeom prst="rect">
            <a:avLst/>
          </a:prstGeom>
          <a:noFill/>
        </p:spPr>
        <p:txBody>
          <a:bodyPr wrap="square" rtlCol="0">
            <a:spAutoFit/>
          </a:bodyPr>
          <a:lstStyle/>
          <a:p>
            <a:r>
              <a:rPr lang="fr-FR" sz="1400" dirty="0">
                <a:solidFill>
                  <a:schemeClr val="bg1"/>
                </a:solidFill>
              </a:rPr>
              <a:t>SA : semaines d’aménorrhée ; DDR : date de dernières règles ; INTI : inhibiteur nucléosidique de la transcriptase inverse ; </a:t>
            </a:r>
          </a:p>
          <a:p>
            <a:r>
              <a:rPr lang="fr-FR" sz="1400" dirty="0">
                <a:solidFill>
                  <a:schemeClr val="bg1"/>
                </a:solidFill>
              </a:rPr>
              <a:t>INNTI : inhibiteur non nucléosidique de la transcriptase inverse ; IP : inhibiteur de la protéase ; II : inhibiteur de l’intégrase</a:t>
            </a:r>
          </a:p>
        </p:txBody>
      </p:sp>
    </p:spTree>
    <p:extLst>
      <p:ext uri="{BB962C8B-B14F-4D97-AF65-F5344CB8AC3E}">
        <p14:creationId xmlns:p14="http://schemas.microsoft.com/office/powerpoint/2010/main" val="953217657"/>
      </p:ext>
    </p:extLst>
  </p:cSld>
  <p:clrMapOvr>
    <a:masterClrMapping/>
  </p:clrMapOvr>
</p:sld>
</file>

<file path=ppt/theme/theme1.xml><?xml version="1.0" encoding="utf-8"?>
<a:theme xmlns:a="http://schemas.openxmlformats.org/drawingml/2006/main" name="Rétrospective">
  <a:themeElements>
    <a:clrScheme name="Mé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Rétrospectiv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étrospective">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463</TotalTime>
  <Words>2987</Words>
  <Application>Microsoft Office PowerPoint</Application>
  <PresentationFormat>Grand écran</PresentationFormat>
  <Paragraphs>635</Paragraphs>
  <Slides>24</Slides>
  <Notes>24</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24</vt:i4>
      </vt:variant>
    </vt:vector>
  </HeadingPairs>
  <TitlesOfParts>
    <vt:vector size="32" baseType="lpstr">
      <vt:lpstr>Arial</vt:lpstr>
      <vt:lpstr>Calibri</vt:lpstr>
      <vt:lpstr>Calibri Light</vt:lpstr>
      <vt:lpstr>Century Gothic</vt:lpstr>
      <vt:lpstr>Times New Roman</vt:lpstr>
      <vt:lpstr>Tw Cen MT</vt:lpstr>
      <vt:lpstr>Wingdings</vt:lpstr>
      <vt:lpstr>Rétrospective</vt:lpstr>
      <vt:lpstr>Médicaments antirétroviraux et issues de grossesse : analyse secondaire des données de pharmacovigilance de l’ANRS</vt:lpstr>
      <vt:lpstr>Projet et lien avec l’unité U1027</vt:lpstr>
      <vt:lpstr>Contexte (1/4)</vt:lpstr>
      <vt:lpstr>Contexte (2/4)</vt:lpstr>
      <vt:lpstr>Contexte (3/4)</vt:lpstr>
      <vt:lpstr>Contexte (4/4)</vt:lpstr>
      <vt:lpstr>Objectif </vt:lpstr>
      <vt:lpstr>Méthodes (1/3)</vt:lpstr>
      <vt:lpstr>Méthodes (2/3) </vt:lpstr>
      <vt:lpstr>Méthodes (3/3)</vt:lpstr>
      <vt:lpstr>Résultats : Description des études (1/5)</vt:lpstr>
      <vt:lpstr>Résultats : Description des grossesse (n=924) (2/5)</vt:lpstr>
      <vt:lpstr>Résultats : Recueil des données (3/5)</vt:lpstr>
      <vt:lpstr>Résultats : Description des issues de grossesse </vt:lpstr>
      <vt:lpstr>Résultats : Analyse ajustée▫ des facteurs associés aux issues de grossesse défavorables</vt:lpstr>
      <vt:lpstr>Résultats : Analyse ajustée▫ des facteurs associés aux issues de grossesse défavorables</vt:lpstr>
      <vt:lpstr>Résultats : Analyse ajustée▫ des facteurs associés aux issues de grossesse défavorables</vt:lpstr>
      <vt:lpstr>Discussion : Limites (1/2)</vt:lpstr>
      <vt:lpstr>Discussion : Interprétation des résultats (2/2) </vt:lpstr>
      <vt:lpstr>Perspectives</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Médicaments antirétroviraux  et issues de grossesse</dc:title>
  <dc:creator>utilisateur</dc:creator>
  <cp:lastModifiedBy>Nathalie Bel</cp:lastModifiedBy>
  <cp:revision>37</cp:revision>
  <dcterms:created xsi:type="dcterms:W3CDTF">2019-10-16T13:25:58Z</dcterms:created>
  <dcterms:modified xsi:type="dcterms:W3CDTF">2019-11-20T10:11:26Z</dcterms:modified>
</cp:coreProperties>
</file>