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2" r:id="rId1"/>
  </p:sldMasterIdLst>
  <p:notesMasterIdLst>
    <p:notesMasterId r:id="rId34"/>
  </p:notesMasterIdLst>
  <p:sldIdLst>
    <p:sldId id="256" r:id="rId2"/>
    <p:sldId id="403" r:id="rId3"/>
    <p:sldId id="430" r:id="rId4"/>
    <p:sldId id="405" r:id="rId5"/>
    <p:sldId id="406" r:id="rId6"/>
    <p:sldId id="407" r:id="rId7"/>
    <p:sldId id="431" r:id="rId8"/>
    <p:sldId id="408" r:id="rId9"/>
    <p:sldId id="409" r:id="rId10"/>
    <p:sldId id="410" r:id="rId11"/>
    <p:sldId id="435" r:id="rId12"/>
    <p:sldId id="416" r:id="rId13"/>
    <p:sldId id="412" r:id="rId14"/>
    <p:sldId id="413" r:id="rId15"/>
    <p:sldId id="432" r:id="rId16"/>
    <p:sldId id="415" r:id="rId17"/>
    <p:sldId id="418" r:id="rId18"/>
    <p:sldId id="421" r:id="rId19"/>
    <p:sldId id="420" r:id="rId20"/>
    <p:sldId id="436" r:id="rId21"/>
    <p:sldId id="377" r:id="rId22"/>
    <p:sldId id="378" r:id="rId23"/>
    <p:sldId id="379" r:id="rId24"/>
    <p:sldId id="433" r:id="rId25"/>
    <p:sldId id="434" r:id="rId26"/>
    <p:sldId id="388" r:id="rId27"/>
    <p:sldId id="355" r:id="rId28"/>
    <p:sldId id="424" r:id="rId29"/>
    <p:sldId id="425" r:id="rId30"/>
    <p:sldId id="426" r:id="rId31"/>
    <p:sldId id="423" r:id="rId32"/>
    <p:sldId id="395"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0" d="100"/>
          <a:sy n="70" d="100"/>
        </p:scale>
        <p:origin x="342" y="48"/>
      </p:cViewPr>
      <p:guideLst/>
    </p:cSldViewPr>
  </p:slideViewPr>
  <p:notesTextViewPr>
    <p:cViewPr>
      <p:scale>
        <a:sx n="1" d="1"/>
        <a:sy n="1" d="1"/>
      </p:scale>
      <p:origin x="0" y="0"/>
    </p:cViewPr>
  </p:notesTextViewPr>
  <p:sorterViewPr>
    <p:cViewPr>
      <p:scale>
        <a:sx n="100" d="100"/>
        <a:sy n="100" d="100"/>
      </p:scale>
      <p:origin x="0" y="-2724"/>
    </p:cViewPr>
  </p:sorterViewPr>
  <p:notesViewPr>
    <p:cSldViewPr snapToGrid="0">
      <p:cViewPr varScale="1">
        <p:scale>
          <a:sx n="69" d="100"/>
          <a:sy n="69" d="100"/>
        </p:scale>
        <p:origin x="1860" y="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tilisateur\AppData\Local\Temp\SEP%20and%20AC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tilisateur\AppData\Local\Temp\SEP%20and%20ACE.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b="1" dirty="0"/>
              <a:t>Classe sociale et</a:t>
            </a:r>
            <a:r>
              <a:rPr lang="fr-FR" b="1" baseline="0" dirty="0"/>
              <a:t> adversité durant l’enfance</a:t>
            </a:r>
            <a:endParaRPr lang="fr-FR"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v>Adversity 0</c:v>
          </c:tx>
          <c:spPr>
            <a:solidFill>
              <a:schemeClr val="accent1"/>
            </a:solidFill>
            <a:ln>
              <a:noFill/>
            </a:ln>
            <a:effectLst/>
          </c:spPr>
          <c:invertIfNegative val="0"/>
          <c:cat>
            <c:strRef>
              <c:f>'[SEP and ACE.xlsx]Feuil2'!$B$9:$B$13</c:f>
              <c:strCache>
                <c:ptCount val="5"/>
                <c:pt idx="0">
                  <c:v>I &amp; II (professional)</c:v>
                </c:pt>
                <c:pt idx="1">
                  <c:v>IIINM (skilled nonmanual)</c:v>
                </c:pt>
                <c:pt idx="2">
                  <c:v>IIIM (skilled manual)</c:v>
                </c:pt>
                <c:pt idx="3">
                  <c:v>IV &amp; V (semi-unskilled)</c:v>
                </c:pt>
                <c:pt idx="4">
                  <c:v>All</c:v>
                </c:pt>
              </c:strCache>
            </c:strRef>
          </c:cat>
          <c:val>
            <c:numRef>
              <c:f>'[SEP and ACE.xlsx]Feuil2'!$C$9:$C$13</c:f>
              <c:numCache>
                <c:formatCode>General</c:formatCode>
                <c:ptCount val="5"/>
                <c:pt idx="0">
                  <c:v>82.61</c:v>
                </c:pt>
                <c:pt idx="1">
                  <c:v>74.37</c:v>
                </c:pt>
                <c:pt idx="2">
                  <c:v>71.459999999999994</c:v>
                </c:pt>
                <c:pt idx="3">
                  <c:v>60.13</c:v>
                </c:pt>
                <c:pt idx="4">
                  <c:v>71.13</c:v>
                </c:pt>
              </c:numCache>
            </c:numRef>
          </c:val>
          <c:extLst>
            <c:ext xmlns:c16="http://schemas.microsoft.com/office/drawing/2014/chart" uri="{C3380CC4-5D6E-409C-BE32-E72D297353CC}">
              <c16:uniqueId val="{00000000-2DF2-4A2A-A1D3-3AA85BAE61C3}"/>
            </c:ext>
          </c:extLst>
        </c:ser>
        <c:ser>
          <c:idx val="1"/>
          <c:order val="1"/>
          <c:tx>
            <c:v>Adversity 1</c:v>
          </c:tx>
          <c:spPr>
            <a:solidFill>
              <a:schemeClr val="accent2"/>
            </a:solidFill>
            <a:ln>
              <a:noFill/>
            </a:ln>
            <a:effectLst/>
          </c:spPr>
          <c:invertIfNegative val="0"/>
          <c:cat>
            <c:strRef>
              <c:f>'[SEP and ACE.xlsx]Feuil2'!$B$9:$B$13</c:f>
              <c:strCache>
                <c:ptCount val="5"/>
                <c:pt idx="0">
                  <c:v>I &amp; II (professional)</c:v>
                </c:pt>
                <c:pt idx="1">
                  <c:v>IIINM (skilled nonmanual)</c:v>
                </c:pt>
                <c:pt idx="2">
                  <c:v>IIIM (skilled manual)</c:v>
                </c:pt>
                <c:pt idx="3">
                  <c:v>IV &amp; V (semi-unskilled)</c:v>
                </c:pt>
                <c:pt idx="4">
                  <c:v>All</c:v>
                </c:pt>
              </c:strCache>
            </c:strRef>
          </c:cat>
          <c:val>
            <c:numRef>
              <c:f>'[SEP and ACE.xlsx]Feuil2'!$D$9:$D$13</c:f>
              <c:numCache>
                <c:formatCode>General</c:formatCode>
                <c:ptCount val="5"/>
                <c:pt idx="0">
                  <c:v>14.56</c:v>
                </c:pt>
                <c:pt idx="1">
                  <c:v>19.57</c:v>
                </c:pt>
                <c:pt idx="2">
                  <c:v>21.2</c:v>
                </c:pt>
                <c:pt idx="3">
                  <c:v>25.77</c:v>
                </c:pt>
                <c:pt idx="4">
                  <c:v>20.92</c:v>
                </c:pt>
              </c:numCache>
            </c:numRef>
          </c:val>
          <c:extLst>
            <c:ext xmlns:c16="http://schemas.microsoft.com/office/drawing/2014/chart" uri="{C3380CC4-5D6E-409C-BE32-E72D297353CC}">
              <c16:uniqueId val="{00000001-2DF2-4A2A-A1D3-3AA85BAE61C3}"/>
            </c:ext>
          </c:extLst>
        </c:ser>
        <c:ser>
          <c:idx val="2"/>
          <c:order val="2"/>
          <c:tx>
            <c:v>Adversity 2+</c:v>
          </c:tx>
          <c:spPr>
            <a:solidFill>
              <a:schemeClr val="accent3"/>
            </a:solidFill>
            <a:ln>
              <a:noFill/>
            </a:ln>
            <a:effectLst/>
          </c:spPr>
          <c:invertIfNegative val="0"/>
          <c:cat>
            <c:strRef>
              <c:f>'[SEP and ACE.xlsx]Feuil2'!$B$9:$B$13</c:f>
              <c:strCache>
                <c:ptCount val="5"/>
                <c:pt idx="0">
                  <c:v>I &amp; II (professional)</c:v>
                </c:pt>
                <c:pt idx="1">
                  <c:v>IIINM (skilled nonmanual)</c:v>
                </c:pt>
                <c:pt idx="2">
                  <c:v>IIIM (skilled manual)</c:v>
                </c:pt>
                <c:pt idx="3">
                  <c:v>IV &amp; V (semi-unskilled)</c:v>
                </c:pt>
                <c:pt idx="4">
                  <c:v>All</c:v>
                </c:pt>
              </c:strCache>
            </c:strRef>
          </c:cat>
          <c:val>
            <c:numRef>
              <c:f>'[SEP and ACE.xlsx]Feuil2'!$E$9:$E$13</c:f>
              <c:numCache>
                <c:formatCode>General</c:formatCode>
                <c:ptCount val="5"/>
                <c:pt idx="0">
                  <c:v>2.83</c:v>
                </c:pt>
                <c:pt idx="1">
                  <c:v>6.06</c:v>
                </c:pt>
                <c:pt idx="2">
                  <c:v>7.34</c:v>
                </c:pt>
                <c:pt idx="3">
                  <c:v>14.1</c:v>
                </c:pt>
                <c:pt idx="4">
                  <c:v>7.95</c:v>
                </c:pt>
              </c:numCache>
            </c:numRef>
          </c:val>
          <c:extLst>
            <c:ext xmlns:c16="http://schemas.microsoft.com/office/drawing/2014/chart" uri="{C3380CC4-5D6E-409C-BE32-E72D297353CC}">
              <c16:uniqueId val="{00000002-2DF2-4A2A-A1D3-3AA85BAE61C3}"/>
            </c:ext>
          </c:extLst>
        </c:ser>
        <c:dLbls>
          <c:showLegendKey val="0"/>
          <c:showVal val="0"/>
          <c:showCatName val="0"/>
          <c:showSerName val="0"/>
          <c:showPercent val="0"/>
          <c:showBubbleSize val="0"/>
        </c:dLbls>
        <c:gapWidth val="219"/>
        <c:overlap val="-27"/>
        <c:axId val="337345136"/>
        <c:axId val="337347096"/>
      </c:barChart>
      <c:catAx>
        <c:axId val="337345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37347096"/>
        <c:crosses val="autoZero"/>
        <c:auto val="1"/>
        <c:lblAlgn val="ctr"/>
        <c:lblOffset val="100"/>
        <c:noMultiLvlLbl val="0"/>
      </c:catAx>
      <c:valAx>
        <c:axId val="3373470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37345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200" b="1" dirty="0"/>
              <a:t>Niveau</a:t>
            </a:r>
            <a:r>
              <a:rPr lang="fr-FR" sz="1200" b="1" baseline="0" dirty="0"/>
              <a:t> d’é</a:t>
            </a:r>
            <a:r>
              <a:rPr lang="fr-FR" sz="1200" b="1" dirty="0"/>
              <a:t>ducation de la mère et adversité durant l’enfance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v>Adversity 0</c:v>
          </c:tx>
          <c:spPr>
            <a:solidFill>
              <a:schemeClr val="accent1"/>
            </a:solidFill>
            <a:ln>
              <a:noFill/>
            </a:ln>
            <a:effectLst/>
          </c:spPr>
          <c:invertIfNegative val="0"/>
          <c:cat>
            <c:strRef>
              <c:f>'[SEP and ACE.xlsx]Feuil2'!$C$34:$C$36</c:f>
              <c:strCache>
                <c:ptCount val="3"/>
                <c:pt idx="0">
                  <c:v>Left school at 15 or +</c:v>
                </c:pt>
                <c:pt idx="1">
                  <c:v>Left school before 14</c:v>
                </c:pt>
                <c:pt idx="2">
                  <c:v>All</c:v>
                </c:pt>
              </c:strCache>
            </c:strRef>
          </c:cat>
          <c:val>
            <c:numRef>
              <c:f>'[SEP and ACE.xlsx]Feuil2'!$D$34:$D$36</c:f>
              <c:numCache>
                <c:formatCode>General</c:formatCode>
                <c:ptCount val="3"/>
                <c:pt idx="0">
                  <c:v>78.099999999999994</c:v>
                </c:pt>
                <c:pt idx="1">
                  <c:v>68.5</c:v>
                </c:pt>
                <c:pt idx="2">
                  <c:v>70.8</c:v>
                </c:pt>
              </c:numCache>
            </c:numRef>
          </c:val>
          <c:extLst>
            <c:ext xmlns:c16="http://schemas.microsoft.com/office/drawing/2014/chart" uri="{C3380CC4-5D6E-409C-BE32-E72D297353CC}">
              <c16:uniqueId val="{00000000-C4F7-4FF5-AEF6-64B198175C5A}"/>
            </c:ext>
          </c:extLst>
        </c:ser>
        <c:ser>
          <c:idx val="1"/>
          <c:order val="1"/>
          <c:tx>
            <c:v>Adversity 1</c:v>
          </c:tx>
          <c:spPr>
            <a:solidFill>
              <a:schemeClr val="accent2"/>
            </a:solidFill>
            <a:ln>
              <a:noFill/>
            </a:ln>
            <a:effectLst/>
          </c:spPr>
          <c:invertIfNegative val="0"/>
          <c:cat>
            <c:strRef>
              <c:f>'[SEP and ACE.xlsx]Feuil2'!$C$34:$C$36</c:f>
              <c:strCache>
                <c:ptCount val="3"/>
                <c:pt idx="0">
                  <c:v>Left school at 15 or +</c:v>
                </c:pt>
                <c:pt idx="1">
                  <c:v>Left school before 14</c:v>
                </c:pt>
                <c:pt idx="2">
                  <c:v>All</c:v>
                </c:pt>
              </c:strCache>
            </c:strRef>
          </c:cat>
          <c:val>
            <c:numRef>
              <c:f>'[SEP and ACE.xlsx]Feuil2'!$E$34:$E$36</c:f>
              <c:numCache>
                <c:formatCode>General</c:formatCode>
                <c:ptCount val="3"/>
                <c:pt idx="0">
                  <c:v>17.399999999999999</c:v>
                </c:pt>
                <c:pt idx="1">
                  <c:v>22.3</c:v>
                </c:pt>
                <c:pt idx="2">
                  <c:v>21.1</c:v>
                </c:pt>
              </c:numCache>
            </c:numRef>
          </c:val>
          <c:extLst>
            <c:ext xmlns:c16="http://schemas.microsoft.com/office/drawing/2014/chart" uri="{C3380CC4-5D6E-409C-BE32-E72D297353CC}">
              <c16:uniqueId val="{00000001-C4F7-4FF5-AEF6-64B198175C5A}"/>
            </c:ext>
          </c:extLst>
        </c:ser>
        <c:ser>
          <c:idx val="2"/>
          <c:order val="2"/>
          <c:tx>
            <c:v>Adversity 2+</c:v>
          </c:tx>
          <c:spPr>
            <a:solidFill>
              <a:schemeClr val="accent3"/>
            </a:solidFill>
            <a:ln>
              <a:noFill/>
            </a:ln>
            <a:effectLst/>
          </c:spPr>
          <c:invertIfNegative val="0"/>
          <c:cat>
            <c:strRef>
              <c:f>'[SEP and ACE.xlsx]Feuil2'!$C$34:$C$36</c:f>
              <c:strCache>
                <c:ptCount val="3"/>
                <c:pt idx="0">
                  <c:v>Left school at 15 or +</c:v>
                </c:pt>
                <c:pt idx="1">
                  <c:v>Left school before 14</c:v>
                </c:pt>
                <c:pt idx="2">
                  <c:v>All</c:v>
                </c:pt>
              </c:strCache>
            </c:strRef>
          </c:cat>
          <c:val>
            <c:numRef>
              <c:f>'[SEP and ACE.xlsx]Feuil2'!$F$34:$F$36</c:f>
              <c:numCache>
                <c:formatCode>General</c:formatCode>
                <c:ptCount val="3"/>
                <c:pt idx="0">
                  <c:v>4.47</c:v>
                </c:pt>
                <c:pt idx="1">
                  <c:v>9.24</c:v>
                </c:pt>
                <c:pt idx="2">
                  <c:v>8.07</c:v>
                </c:pt>
              </c:numCache>
            </c:numRef>
          </c:val>
          <c:extLst>
            <c:ext xmlns:c16="http://schemas.microsoft.com/office/drawing/2014/chart" uri="{C3380CC4-5D6E-409C-BE32-E72D297353CC}">
              <c16:uniqueId val="{00000002-C4F7-4FF5-AEF6-64B198175C5A}"/>
            </c:ext>
          </c:extLst>
        </c:ser>
        <c:dLbls>
          <c:showLegendKey val="0"/>
          <c:showVal val="0"/>
          <c:showCatName val="0"/>
          <c:showSerName val="0"/>
          <c:showPercent val="0"/>
          <c:showBubbleSize val="0"/>
        </c:dLbls>
        <c:gapWidth val="219"/>
        <c:overlap val="-27"/>
        <c:axId val="337343568"/>
        <c:axId val="337339648"/>
      </c:barChart>
      <c:catAx>
        <c:axId val="337343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37339648"/>
        <c:crosses val="autoZero"/>
        <c:auto val="1"/>
        <c:lblAlgn val="ctr"/>
        <c:lblOffset val="100"/>
        <c:noMultiLvlLbl val="0"/>
      </c:catAx>
      <c:valAx>
        <c:axId val="337339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37343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23AB53-7DF6-401A-8558-AB85284FBD4D}"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fr-FR"/>
        </a:p>
      </dgm:t>
    </dgm:pt>
    <dgm:pt modelId="{004C451E-1A50-405B-9083-44AA39889215}">
      <dgm:prSet custT="1"/>
      <dgm:spPr/>
      <dgm:t>
        <a:bodyPr/>
        <a:lstStyle/>
        <a:p>
          <a:pPr rtl="0"/>
          <a:r>
            <a:rPr lang="fr-FR" sz="1400" dirty="0" err="1">
              <a:solidFill>
                <a:schemeClr val="accent5">
                  <a:lumMod val="75000"/>
                </a:schemeClr>
              </a:solidFill>
            </a:rPr>
            <a:t>Birth</a:t>
          </a:r>
          <a:endParaRPr lang="fr-FR" sz="1400" dirty="0">
            <a:solidFill>
              <a:schemeClr val="accent5">
                <a:lumMod val="75000"/>
              </a:schemeClr>
            </a:solidFill>
          </a:endParaRPr>
        </a:p>
      </dgm:t>
    </dgm:pt>
    <dgm:pt modelId="{18E42FAE-1BF3-4E00-91F2-D965D5895087}" type="parTrans" cxnId="{23F5FFE2-B7C7-4BF6-A52E-C22B16774C1A}">
      <dgm:prSet/>
      <dgm:spPr/>
      <dgm:t>
        <a:bodyPr/>
        <a:lstStyle/>
        <a:p>
          <a:endParaRPr lang="fr-FR"/>
        </a:p>
      </dgm:t>
    </dgm:pt>
    <dgm:pt modelId="{63A0FD98-9B68-49A4-8B0F-409E5BE2DA00}" type="sibTrans" cxnId="{23F5FFE2-B7C7-4BF6-A52E-C22B16774C1A}">
      <dgm:prSet/>
      <dgm:spPr/>
      <dgm:t>
        <a:bodyPr/>
        <a:lstStyle/>
        <a:p>
          <a:endParaRPr lang="fr-FR"/>
        </a:p>
      </dgm:t>
    </dgm:pt>
    <dgm:pt modelId="{0F58744C-E8EA-46AA-8EA6-727B36B97443}">
      <dgm:prSet custT="1"/>
      <dgm:spPr/>
      <dgm:t>
        <a:bodyPr/>
        <a:lstStyle/>
        <a:p>
          <a:pPr rtl="0"/>
          <a:r>
            <a:rPr lang="fr-FR" sz="1400" dirty="0">
              <a:solidFill>
                <a:schemeClr val="accent5">
                  <a:lumMod val="75000"/>
                </a:schemeClr>
              </a:solidFill>
            </a:rPr>
            <a:t>7-16y</a:t>
          </a:r>
        </a:p>
        <a:p>
          <a:pPr rtl="0"/>
          <a:r>
            <a:rPr lang="fr-FR" sz="1400" dirty="0">
              <a:solidFill>
                <a:schemeClr val="accent5">
                  <a:lumMod val="75000"/>
                </a:schemeClr>
              </a:solidFill>
            </a:rPr>
            <a:t>Adverse </a:t>
          </a:r>
          <a:r>
            <a:rPr lang="fr-FR" sz="1400" dirty="0" err="1">
              <a:solidFill>
                <a:schemeClr val="accent5">
                  <a:lumMod val="75000"/>
                </a:schemeClr>
              </a:solidFill>
            </a:rPr>
            <a:t>childhood</a:t>
          </a:r>
          <a:r>
            <a:rPr lang="fr-FR" sz="1400" dirty="0">
              <a:solidFill>
                <a:schemeClr val="accent5">
                  <a:lumMod val="75000"/>
                </a:schemeClr>
              </a:solidFill>
            </a:rPr>
            <a:t> </a:t>
          </a:r>
          <a:r>
            <a:rPr lang="fr-FR" sz="1400" dirty="0" err="1">
              <a:solidFill>
                <a:schemeClr val="accent5">
                  <a:lumMod val="75000"/>
                </a:schemeClr>
              </a:solidFill>
            </a:rPr>
            <a:t>experiences</a:t>
          </a:r>
          <a:br>
            <a:rPr lang="fr-FR" sz="1400" dirty="0"/>
          </a:br>
          <a:br>
            <a:rPr lang="fr-FR" sz="1400" dirty="0"/>
          </a:br>
          <a:endParaRPr lang="fr-FR" sz="1400" dirty="0"/>
        </a:p>
      </dgm:t>
    </dgm:pt>
    <dgm:pt modelId="{ACD33263-E6D6-4F26-AD42-20848678B4EE}" type="parTrans" cxnId="{E3162E53-A360-4B91-8F36-8039EFD9C680}">
      <dgm:prSet/>
      <dgm:spPr/>
      <dgm:t>
        <a:bodyPr/>
        <a:lstStyle/>
        <a:p>
          <a:endParaRPr lang="fr-FR"/>
        </a:p>
      </dgm:t>
    </dgm:pt>
    <dgm:pt modelId="{B1B02C14-0A65-4303-9D9C-F5AB72251541}" type="sibTrans" cxnId="{E3162E53-A360-4B91-8F36-8039EFD9C680}">
      <dgm:prSet/>
      <dgm:spPr/>
      <dgm:t>
        <a:bodyPr/>
        <a:lstStyle/>
        <a:p>
          <a:endParaRPr lang="fr-FR"/>
        </a:p>
      </dgm:t>
    </dgm:pt>
    <dgm:pt modelId="{30329FD6-988E-4496-BA56-9AFB5B04D4D8}">
      <dgm:prSet custT="1"/>
      <dgm:spPr/>
      <dgm:t>
        <a:bodyPr/>
        <a:lstStyle/>
        <a:p>
          <a:pPr rtl="0"/>
          <a:r>
            <a:rPr lang="en-US" sz="1400" dirty="0">
              <a:solidFill>
                <a:schemeClr val="accent3">
                  <a:lumMod val="50000"/>
                </a:schemeClr>
              </a:solidFill>
            </a:rPr>
            <a:t>Early adulthood confounders at 23y</a:t>
          </a:r>
          <a:endParaRPr lang="fr-FR" sz="1400" dirty="0">
            <a:solidFill>
              <a:schemeClr val="accent3">
                <a:lumMod val="50000"/>
              </a:schemeClr>
            </a:solidFill>
          </a:endParaRPr>
        </a:p>
      </dgm:t>
    </dgm:pt>
    <dgm:pt modelId="{758303AB-2250-4E61-BFED-DBF3F516B44C}" type="parTrans" cxnId="{43BCAB9C-3C99-46D3-9632-E2BCBDB466A5}">
      <dgm:prSet/>
      <dgm:spPr/>
      <dgm:t>
        <a:bodyPr/>
        <a:lstStyle/>
        <a:p>
          <a:endParaRPr lang="fr-FR"/>
        </a:p>
      </dgm:t>
    </dgm:pt>
    <dgm:pt modelId="{6A0EECC2-8061-4E3E-A2AF-C628C0DCFEEB}" type="sibTrans" cxnId="{43BCAB9C-3C99-46D3-9632-E2BCBDB466A5}">
      <dgm:prSet/>
      <dgm:spPr/>
      <dgm:t>
        <a:bodyPr/>
        <a:lstStyle/>
        <a:p>
          <a:endParaRPr lang="fr-FR"/>
        </a:p>
      </dgm:t>
    </dgm:pt>
    <dgm:pt modelId="{AA6541F0-057D-4513-A11C-06A6D930525E}">
      <dgm:prSet custT="1"/>
      <dgm:spPr/>
      <dgm:t>
        <a:bodyPr/>
        <a:lstStyle/>
        <a:p>
          <a:pPr rtl="0"/>
          <a:r>
            <a:rPr lang="fr-FR" sz="1400" dirty="0" err="1">
              <a:solidFill>
                <a:schemeClr val="accent3">
                  <a:lumMod val="50000"/>
                </a:schemeClr>
              </a:solidFill>
            </a:rPr>
            <a:t>Adulthood</a:t>
          </a:r>
          <a:r>
            <a:rPr lang="fr-FR" sz="1400" dirty="0">
              <a:solidFill>
                <a:schemeClr val="accent3">
                  <a:lumMod val="50000"/>
                </a:schemeClr>
              </a:solidFill>
            </a:rPr>
            <a:t> </a:t>
          </a:r>
          <a:r>
            <a:rPr lang="fr-FR" sz="1400" dirty="0" err="1">
              <a:solidFill>
                <a:schemeClr val="accent3">
                  <a:lumMod val="50000"/>
                </a:schemeClr>
              </a:solidFill>
            </a:rPr>
            <a:t>confounders</a:t>
          </a:r>
          <a:r>
            <a:rPr lang="fr-FR" sz="1400" dirty="0">
              <a:solidFill>
                <a:schemeClr val="accent3">
                  <a:lumMod val="50000"/>
                </a:schemeClr>
              </a:solidFill>
            </a:rPr>
            <a:t> at 33y</a:t>
          </a:r>
        </a:p>
      </dgm:t>
    </dgm:pt>
    <dgm:pt modelId="{840740FB-F923-4EE6-9609-1D8AAF75D3A5}" type="parTrans" cxnId="{4F1B4689-7BBF-4FEF-B23F-AC148824E96C}">
      <dgm:prSet/>
      <dgm:spPr/>
      <dgm:t>
        <a:bodyPr/>
        <a:lstStyle/>
        <a:p>
          <a:endParaRPr lang="fr-FR"/>
        </a:p>
      </dgm:t>
    </dgm:pt>
    <dgm:pt modelId="{9E646261-C56C-4074-AB86-CD94974F2161}" type="sibTrans" cxnId="{4F1B4689-7BBF-4FEF-B23F-AC148824E96C}">
      <dgm:prSet/>
      <dgm:spPr/>
      <dgm:t>
        <a:bodyPr/>
        <a:lstStyle/>
        <a:p>
          <a:endParaRPr lang="fr-FR"/>
        </a:p>
      </dgm:t>
    </dgm:pt>
    <dgm:pt modelId="{F4E32855-F7B5-46EC-A13F-8CDC3DC859BC}">
      <dgm:prSet custT="1"/>
      <dgm:spPr/>
      <dgm:t>
        <a:bodyPr/>
        <a:lstStyle/>
        <a:p>
          <a:pPr rtl="0"/>
          <a:r>
            <a:rPr lang="fr-FR" sz="1400" dirty="0" err="1"/>
            <a:t>Biomarkers</a:t>
          </a:r>
          <a:r>
            <a:rPr lang="fr-FR" sz="1400" dirty="0"/>
            <a:t> at 45 y</a:t>
          </a:r>
        </a:p>
      </dgm:t>
    </dgm:pt>
    <dgm:pt modelId="{BE46B094-2220-4D8B-ACD9-DD053550931A}" type="parTrans" cxnId="{0081EAC9-A9D2-44F2-B686-E0BC45A771E8}">
      <dgm:prSet/>
      <dgm:spPr/>
      <dgm:t>
        <a:bodyPr/>
        <a:lstStyle/>
        <a:p>
          <a:endParaRPr lang="fr-FR"/>
        </a:p>
      </dgm:t>
    </dgm:pt>
    <dgm:pt modelId="{2AFE6244-06A7-4FA5-A540-DA4DFF3F2D7F}" type="sibTrans" cxnId="{0081EAC9-A9D2-44F2-B686-E0BC45A771E8}">
      <dgm:prSet/>
      <dgm:spPr/>
      <dgm:t>
        <a:bodyPr/>
        <a:lstStyle/>
        <a:p>
          <a:endParaRPr lang="fr-FR"/>
        </a:p>
      </dgm:t>
    </dgm:pt>
    <dgm:pt modelId="{FEE43F45-21DF-4B27-A044-7255B42B7887}">
      <dgm:prSet custT="1"/>
      <dgm:spPr/>
      <dgm:t>
        <a:bodyPr/>
        <a:lstStyle/>
        <a:p>
          <a:pPr rtl="0"/>
          <a:r>
            <a:rPr lang="fr-FR" sz="1400" dirty="0" err="1"/>
            <a:t>Illness</a:t>
          </a:r>
          <a:r>
            <a:rPr lang="fr-FR" sz="1400" dirty="0"/>
            <a:t> &amp; </a:t>
          </a:r>
          <a:r>
            <a:rPr lang="fr-FR" sz="1400" dirty="0" err="1"/>
            <a:t>death</a:t>
          </a:r>
          <a:r>
            <a:rPr lang="fr-FR" sz="1400" dirty="0"/>
            <a:t> 55y</a:t>
          </a:r>
          <a:br>
            <a:rPr lang="en-US" sz="1400" dirty="0"/>
          </a:br>
          <a:endParaRPr lang="fr-FR" sz="1400" dirty="0"/>
        </a:p>
      </dgm:t>
    </dgm:pt>
    <dgm:pt modelId="{8B46F83C-9701-413F-A0C6-D3CE50138E96}" type="sibTrans" cxnId="{BFDADE30-2585-4B5F-9D17-924856759184}">
      <dgm:prSet/>
      <dgm:spPr/>
      <dgm:t>
        <a:bodyPr/>
        <a:lstStyle/>
        <a:p>
          <a:endParaRPr lang="fr-FR"/>
        </a:p>
      </dgm:t>
    </dgm:pt>
    <dgm:pt modelId="{707AF081-5F5C-4DE0-8C16-C744D0FD50DD}" type="parTrans" cxnId="{BFDADE30-2585-4B5F-9D17-924856759184}">
      <dgm:prSet/>
      <dgm:spPr/>
      <dgm:t>
        <a:bodyPr/>
        <a:lstStyle/>
        <a:p>
          <a:endParaRPr lang="fr-FR"/>
        </a:p>
      </dgm:t>
    </dgm:pt>
    <dgm:pt modelId="{BC76C7BE-DE35-41A1-9343-C7A1E5CDC22E}" type="pres">
      <dgm:prSet presAssocID="{8E23AB53-7DF6-401A-8558-AB85284FBD4D}" presName="Name0" presStyleCnt="0">
        <dgm:presLayoutVars>
          <dgm:dir/>
          <dgm:resizeHandles val="exact"/>
        </dgm:presLayoutVars>
      </dgm:prSet>
      <dgm:spPr/>
    </dgm:pt>
    <dgm:pt modelId="{94ED7932-4E81-4D31-AEFD-CCF149F75532}" type="pres">
      <dgm:prSet presAssocID="{8E23AB53-7DF6-401A-8558-AB85284FBD4D}" presName="arrow" presStyleLbl="bgShp" presStyleIdx="0" presStyleCnt="1"/>
      <dgm:spPr/>
    </dgm:pt>
    <dgm:pt modelId="{CD1B4C6F-CCBD-4ECE-A00F-3047B896690A}" type="pres">
      <dgm:prSet presAssocID="{8E23AB53-7DF6-401A-8558-AB85284FBD4D}" presName="points" presStyleCnt="0"/>
      <dgm:spPr/>
    </dgm:pt>
    <dgm:pt modelId="{7CDC12C4-353F-4A6E-A53B-7B4363140BF9}" type="pres">
      <dgm:prSet presAssocID="{004C451E-1A50-405B-9083-44AA39889215}" presName="compositeA" presStyleCnt="0"/>
      <dgm:spPr/>
    </dgm:pt>
    <dgm:pt modelId="{6F13327C-2416-40F3-9620-4F66169365DB}" type="pres">
      <dgm:prSet presAssocID="{004C451E-1A50-405B-9083-44AA39889215}" presName="textA" presStyleLbl="revTx" presStyleIdx="0" presStyleCnt="6" custScaleX="263317">
        <dgm:presLayoutVars>
          <dgm:bulletEnabled val="1"/>
        </dgm:presLayoutVars>
      </dgm:prSet>
      <dgm:spPr/>
    </dgm:pt>
    <dgm:pt modelId="{BEE2E4BB-A2F1-4AA7-9363-7C808620D2FD}" type="pres">
      <dgm:prSet presAssocID="{004C451E-1A50-405B-9083-44AA39889215}" presName="circleA" presStyleLbl="node1" presStyleIdx="0" presStyleCnt="6"/>
      <dgm:spPr/>
    </dgm:pt>
    <dgm:pt modelId="{3601167C-B97C-4901-BA1B-56E7402EEF44}" type="pres">
      <dgm:prSet presAssocID="{004C451E-1A50-405B-9083-44AA39889215}" presName="spaceA" presStyleCnt="0"/>
      <dgm:spPr/>
    </dgm:pt>
    <dgm:pt modelId="{E09AE104-B1E0-488A-AC00-D6D427D16EFE}" type="pres">
      <dgm:prSet presAssocID="{63A0FD98-9B68-49A4-8B0F-409E5BE2DA00}" presName="space" presStyleCnt="0"/>
      <dgm:spPr/>
    </dgm:pt>
    <dgm:pt modelId="{82C72A53-717C-4454-92A5-31ECE21DEA5E}" type="pres">
      <dgm:prSet presAssocID="{0F58744C-E8EA-46AA-8EA6-727B36B97443}" presName="compositeB" presStyleCnt="0"/>
      <dgm:spPr/>
    </dgm:pt>
    <dgm:pt modelId="{FD646161-CE57-4A1D-B391-B60F51C809A4}" type="pres">
      <dgm:prSet presAssocID="{0F58744C-E8EA-46AA-8EA6-727B36B97443}" presName="textB" presStyleLbl="revTx" presStyleIdx="1" presStyleCnt="6" custScaleX="435995">
        <dgm:presLayoutVars>
          <dgm:bulletEnabled val="1"/>
        </dgm:presLayoutVars>
      </dgm:prSet>
      <dgm:spPr/>
    </dgm:pt>
    <dgm:pt modelId="{104425A3-1E8D-48AD-952C-D630E54627B2}" type="pres">
      <dgm:prSet presAssocID="{0F58744C-E8EA-46AA-8EA6-727B36B97443}" presName="circleB" presStyleLbl="node1" presStyleIdx="1" presStyleCnt="6"/>
      <dgm:spPr/>
    </dgm:pt>
    <dgm:pt modelId="{0DDD7F26-5A9E-4035-9DAA-0D9BA68B6965}" type="pres">
      <dgm:prSet presAssocID="{0F58744C-E8EA-46AA-8EA6-727B36B97443}" presName="spaceB" presStyleCnt="0"/>
      <dgm:spPr/>
    </dgm:pt>
    <dgm:pt modelId="{DB9181CE-B872-4BC2-8981-24A8CB793266}" type="pres">
      <dgm:prSet presAssocID="{B1B02C14-0A65-4303-9D9C-F5AB72251541}" presName="space" presStyleCnt="0"/>
      <dgm:spPr/>
    </dgm:pt>
    <dgm:pt modelId="{5ED9E4E0-F393-483A-85BF-3D082142BDD5}" type="pres">
      <dgm:prSet presAssocID="{30329FD6-988E-4496-BA56-9AFB5B04D4D8}" presName="compositeA" presStyleCnt="0"/>
      <dgm:spPr/>
    </dgm:pt>
    <dgm:pt modelId="{60D41CB6-67B1-4620-99B2-5D032887E1EB}" type="pres">
      <dgm:prSet presAssocID="{30329FD6-988E-4496-BA56-9AFB5B04D4D8}" presName="textA" presStyleLbl="revTx" presStyleIdx="2" presStyleCnt="6" custScaleX="429374">
        <dgm:presLayoutVars>
          <dgm:bulletEnabled val="1"/>
        </dgm:presLayoutVars>
      </dgm:prSet>
      <dgm:spPr/>
    </dgm:pt>
    <dgm:pt modelId="{58CE2637-7652-445C-A0BA-5189D330B727}" type="pres">
      <dgm:prSet presAssocID="{30329FD6-988E-4496-BA56-9AFB5B04D4D8}" presName="circleA" presStyleLbl="node1" presStyleIdx="2" presStyleCnt="6"/>
      <dgm:spPr/>
    </dgm:pt>
    <dgm:pt modelId="{14474F93-151E-4201-8022-C7C2DDACEDE6}" type="pres">
      <dgm:prSet presAssocID="{30329FD6-988E-4496-BA56-9AFB5B04D4D8}" presName="spaceA" presStyleCnt="0"/>
      <dgm:spPr/>
    </dgm:pt>
    <dgm:pt modelId="{B45FD5AE-38EA-42F9-9B51-0EE8A962DEAA}" type="pres">
      <dgm:prSet presAssocID="{6A0EECC2-8061-4E3E-A2AF-C628C0DCFEEB}" presName="space" presStyleCnt="0"/>
      <dgm:spPr/>
    </dgm:pt>
    <dgm:pt modelId="{8108A125-4FD8-4DC6-BEAF-3DD1FD77CF26}" type="pres">
      <dgm:prSet presAssocID="{AA6541F0-057D-4513-A11C-06A6D930525E}" presName="compositeB" presStyleCnt="0"/>
      <dgm:spPr/>
    </dgm:pt>
    <dgm:pt modelId="{7271805A-C1FE-492D-9F93-C52FDA7D8F69}" type="pres">
      <dgm:prSet presAssocID="{AA6541F0-057D-4513-A11C-06A6D930525E}" presName="textB" presStyleLbl="revTx" presStyleIdx="3" presStyleCnt="6" custScaleX="412852">
        <dgm:presLayoutVars>
          <dgm:bulletEnabled val="1"/>
        </dgm:presLayoutVars>
      </dgm:prSet>
      <dgm:spPr/>
    </dgm:pt>
    <dgm:pt modelId="{D50B0788-DBC1-429E-877C-402A08F0E112}" type="pres">
      <dgm:prSet presAssocID="{AA6541F0-057D-4513-A11C-06A6D930525E}" presName="circleB" presStyleLbl="node1" presStyleIdx="3" presStyleCnt="6"/>
      <dgm:spPr/>
    </dgm:pt>
    <dgm:pt modelId="{C2DA3DFD-AC90-455F-82A2-6F3EC4B9CE1C}" type="pres">
      <dgm:prSet presAssocID="{AA6541F0-057D-4513-A11C-06A6D930525E}" presName="spaceB" presStyleCnt="0"/>
      <dgm:spPr/>
    </dgm:pt>
    <dgm:pt modelId="{80383B8B-596E-4A09-B8BF-856EFCCC5030}" type="pres">
      <dgm:prSet presAssocID="{9E646261-C56C-4074-AB86-CD94974F2161}" presName="space" presStyleCnt="0"/>
      <dgm:spPr/>
    </dgm:pt>
    <dgm:pt modelId="{30F8518D-98D3-4C74-8FBD-FD8606C86F66}" type="pres">
      <dgm:prSet presAssocID="{F4E32855-F7B5-46EC-A13F-8CDC3DC859BC}" presName="compositeA" presStyleCnt="0"/>
      <dgm:spPr/>
    </dgm:pt>
    <dgm:pt modelId="{6B7AC3CE-BD77-4E0E-97FB-21C584C35591}" type="pres">
      <dgm:prSet presAssocID="{F4E32855-F7B5-46EC-A13F-8CDC3DC859BC}" presName="textA" presStyleLbl="revTx" presStyleIdx="4" presStyleCnt="6" custScaleX="344847">
        <dgm:presLayoutVars>
          <dgm:bulletEnabled val="1"/>
        </dgm:presLayoutVars>
      </dgm:prSet>
      <dgm:spPr/>
    </dgm:pt>
    <dgm:pt modelId="{88D66E95-A361-461C-A421-7C1FE35BAEFF}" type="pres">
      <dgm:prSet presAssocID="{F4E32855-F7B5-46EC-A13F-8CDC3DC859BC}" presName="circleA" presStyleLbl="node1" presStyleIdx="4" presStyleCnt="6"/>
      <dgm:spPr/>
    </dgm:pt>
    <dgm:pt modelId="{40D5985D-B787-47BE-9558-5A365B83BB8F}" type="pres">
      <dgm:prSet presAssocID="{F4E32855-F7B5-46EC-A13F-8CDC3DC859BC}" presName="spaceA" presStyleCnt="0"/>
      <dgm:spPr/>
    </dgm:pt>
    <dgm:pt modelId="{278330CF-41F3-433A-B2E7-487C9797E68F}" type="pres">
      <dgm:prSet presAssocID="{2AFE6244-06A7-4FA5-A540-DA4DFF3F2D7F}" presName="space" presStyleCnt="0"/>
      <dgm:spPr/>
    </dgm:pt>
    <dgm:pt modelId="{B3D892F4-9D3F-4041-8DCC-D4EFF5AE0452}" type="pres">
      <dgm:prSet presAssocID="{FEE43F45-21DF-4B27-A044-7255B42B7887}" presName="compositeB" presStyleCnt="0"/>
      <dgm:spPr/>
    </dgm:pt>
    <dgm:pt modelId="{58EDB65D-6061-44C3-8641-92A0E11900E5}" type="pres">
      <dgm:prSet presAssocID="{FEE43F45-21DF-4B27-A044-7255B42B7887}" presName="textB" presStyleLbl="revTx" presStyleIdx="5" presStyleCnt="6" custScaleX="379539">
        <dgm:presLayoutVars>
          <dgm:bulletEnabled val="1"/>
        </dgm:presLayoutVars>
      </dgm:prSet>
      <dgm:spPr/>
    </dgm:pt>
    <dgm:pt modelId="{C2372A87-FBE3-4F2C-A34B-0AAB510D7440}" type="pres">
      <dgm:prSet presAssocID="{FEE43F45-21DF-4B27-A044-7255B42B7887}" presName="circleB" presStyleLbl="node1" presStyleIdx="5" presStyleCnt="6"/>
      <dgm:spPr/>
    </dgm:pt>
    <dgm:pt modelId="{30941BAD-02AF-44D8-B70B-476BE86D5E2C}" type="pres">
      <dgm:prSet presAssocID="{FEE43F45-21DF-4B27-A044-7255B42B7887}" presName="spaceB" presStyleCnt="0"/>
      <dgm:spPr/>
    </dgm:pt>
  </dgm:ptLst>
  <dgm:cxnLst>
    <dgm:cxn modelId="{6BF8EA12-DFA6-41A1-A8D9-0B111681A00C}" type="presOf" srcId="{0F58744C-E8EA-46AA-8EA6-727B36B97443}" destId="{FD646161-CE57-4A1D-B391-B60F51C809A4}" srcOrd="0" destOrd="0" presId="urn:microsoft.com/office/officeart/2005/8/layout/hProcess11"/>
    <dgm:cxn modelId="{BFDADE30-2585-4B5F-9D17-924856759184}" srcId="{8E23AB53-7DF6-401A-8558-AB85284FBD4D}" destId="{FEE43F45-21DF-4B27-A044-7255B42B7887}" srcOrd="5" destOrd="0" parTransId="{707AF081-5F5C-4DE0-8C16-C744D0FD50DD}" sibTransId="{8B46F83C-9701-413F-A0C6-D3CE50138E96}"/>
    <dgm:cxn modelId="{FA143A3E-4DE1-46FB-9539-91EA1BCC3EBD}" type="presOf" srcId="{30329FD6-988E-4496-BA56-9AFB5B04D4D8}" destId="{60D41CB6-67B1-4620-99B2-5D032887E1EB}" srcOrd="0" destOrd="0" presId="urn:microsoft.com/office/officeart/2005/8/layout/hProcess11"/>
    <dgm:cxn modelId="{D64F4840-D978-4D77-99AA-0B80BDBEB92B}" type="presOf" srcId="{8E23AB53-7DF6-401A-8558-AB85284FBD4D}" destId="{BC76C7BE-DE35-41A1-9343-C7A1E5CDC22E}" srcOrd="0" destOrd="0" presId="urn:microsoft.com/office/officeart/2005/8/layout/hProcess11"/>
    <dgm:cxn modelId="{E591B85F-5AC9-4427-88D5-45E68DF3B299}" type="presOf" srcId="{FEE43F45-21DF-4B27-A044-7255B42B7887}" destId="{58EDB65D-6061-44C3-8641-92A0E11900E5}" srcOrd="0" destOrd="0" presId="urn:microsoft.com/office/officeart/2005/8/layout/hProcess11"/>
    <dgm:cxn modelId="{C2CD6E6F-CA50-4DA0-8523-C2B3F83A4AEA}" type="presOf" srcId="{AA6541F0-057D-4513-A11C-06A6D930525E}" destId="{7271805A-C1FE-492D-9F93-C52FDA7D8F69}" srcOrd="0" destOrd="0" presId="urn:microsoft.com/office/officeart/2005/8/layout/hProcess11"/>
    <dgm:cxn modelId="{E3162E53-A360-4B91-8F36-8039EFD9C680}" srcId="{8E23AB53-7DF6-401A-8558-AB85284FBD4D}" destId="{0F58744C-E8EA-46AA-8EA6-727B36B97443}" srcOrd="1" destOrd="0" parTransId="{ACD33263-E6D6-4F26-AD42-20848678B4EE}" sibTransId="{B1B02C14-0A65-4303-9D9C-F5AB72251541}"/>
    <dgm:cxn modelId="{3B007185-AD87-40FB-B7D4-3A6A8F72892C}" type="presOf" srcId="{F4E32855-F7B5-46EC-A13F-8CDC3DC859BC}" destId="{6B7AC3CE-BD77-4E0E-97FB-21C584C35591}" srcOrd="0" destOrd="0" presId="urn:microsoft.com/office/officeart/2005/8/layout/hProcess11"/>
    <dgm:cxn modelId="{4F1B4689-7BBF-4FEF-B23F-AC148824E96C}" srcId="{8E23AB53-7DF6-401A-8558-AB85284FBD4D}" destId="{AA6541F0-057D-4513-A11C-06A6D930525E}" srcOrd="3" destOrd="0" parTransId="{840740FB-F923-4EE6-9609-1D8AAF75D3A5}" sibTransId="{9E646261-C56C-4074-AB86-CD94974F2161}"/>
    <dgm:cxn modelId="{43BCAB9C-3C99-46D3-9632-E2BCBDB466A5}" srcId="{8E23AB53-7DF6-401A-8558-AB85284FBD4D}" destId="{30329FD6-988E-4496-BA56-9AFB5B04D4D8}" srcOrd="2" destOrd="0" parTransId="{758303AB-2250-4E61-BFED-DBF3F516B44C}" sibTransId="{6A0EECC2-8061-4E3E-A2AF-C628C0DCFEEB}"/>
    <dgm:cxn modelId="{0081EAC9-A9D2-44F2-B686-E0BC45A771E8}" srcId="{8E23AB53-7DF6-401A-8558-AB85284FBD4D}" destId="{F4E32855-F7B5-46EC-A13F-8CDC3DC859BC}" srcOrd="4" destOrd="0" parTransId="{BE46B094-2220-4D8B-ACD9-DD053550931A}" sibTransId="{2AFE6244-06A7-4FA5-A540-DA4DFF3F2D7F}"/>
    <dgm:cxn modelId="{23F5FFE2-B7C7-4BF6-A52E-C22B16774C1A}" srcId="{8E23AB53-7DF6-401A-8558-AB85284FBD4D}" destId="{004C451E-1A50-405B-9083-44AA39889215}" srcOrd="0" destOrd="0" parTransId="{18E42FAE-1BF3-4E00-91F2-D965D5895087}" sibTransId="{63A0FD98-9B68-49A4-8B0F-409E5BE2DA00}"/>
    <dgm:cxn modelId="{73A3B4EC-0FE9-4E73-91D8-D8ECE0B9EB1C}" type="presOf" srcId="{004C451E-1A50-405B-9083-44AA39889215}" destId="{6F13327C-2416-40F3-9620-4F66169365DB}" srcOrd="0" destOrd="0" presId="urn:microsoft.com/office/officeart/2005/8/layout/hProcess11"/>
    <dgm:cxn modelId="{AAC69D5D-6C62-4DCD-BD9D-341EC7EB968F}" type="presParOf" srcId="{BC76C7BE-DE35-41A1-9343-C7A1E5CDC22E}" destId="{94ED7932-4E81-4D31-AEFD-CCF149F75532}" srcOrd="0" destOrd="0" presId="urn:microsoft.com/office/officeart/2005/8/layout/hProcess11"/>
    <dgm:cxn modelId="{D5517A92-C8F9-473B-976C-D6CDC2F6DB07}" type="presParOf" srcId="{BC76C7BE-DE35-41A1-9343-C7A1E5CDC22E}" destId="{CD1B4C6F-CCBD-4ECE-A00F-3047B896690A}" srcOrd="1" destOrd="0" presId="urn:microsoft.com/office/officeart/2005/8/layout/hProcess11"/>
    <dgm:cxn modelId="{8544F398-D379-4074-8747-DAB3E46167D4}" type="presParOf" srcId="{CD1B4C6F-CCBD-4ECE-A00F-3047B896690A}" destId="{7CDC12C4-353F-4A6E-A53B-7B4363140BF9}" srcOrd="0" destOrd="0" presId="urn:microsoft.com/office/officeart/2005/8/layout/hProcess11"/>
    <dgm:cxn modelId="{D79C9FB0-43EE-44D2-A7F5-D51444E87B70}" type="presParOf" srcId="{7CDC12C4-353F-4A6E-A53B-7B4363140BF9}" destId="{6F13327C-2416-40F3-9620-4F66169365DB}" srcOrd="0" destOrd="0" presId="urn:microsoft.com/office/officeart/2005/8/layout/hProcess11"/>
    <dgm:cxn modelId="{92A137C6-0C0A-4DD2-A674-A378381C9C20}" type="presParOf" srcId="{7CDC12C4-353F-4A6E-A53B-7B4363140BF9}" destId="{BEE2E4BB-A2F1-4AA7-9363-7C808620D2FD}" srcOrd="1" destOrd="0" presId="urn:microsoft.com/office/officeart/2005/8/layout/hProcess11"/>
    <dgm:cxn modelId="{514F517B-0D42-4907-9FE3-60DEB3A527A8}" type="presParOf" srcId="{7CDC12C4-353F-4A6E-A53B-7B4363140BF9}" destId="{3601167C-B97C-4901-BA1B-56E7402EEF44}" srcOrd="2" destOrd="0" presId="urn:microsoft.com/office/officeart/2005/8/layout/hProcess11"/>
    <dgm:cxn modelId="{20CF4ED8-45EB-4BEE-B975-E2A63E98DD4C}" type="presParOf" srcId="{CD1B4C6F-CCBD-4ECE-A00F-3047B896690A}" destId="{E09AE104-B1E0-488A-AC00-D6D427D16EFE}" srcOrd="1" destOrd="0" presId="urn:microsoft.com/office/officeart/2005/8/layout/hProcess11"/>
    <dgm:cxn modelId="{99BF4B78-DEE2-4D49-9F08-FA37F0E5EE3C}" type="presParOf" srcId="{CD1B4C6F-CCBD-4ECE-A00F-3047B896690A}" destId="{82C72A53-717C-4454-92A5-31ECE21DEA5E}" srcOrd="2" destOrd="0" presId="urn:microsoft.com/office/officeart/2005/8/layout/hProcess11"/>
    <dgm:cxn modelId="{60233EA7-584D-4A58-A085-2EB34CE064FE}" type="presParOf" srcId="{82C72A53-717C-4454-92A5-31ECE21DEA5E}" destId="{FD646161-CE57-4A1D-B391-B60F51C809A4}" srcOrd="0" destOrd="0" presId="urn:microsoft.com/office/officeart/2005/8/layout/hProcess11"/>
    <dgm:cxn modelId="{2D49F802-45AD-4926-8A11-432255F66DA0}" type="presParOf" srcId="{82C72A53-717C-4454-92A5-31ECE21DEA5E}" destId="{104425A3-1E8D-48AD-952C-D630E54627B2}" srcOrd="1" destOrd="0" presId="urn:microsoft.com/office/officeart/2005/8/layout/hProcess11"/>
    <dgm:cxn modelId="{FB558668-9E0A-4B99-B2F3-488239BE537F}" type="presParOf" srcId="{82C72A53-717C-4454-92A5-31ECE21DEA5E}" destId="{0DDD7F26-5A9E-4035-9DAA-0D9BA68B6965}" srcOrd="2" destOrd="0" presId="urn:microsoft.com/office/officeart/2005/8/layout/hProcess11"/>
    <dgm:cxn modelId="{3D42555A-F12C-4006-BA6A-8DF083E0B83C}" type="presParOf" srcId="{CD1B4C6F-CCBD-4ECE-A00F-3047B896690A}" destId="{DB9181CE-B872-4BC2-8981-24A8CB793266}" srcOrd="3" destOrd="0" presId="urn:microsoft.com/office/officeart/2005/8/layout/hProcess11"/>
    <dgm:cxn modelId="{76EC4F5A-5D37-4395-BF04-5EF98D309C4A}" type="presParOf" srcId="{CD1B4C6F-CCBD-4ECE-A00F-3047B896690A}" destId="{5ED9E4E0-F393-483A-85BF-3D082142BDD5}" srcOrd="4" destOrd="0" presId="urn:microsoft.com/office/officeart/2005/8/layout/hProcess11"/>
    <dgm:cxn modelId="{838B541A-1C13-42CB-BEF1-A47EE12B78DD}" type="presParOf" srcId="{5ED9E4E0-F393-483A-85BF-3D082142BDD5}" destId="{60D41CB6-67B1-4620-99B2-5D032887E1EB}" srcOrd="0" destOrd="0" presId="urn:microsoft.com/office/officeart/2005/8/layout/hProcess11"/>
    <dgm:cxn modelId="{B434733B-46E3-4D27-9491-371FB402C698}" type="presParOf" srcId="{5ED9E4E0-F393-483A-85BF-3D082142BDD5}" destId="{58CE2637-7652-445C-A0BA-5189D330B727}" srcOrd="1" destOrd="0" presId="urn:microsoft.com/office/officeart/2005/8/layout/hProcess11"/>
    <dgm:cxn modelId="{51A76965-288D-4AA8-9480-7292499FB8F2}" type="presParOf" srcId="{5ED9E4E0-F393-483A-85BF-3D082142BDD5}" destId="{14474F93-151E-4201-8022-C7C2DDACEDE6}" srcOrd="2" destOrd="0" presId="urn:microsoft.com/office/officeart/2005/8/layout/hProcess11"/>
    <dgm:cxn modelId="{5A476A32-88E4-4AB8-A078-6D6C1C77DFDC}" type="presParOf" srcId="{CD1B4C6F-CCBD-4ECE-A00F-3047B896690A}" destId="{B45FD5AE-38EA-42F9-9B51-0EE8A962DEAA}" srcOrd="5" destOrd="0" presId="urn:microsoft.com/office/officeart/2005/8/layout/hProcess11"/>
    <dgm:cxn modelId="{DEE97597-9D29-4026-A692-4BA3AD29A790}" type="presParOf" srcId="{CD1B4C6F-CCBD-4ECE-A00F-3047B896690A}" destId="{8108A125-4FD8-4DC6-BEAF-3DD1FD77CF26}" srcOrd="6" destOrd="0" presId="urn:microsoft.com/office/officeart/2005/8/layout/hProcess11"/>
    <dgm:cxn modelId="{F82B845B-879D-4440-B224-121A981EA423}" type="presParOf" srcId="{8108A125-4FD8-4DC6-BEAF-3DD1FD77CF26}" destId="{7271805A-C1FE-492D-9F93-C52FDA7D8F69}" srcOrd="0" destOrd="0" presId="urn:microsoft.com/office/officeart/2005/8/layout/hProcess11"/>
    <dgm:cxn modelId="{62912754-16CC-4DB1-995C-2490CF05ACC7}" type="presParOf" srcId="{8108A125-4FD8-4DC6-BEAF-3DD1FD77CF26}" destId="{D50B0788-DBC1-429E-877C-402A08F0E112}" srcOrd="1" destOrd="0" presId="urn:microsoft.com/office/officeart/2005/8/layout/hProcess11"/>
    <dgm:cxn modelId="{C9C77C5E-849D-474E-8714-3A3815F74DB5}" type="presParOf" srcId="{8108A125-4FD8-4DC6-BEAF-3DD1FD77CF26}" destId="{C2DA3DFD-AC90-455F-82A2-6F3EC4B9CE1C}" srcOrd="2" destOrd="0" presId="urn:microsoft.com/office/officeart/2005/8/layout/hProcess11"/>
    <dgm:cxn modelId="{0BD06342-8EE7-49A9-B1D2-A29FADFE8044}" type="presParOf" srcId="{CD1B4C6F-CCBD-4ECE-A00F-3047B896690A}" destId="{80383B8B-596E-4A09-B8BF-856EFCCC5030}" srcOrd="7" destOrd="0" presId="urn:microsoft.com/office/officeart/2005/8/layout/hProcess11"/>
    <dgm:cxn modelId="{07112726-1C2C-4931-A01B-947AD3793EC9}" type="presParOf" srcId="{CD1B4C6F-CCBD-4ECE-A00F-3047B896690A}" destId="{30F8518D-98D3-4C74-8FBD-FD8606C86F66}" srcOrd="8" destOrd="0" presId="urn:microsoft.com/office/officeart/2005/8/layout/hProcess11"/>
    <dgm:cxn modelId="{928B0B86-23B9-4727-836A-855B6546918E}" type="presParOf" srcId="{30F8518D-98D3-4C74-8FBD-FD8606C86F66}" destId="{6B7AC3CE-BD77-4E0E-97FB-21C584C35591}" srcOrd="0" destOrd="0" presId="urn:microsoft.com/office/officeart/2005/8/layout/hProcess11"/>
    <dgm:cxn modelId="{1602E30D-7E51-4AF2-BD1A-6F44A13A92DF}" type="presParOf" srcId="{30F8518D-98D3-4C74-8FBD-FD8606C86F66}" destId="{88D66E95-A361-461C-A421-7C1FE35BAEFF}" srcOrd="1" destOrd="0" presId="urn:microsoft.com/office/officeart/2005/8/layout/hProcess11"/>
    <dgm:cxn modelId="{61F57809-FAC4-4E56-878D-F6AE5ADE8FB4}" type="presParOf" srcId="{30F8518D-98D3-4C74-8FBD-FD8606C86F66}" destId="{40D5985D-B787-47BE-9558-5A365B83BB8F}" srcOrd="2" destOrd="0" presId="urn:microsoft.com/office/officeart/2005/8/layout/hProcess11"/>
    <dgm:cxn modelId="{6FA2C49E-AF9C-419F-B119-5EAEE4614060}" type="presParOf" srcId="{CD1B4C6F-CCBD-4ECE-A00F-3047B896690A}" destId="{278330CF-41F3-433A-B2E7-487C9797E68F}" srcOrd="9" destOrd="0" presId="urn:microsoft.com/office/officeart/2005/8/layout/hProcess11"/>
    <dgm:cxn modelId="{73E98A22-CB3E-480F-BCA6-ABA9EE758E5C}" type="presParOf" srcId="{CD1B4C6F-CCBD-4ECE-A00F-3047B896690A}" destId="{B3D892F4-9D3F-4041-8DCC-D4EFF5AE0452}" srcOrd="10" destOrd="0" presId="urn:microsoft.com/office/officeart/2005/8/layout/hProcess11"/>
    <dgm:cxn modelId="{F7FB8DE9-52C5-49C7-8822-E54A9833E137}" type="presParOf" srcId="{B3D892F4-9D3F-4041-8DCC-D4EFF5AE0452}" destId="{58EDB65D-6061-44C3-8641-92A0E11900E5}" srcOrd="0" destOrd="0" presId="urn:microsoft.com/office/officeart/2005/8/layout/hProcess11"/>
    <dgm:cxn modelId="{74A90004-5BC3-4275-8685-E81EEF21D422}" type="presParOf" srcId="{B3D892F4-9D3F-4041-8DCC-D4EFF5AE0452}" destId="{C2372A87-FBE3-4F2C-A34B-0AAB510D7440}" srcOrd="1" destOrd="0" presId="urn:microsoft.com/office/officeart/2005/8/layout/hProcess11"/>
    <dgm:cxn modelId="{E84B9ADC-9C72-4C7B-A08C-6DECBBDD910B}" type="presParOf" srcId="{B3D892F4-9D3F-4041-8DCC-D4EFF5AE0452}" destId="{30941BAD-02AF-44D8-B70B-476BE86D5E2C}"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D7932-4E81-4D31-AEFD-CCF149F75532}">
      <dsp:nvSpPr>
        <dsp:cNvPr id="0" name=""/>
        <dsp:cNvSpPr/>
      </dsp:nvSpPr>
      <dsp:spPr>
        <a:xfrm>
          <a:off x="0" y="751074"/>
          <a:ext cx="8507432" cy="100143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13327C-2416-40F3-9620-4F66169365DB}">
      <dsp:nvSpPr>
        <dsp:cNvPr id="0" name=""/>
        <dsp:cNvSpPr/>
      </dsp:nvSpPr>
      <dsp:spPr>
        <a:xfrm>
          <a:off x="909" y="0"/>
          <a:ext cx="879844" cy="100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rtl="0">
            <a:lnSpc>
              <a:spcPct val="90000"/>
            </a:lnSpc>
            <a:spcBef>
              <a:spcPct val="0"/>
            </a:spcBef>
            <a:spcAft>
              <a:spcPct val="35000"/>
            </a:spcAft>
            <a:buNone/>
          </a:pPr>
          <a:r>
            <a:rPr lang="fr-FR" sz="1400" kern="1200" dirty="0" err="1">
              <a:solidFill>
                <a:schemeClr val="accent5">
                  <a:lumMod val="75000"/>
                </a:schemeClr>
              </a:solidFill>
            </a:rPr>
            <a:t>Birth</a:t>
          </a:r>
          <a:endParaRPr lang="fr-FR" sz="1400" kern="1200" dirty="0">
            <a:solidFill>
              <a:schemeClr val="accent5">
                <a:lumMod val="75000"/>
              </a:schemeClr>
            </a:solidFill>
          </a:endParaRPr>
        </a:p>
      </dsp:txBody>
      <dsp:txXfrm>
        <a:off x="909" y="0"/>
        <a:ext cx="879844" cy="1001433"/>
      </dsp:txXfrm>
    </dsp:sp>
    <dsp:sp modelId="{BEE2E4BB-A2F1-4AA7-9363-7C808620D2FD}">
      <dsp:nvSpPr>
        <dsp:cNvPr id="0" name=""/>
        <dsp:cNvSpPr/>
      </dsp:nvSpPr>
      <dsp:spPr>
        <a:xfrm>
          <a:off x="315652" y="1126612"/>
          <a:ext cx="250358" cy="250358"/>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646161-CE57-4A1D-B391-B60F51C809A4}">
      <dsp:nvSpPr>
        <dsp:cNvPr id="0" name=""/>
        <dsp:cNvSpPr/>
      </dsp:nvSpPr>
      <dsp:spPr>
        <a:xfrm>
          <a:off x="897461" y="1502149"/>
          <a:ext cx="1456829" cy="100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rtl="0">
            <a:lnSpc>
              <a:spcPct val="90000"/>
            </a:lnSpc>
            <a:spcBef>
              <a:spcPct val="0"/>
            </a:spcBef>
            <a:spcAft>
              <a:spcPct val="35000"/>
            </a:spcAft>
            <a:buNone/>
          </a:pPr>
          <a:r>
            <a:rPr lang="fr-FR" sz="1400" kern="1200" dirty="0">
              <a:solidFill>
                <a:schemeClr val="accent5">
                  <a:lumMod val="75000"/>
                </a:schemeClr>
              </a:solidFill>
            </a:rPr>
            <a:t>7-16y</a:t>
          </a:r>
        </a:p>
        <a:p>
          <a:pPr marL="0" lvl="0" indent="0" algn="ctr" defTabSz="622300" rtl="0">
            <a:lnSpc>
              <a:spcPct val="90000"/>
            </a:lnSpc>
            <a:spcBef>
              <a:spcPct val="0"/>
            </a:spcBef>
            <a:spcAft>
              <a:spcPct val="35000"/>
            </a:spcAft>
            <a:buNone/>
          </a:pPr>
          <a:r>
            <a:rPr lang="fr-FR" sz="1400" kern="1200" dirty="0">
              <a:solidFill>
                <a:schemeClr val="accent5">
                  <a:lumMod val="75000"/>
                </a:schemeClr>
              </a:solidFill>
            </a:rPr>
            <a:t>Adverse </a:t>
          </a:r>
          <a:r>
            <a:rPr lang="fr-FR" sz="1400" kern="1200" dirty="0" err="1">
              <a:solidFill>
                <a:schemeClr val="accent5">
                  <a:lumMod val="75000"/>
                </a:schemeClr>
              </a:solidFill>
            </a:rPr>
            <a:t>childhood</a:t>
          </a:r>
          <a:r>
            <a:rPr lang="fr-FR" sz="1400" kern="1200" dirty="0">
              <a:solidFill>
                <a:schemeClr val="accent5">
                  <a:lumMod val="75000"/>
                </a:schemeClr>
              </a:solidFill>
            </a:rPr>
            <a:t> </a:t>
          </a:r>
          <a:r>
            <a:rPr lang="fr-FR" sz="1400" kern="1200" dirty="0" err="1">
              <a:solidFill>
                <a:schemeClr val="accent5">
                  <a:lumMod val="75000"/>
                </a:schemeClr>
              </a:solidFill>
            </a:rPr>
            <a:t>experiences</a:t>
          </a:r>
          <a:br>
            <a:rPr lang="fr-FR" sz="1400" kern="1200" dirty="0"/>
          </a:br>
          <a:br>
            <a:rPr lang="fr-FR" sz="1400" kern="1200" dirty="0"/>
          </a:br>
          <a:endParaRPr lang="fr-FR" sz="1400" kern="1200" dirty="0"/>
        </a:p>
      </dsp:txBody>
      <dsp:txXfrm>
        <a:off x="897461" y="1502149"/>
        <a:ext cx="1456829" cy="1001433"/>
      </dsp:txXfrm>
    </dsp:sp>
    <dsp:sp modelId="{104425A3-1E8D-48AD-952C-D630E54627B2}">
      <dsp:nvSpPr>
        <dsp:cNvPr id="0" name=""/>
        <dsp:cNvSpPr/>
      </dsp:nvSpPr>
      <dsp:spPr>
        <a:xfrm>
          <a:off x="1500696" y="1126612"/>
          <a:ext cx="250358" cy="250358"/>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D41CB6-67B1-4620-99B2-5D032887E1EB}">
      <dsp:nvSpPr>
        <dsp:cNvPr id="0" name=""/>
        <dsp:cNvSpPr/>
      </dsp:nvSpPr>
      <dsp:spPr>
        <a:xfrm>
          <a:off x="2370997" y="0"/>
          <a:ext cx="1434705" cy="100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rtl="0">
            <a:lnSpc>
              <a:spcPct val="90000"/>
            </a:lnSpc>
            <a:spcBef>
              <a:spcPct val="0"/>
            </a:spcBef>
            <a:spcAft>
              <a:spcPct val="35000"/>
            </a:spcAft>
            <a:buNone/>
          </a:pPr>
          <a:r>
            <a:rPr lang="en-US" sz="1400" kern="1200" dirty="0">
              <a:solidFill>
                <a:schemeClr val="accent3">
                  <a:lumMod val="50000"/>
                </a:schemeClr>
              </a:solidFill>
            </a:rPr>
            <a:t>Early adulthood confounders at 23y</a:t>
          </a:r>
          <a:endParaRPr lang="fr-FR" sz="1400" kern="1200" dirty="0">
            <a:solidFill>
              <a:schemeClr val="accent3">
                <a:lumMod val="50000"/>
              </a:schemeClr>
            </a:solidFill>
          </a:endParaRPr>
        </a:p>
      </dsp:txBody>
      <dsp:txXfrm>
        <a:off x="2370997" y="0"/>
        <a:ext cx="1434705" cy="1001433"/>
      </dsp:txXfrm>
    </dsp:sp>
    <dsp:sp modelId="{58CE2637-7652-445C-A0BA-5189D330B727}">
      <dsp:nvSpPr>
        <dsp:cNvPr id="0" name=""/>
        <dsp:cNvSpPr/>
      </dsp:nvSpPr>
      <dsp:spPr>
        <a:xfrm>
          <a:off x="2963171" y="1126612"/>
          <a:ext cx="250358" cy="250358"/>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71805A-C1FE-492D-9F93-C52FDA7D8F69}">
      <dsp:nvSpPr>
        <dsp:cNvPr id="0" name=""/>
        <dsp:cNvSpPr/>
      </dsp:nvSpPr>
      <dsp:spPr>
        <a:xfrm>
          <a:off x="3822410" y="1502149"/>
          <a:ext cx="1379499" cy="100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rtl="0">
            <a:lnSpc>
              <a:spcPct val="90000"/>
            </a:lnSpc>
            <a:spcBef>
              <a:spcPct val="0"/>
            </a:spcBef>
            <a:spcAft>
              <a:spcPct val="35000"/>
            </a:spcAft>
            <a:buNone/>
          </a:pPr>
          <a:r>
            <a:rPr lang="fr-FR" sz="1400" kern="1200" dirty="0" err="1">
              <a:solidFill>
                <a:schemeClr val="accent3">
                  <a:lumMod val="50000"/>
                </a:schemeClr>
              </a:solidFill>
            </a:rPr>
            <a:t>Adulthood</a:t>
          </a:r>
          <a:r>
            <a:rPr lang="fr-FR" sz="1400" kern="1200" dirty="0">
              <a:solidFill>
                <a:schemeClr val="accent3">
                  <a:lumMod val="50000"/>
                </a:schemeClr>
              </a:solidFill>
            </a:rPr>
            <a:t> </a:t>
          </a:r>
          <a:r>
            <a:rPr lang="fr-FR" sz="1400" kern="1200" dirty="0" err="1">
              <a:solidFill>
                <a:schemeClr val="accent3">
                  <a:lumMod val="50000"/>
                </a:schemeClr>
              </a:solidFill>
            </a:rPr>
            <a:t>confounders</a:t>
          </a:r>
          <a:r>
            <a:rPr lang="fr-FR" sz="1400" kern="1200" dirty="0">
              <a:solidFill>
                <a:schemeClr val="accent3">
                  <a:lumMod val="50000"/>
                </a:schemeClr>
              </a:solidFill>
            </a:rPr>
            <a:t> at 33y</a:t>
          </a:r>
        </a:p>
      </dsp:txBody>
      <dsp:txXfrm>
        <a:off x="3822410" y="1502149"/>
        <a:ext cx="1379499" cy="1001433"/>
      </dsp:txXfrm>
    </dsp:sp>
    <dsp:sp modelId="{D50B0788-DBC1-429E-877C-402A08F0E112}">
      <dsp:nvSpPr>
        <dsp:cNvPr id="0" name=""/>
        <dsp:cNvSpPr/>
      </dsp:nvSpPr>
      <dsp:spPr>
        <a:xfrm>
          <a:off x="4386980" y="1126612"/>
          <a:ext cx="250358" cy="250358"/>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7AC3CE-BD77-4E0E-97FB-21C584C35591}">
      <dsp:nvSpPr>
        <dsp:cNvPr id="0" name=""/>
        <dsp:cNvSpPr/>
      </dsp:nvSpPr>
      <dsp:spPr>
        <a:xfrm>
          <a:off x="5218616" y="0"/>
          <a:ext cx="1152268" cy="100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rtl="0">
            <a:lnSpc>
              <a:spcPct val="90000"/>
            </a:lnSpc>
            <a:spcBef>
              <a:spcPct val="0"/>
            </a:spcBef>
            <a:spcAft>
              <a:spcPct val="35000"/>
            </a:spcAft>
            <a:buNone/>
          </a:pPr>
          <a:r>
            <a:rPr lang="fr-FR" sz="1400" kern="1200" dirty="0" err="1"/>
            <a:t>Biomarkers</a:t>
          </a:r>
          <a:r>
            <a:rPr lang="fr-FR" sz="1400" kern="1200" dirty="0"/>
            <a:t> at 45 y</a:t>
          </a:r>
        </a:p>
      </dsp:txBody>
      <dsp:txXfrm>
        <a:off x="5218616" y="0"/>
        <a:ext cx="1152268" cy="1001433"/>
      </dsp:txXfrm>
    </dsp:sp>
    <dsp:sp modelId="{88D66E95-A361-461C-A421-7C1FE35BAEFF}">
      <dsp:nvSpPr>
        <dsp:cNvPr id="0" name=""/>
        <dsp:cNvSpPr/>
      </dsp:nvSpPr>
      <dsp:spPr>
        <a:xfrm>
          <a:off x="5669571" y="1126612"/>
          <a:ext cx="250358" cy="250358"/>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EDB65D-6061-44C3-8641-92A0E11900E5}">
      <dsp:nvSpPr>
        <dsp:cNvPr id="0" name=""/>
        <dsp:cNvSpPr/>
      </dsp:nvSpPr>
      <dsp:spPr>
        <a:xfrm>
          <a:off x="6387591" y="1502149"/>
          <a:ext cx="1268187" cy="100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rtl="0">
            <a:lnSpc>
              <a:spcPct val="90000"/>
            </a:lnSpc>
            <a:spcBef>
              <a:spcPct val="0"/>
            </a:spcBef>
            <a:spcAft>
              <a:spcPct val="35000"/>
            </a:spcAft>
            <a:buNone/>
          </a:pPr>
          <a:r>
            <a:rPr lang="fr-FR" sz="1400" kern="1200" dirty="0" err="1"/>
            <a:t>Illness</a:t>
          </a:r>
          <a:r>
            <a:rPr lang="fr-FR" sz="1400" kern="1200" dirty="0"/>
            <a:t> &amp; </a:t>
          </a:r>
          <a:r>
            <a:rPr lang="fr-FR" sz="1400" kern="1200" dirty="0" err="1"/>
            <a:t>death</a:t>
          </a:r>
          <a:r>
            <a:rPr lang="fr-FR" sz="1400" kern="1200" dirty="0"/>
            <a:t> 55y</a:t>
          </a:r>
          <a:br>
            <a:rPr lang="en-US" sz="1400" kern="1200" dirty="0"/>
          </a:br>
          <a:endParaRPr lang="fr-FR" sz="1400" kern="1200" dirty="0"/>
        </a:p>
      </dsp:txBody>
      <dsp:txXfrm>
        <a:off x="6387591" y="1502149"/>
        <a:ext cx="1268187" cy="1001433"/>
      </dsp:txXfrm>
    </dsp:sp>
    <dsp:sp modelId="{C2372A87-FBE3-4F2C-A34B-0AAB510D7440}">
      <dsp:nvSpPr>
        <dsp:cNvPr id="0" name=""/>
        <dsp:cNvSpPr/>
      </dsp:nvSpPr>
      <dsp:spPr>
        <a:xfrm>
          <a:off x="6896506" y="1126612"/>
          <a:ext cx="250358" cy="250358"/>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E1CBA3-FA87-4B27-9D87-EB3B5CD503E7}" type="datetimeFigureOut">
              <a:rPr lang="fr-FR" smtClean="0"/>
              <a:t>27/11/2018</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A0E44F-1717-4843-99F6-4C4B5BB794D6}" type="slidenum">
              <a:rPr lang="fr-FR" smtClean="0"/>
              <a:t>‹N°›</a:t>
            </a:fld>
            <a:endParaRPr lang="fr-FR"/>
          </a:p>
        </p:txBody>
      </p:sp>
    </p:spTree>
    <p:extLst>
      <p:ext uri="{BB962C8B-B14F-4D97-AF65-F5344CB8AC3E}">
        <p14:creationId xmlns:p14="http://schemas.microsoft.com/office/powerpoint/2010/main" val="632941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e l'image des diapositives 1"/>
          <p:cNvSpPr>
            <a:spLocks noGrp="1" noRot="1" noChangeAspect="1" noTextEdit="1"/>
          </p:cNvSpPr>
          <p:nvPr>
            <p:ph type="sldImg"/>
          </p:nvPr>
        </p:nvSpPr>
        <p:spPr>
          <a:ln/>
        </p:spPr>
      </p:sp>
      <p:sp>
        <p:nvSpPr>
          <p:cNvPr id="7171" name="Espace réservé des commentaires 2"/>
          <p:cNvSpPr>
            <a:spLocks noGrp="1"/>
          </p:cNvSpPr>
          <p:nvPr>
            <p:ph type="body" idx="1"/>
          </p:nvPr>
        </p:nvSpPr>
        <p:spPr>
          <a:noFill/>
        </p:spPr>
        <p:txBody>
          <a:bodyPr/>
          <a:lstStyle/>
          <a:p>
            <a:pPr eaLnBrk="1" hangingPunct="1"/>
            <a:endParaRPr lang="fr-FR" altLang="fr-FR">
              <a:latin typeface="Arial" charset="0"/>
            </a:endParaRPr>
          </a:p>
        </p:txBody>
      </p:sp>
      <p:sp>
        <p:nvSpPr>
          <p:cNvPr id="7172" name="Espace réservé du numéro de diapositive 3"/>
          <p:cNvSpPr>
            <a:spLocks noGrp="1"/>
          </p:cNvSpPr>
          <p:nvPr>
            <p:ph type="sldNum" sz="quarter" idx="5"/>
          </p:nvPr>
        </p:nvSpPr>
        <p:spPr>
          <a:noFill/>
          <a:ln>
            <a:miter lim="800000"/>
            <a:headEnd/>
            <a:tailEnd/>
          </a:ln>
        </p:spPr>
        <p:txBody>
          <a:bodyPr/>
          <a:lstStyle/>
          <a:p>
            <a:fld id="{5C636986-03BA-4BB5-9942-E7E72E3AB5DE}" type="slidenum">
              <a:rPr lang="fr-FR" altLang="fr-FR"/>
              <a:pPr/>
              <a:t>3</a:t>
            </a:fld>
            <a:endParaRPr lang="fr-FR" altLang="fr-FR"/>
          </a:p>
        </p:txBody>
      </p:sp>
    </p:spTree>
    <p:extLst>
      <p:ext uri="{BB962C8B-B14F-4D97-AF65-F5344CB8AC3E}">
        <p14:creationId xmlns:p14="http://schemas.microsoft.com/office/powerpoint/2010/main" val="3998753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9F102D7B-22B5-4B14-B767-06C4FBA8400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214564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9F102D7B-22B5-4B14-B767-06C4FBA8400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47890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r>
              <a:rPr lang="en-GB" dirty="0"/>
              <a:t>. In 2015-16 the British Crime Survey asked its respondents questions about abuse experienced during childhood. The results were staggering, with 9% of adults aged 16 to 59 reporting having experienced psychological abuse, 7% physical abuse, 7% sexual assault and 8% witnessed domestic violence or abuse in the home. Women were four times as likely to report that they had suffered sexual assault during childhood compared to men (11% compared with 3%) [7]. </a:t>
            </a:r>
          </a:p>
        </p:txBody>
      </p:sp>
      <p:sp>
        <p:nvSpPr>
          <p:cNvPr id="4" name="Espace réservé du numéro de diapositive 3"/>
          <p:cNvSpPr>
            <a:spLocks noGrp="1"/>
          </p:cNvSpPr>
          <p:nvPr>
            <p:ph type="sldNum" sz="quarter" idx="10"/>
          </p:nvPr>
        </p:nvSpPr>
        <p:spPr/>
        <p:txBody>
          <a:bodyPr/>
          <a:lstStyle/>
          <a:p>
            <a:fld id="{89A0E44F-1717-4843-99F6-4C4B5BB794D6}" type="slidenum">
              <a:rPr lang="fr-FR" smtClean="0"/>
              <a:t>26</a:t>
            </a:fld>
            <a:endParaRPr lang="fr-FR"/>
          </a:p>
        </p:txBody>
      </p:sp>
    </p:spTree>
    <p:extLst>
      <p:ext uri="{BB962C8B-B14F-4D97-AF65-F5344CB8AC3E}">
        <p14:creationId xmlns:p14="http://schemas.microsoft.com/office/powerpoint/2010/main" val="596015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r>
              <a:rPr lang="en-GB" dirty="0"/>
              <a:t>. In 2015-16 the British Crime Survey asked its respondents questions about abuse experienced during childhood. The results were staggering, with 9% of adults aged 16 to 59 reporting having experienced psychological abuse, 7% physical abuse, 7% sexual assault and 8% witnessed domestic violence or abuse in the home. Women were four times as likely to report that they had suffered sexual assault during childhood compared to men (11% compared with 3%) [7]. </a:t>
            </a:r>
          </a:p>
        </p:txBody>
      </p:sp>
      <p:sp>
        <p:nvSpPr>
          <p:cNvPr id="4" name="Espace réservé du numéro de diapositive 3"/>
          <p:cNvSpPr>
            <a:spLocks noGrp="1"/>
          </p:cNvSpPr>
          <p:nvPr>
            <p:ph type="sldNum" sz="quarter" idx="10"/>
          </p:nvPr>
        </p:nvSpPr>
        <p:spPr/>
        <p:txBody>
          <a:bodyPr/>
          <a:lstStyle/>
          <a:p>
            <a:fld id="{89A0E44F-1717-4843-99F6-4C4B5BB794D6}" type="slidenum">
              <a:rPr lang="fr-FR" smtClean="0"/>
              <a:t>27</a:t>
            </a:fld>
            <a:endParaRPr lang="fr-FR"/>
          </a:p>
        </p:txBody>
      </p:sp>
    </p:spTree>
    <p:extLst>
      <p:ext uri="{BB962C8B-B14F-4D97-AF65-F5344CB8AC3E}">
        <p14:creationId xmlns:p14="http://schemas.microsoft.com/office/powerpoint/2010/main" val="1431570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a:ln/>
        </p:spPr>
      </p:sp>
      <p:sp>
        <p:nvSpPr>
          <p:cNvPr id="9219" name="Espace réservé des commentaires 2"/>
          <p:cNvSpPr>
            <a:spLocks noGrp="1"/>
          </p:cNvSpPr>
          <p:nvPr>
            <p:ph type="body" idx="1"/>
          </p:nvPr>
        </p:nvSpPr>
        <p:spPr>
          <a:noFill/>
        </p:spPr>
        <p:txBody>
          <a:bodyPr/>
          <a:lstStyle/>
          <a:p>
            <a:pPr eaLnBrk="1" hangingPunct="1"/>
            <a:endParaRPr lang="fr-FR" altLang="fr-FR">
              <a:latin typeface="Arial" charset="0"/>
            </a:endParaRPr>
          </a:p>
        </p:txBody>
      </p:sp>
      <p:sp>
        <p:nvSpPr>
          <p:cNvPr id="9220" name="Espace réservé du numéro de diapositive 3"/>
          <p:cNvSpPr>
            <a:spLocks noGrp="1"/>
          </p:cNvSpPr>
          <p:nvPr>
            <p:ph type="sldNum" sz="quarter" idx="5"/>
          </p:nvPr>
        </p:nvSpPr>
        <p:spPr>
          <a:noFill/>
          <a:ln>
            <a:miter lim="800000"/>
            <a:headEnd/>
            <a:tailEnd/>
          </a:ln>
        </p:spPr>
        <p:txBody>
          <a:bodyPr/>
          <a:lstStyle/>
          <a:p>
            <a:fld id="{4F2056F0-D102-49ED-9B6B-F2AC6139B849}" type="slidenum">
              <a:rPr lang="fr-FR" altLang="fr-FR"/>
              <a:pPr/>
              <a:t>4</a:t>
            </a:fld>
            <a:endParaRPr lang="fr-FR" altLang="fr-FR"/>
          </a:p>
        </p:txBody>
      </p:sp>
    </p:spTree>
    <p:extLst>
      <p:ext uri="{BB962C8B-B14F-4D97-AF65-F5344CB8AC3E}">
        <p14:creationId xmlns:p14="http://schemas.microsoft.com/office/powerpoint/2010/main" val="3702735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a:ln/>
        </p:spPr>
      </p:sp>
      <p:sp>
        <p:nvSpPr>
          <p:cNvPr id="9219" name="Espace réservé des commentaires 2"/>
          <p:cNvSpPr>
            <a:spLocks noGrp="1"/>
          </p:cNvSpPr>
          <p:nvPr>
            <p:ph type="body" idx="1"/>
          </p:nvPr>
        </p:nvSpPr>
        <p:spPr>
          <a:noFill/>
        </p:spPr>
        <p:txBody>
          <a:bodyPr/>
          <a:lstStyle/>
          <a:p>
            <a:pPr eaLnBrk="1" hangingPunct="1"/>
            <a:endParaRPr lang="fr-FR" altLang="fr-FR">
              <a:latin typeface="Arial" charset="0"/>
            </a:endParaRPr>
          </a:p>
        </p:txBody>
      </p:sp>
      <p:sp>
        <p:nvSpPr>
          <p:cNvPr id="9220" name="Espace réservé du numéro de diapositive 3"/>
          <p:cNvSpPr>
            <a:spLocks noGrp="1"/>
          </p:cNvSpPr>
          <p:nvPr>
            <p:ph type="sldNum" sz="quarter" idx="5"/>
          </p:nvPr>
        </p:nvSpPr>
        <p:spPr>
          <a:noFill/>
          <a:ln>
            <a:miter lim="800000"/>
            <a:headEnd/>
            <a:tailEnd/>
          </a:ln>
        </p:spPr>
        <p:txBody>
          <a:bodyPr/>
          <a:lstStyle/>
          <a:p>
            <a:fld id="{4F2056F0-D102-49ED-9B6B-F2AC6139B849}" type="slidenum">
              <a:rPr lang="fr-FR" altLang="fr-FR"/>
              <a:pPr/>
              <a:t>5</a:t>
            </a:fld>
            <a:endParaRPr lang="fr-FR" altLang="fr-FR"/>
          </a:p>
        </p:txBody>
      </p:sp>
    </p:spTree>
    <p:extLst>
      <p:ext uri="{BB962C8B-B14F-4D97-AF65-F5344CB8AC3E}">
        <p14:creationId xmlns:p14="http://schemas.microsoft.com/office/powerpoint/2010/main" val="2836908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a:t>http://www.thelancet.com/journals/lancet/article/PIIS0140-6736(07)60032-4/fulltext?rss=yes</a:t>
            </a:r>
          </a:p>
        </p:txBody>
      </p:sp>
      <p:sp>
        <p:nvSpPr>
          <p:cNvPr id="4" name="Espace réservé du numéro de diapositive 3"/>
          <p:cNvSpPr>
            <a:spLocks noGrp="1"/>
          </p:cNvSpPr>
          <p:nvPr>
            <p:ph type="sldNum" sz="quarter" idx="10"/>
          </p:nvPr>
        </p:nvSpPr>
        <p:spPr/>
        <p:txBody>
          <a:bodyPr/>
          <a:lstStyle/>
          <a:p>
            <a:fld id="{1B09351B-9C9E-4250-A4FC-8634DE73D949}" type="slidenum">
              <a:rPr lang="fr-FR" smtClean="0"/>
              <a:pPr/>
              <a:t>6</a:t>
            </a:fld>
            <a:endParaRPr lang="fr-FR"/>
          </a:p>
        </p:txBody>
      </p:sp>
    </p:spTree>
    <p:extLst>
      <p:ext uri="{BB962C8B-B14F-4D97-AF65-F5344CB8AC3E}">
        <p14:creationId xmlns:p14="http://schemas.microsoft.com/office/powerpoint/2010/main" val="1229040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9F102D7B-22B5-4B14-B767-06C4FBA84005}" type="slidenum">
              <a:rPr lang="en-US" smtClean="0"/>
              <a:t>10</a:t>
            </a:fld>
            <a:endParaRPr lang="en-US"/>
          </a:p>
        </p:txBody>
      </p:sp>
    </p:spTree>
    <p:extLst>
      <p:ext uri="{BB962C8B-B14F-4D97-AF65-F5344CB8AC3E}">
        <p14:creationId xmlns:p14="http://schemas.microsoft.com/office/powerpoint/2010/main" val="2933978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355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altLang="fr-FR">
                <a:solidFill>
                  <a:srgbClr val="000000"/>
                </a:solidFill>
              </a:rPr>
              <a:t>Pendant une phase de développement rapide, un système biologique est plus sensible aux expositions environnementales et surtout aux déviations par rapport aux normes attendues pendant la phase spécifique de développement pour le système biologique en question. </a:t>
            </a:r>
            <a:r>
              <a:rPr lang="fr-FR" altLang="fr-FR" i="1">
                <a:solidFill>
                  <a:srgbClr val="000000"/>
                </a:solidFill>
              </a:rPr>
              <a:t>(Bruer 2001)</a:t>
            </a:r>
          </a:p>
          <a:p>
            <a:pPr eaLnBrk="1" hangingPunct="1">
              <a:spcBef>
                <a:spcPct val="0"/>
              </a:spcBef>
            </a:pPr>
            <a:endParaRPr lang="fr-FR" altLang="fr-FR"/>
          </a:p>
        </p:txBody>
      </p:sp>
      <p:sp>
        <p:nvSpPr>
          <p:cNvPr id="17411"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58BAEC-C28A-4938-88BA-6F7DFFAB2D7D}" type="slidenum">
              <a:rPr lang="fr-FR"/>
              <a:pPr fontAlgn="base">
                <a:spcBef>
                  <a:spcPct val="0"/>
                </a:spcBef>
                <a:spcAft>
                  <a:spcPct val="0"/>
                </a:spcAft>
                <a:defRPr/>
              </a:pPr>
              <a:t>11</a:t>
            </a:fld>
            <a:endParaRPr lang="fr-FR"/>
          </a:p>
        </p:txBody>
      </p:sp>
    </p:spTree>
    <p:extLst>
      <p:ext uri="{BB962C8B-B14F-4D97-AF65-F5344CB8AC3E}">
        <p14:creationId xmlns:p14="http://schemas.microsoft.com/office/powerpoint/2010/main" val="3813275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p:cNvSpPr>
            <a:spLocks noGrp="1" noRot="1" noChangeAspect="1" noTextEdit="1"/>
          </p:cNvSpPr>
          <p:nvPr>
            <p:ph type="sldImg"/>
          </p:nvPr>
        </p:nvSpPr>
        <p:spPr bwMode="auto">
          <a:xfrm>
            <a:off x="917575" y="744538"/>
            <a:ext cx="4964113"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Espace réservé des commentaires 2"/>
          <p:cNvSpPr>
            <a:spLocks noGrp="1"/>
          </p:cNvSpPr>
          <p:nvPr>
            <p:ph type="body" idx="1"/>
          </p:nvPr>
        </p:nvSpPr>
        <p:spPr>
          <a:noFill/>
        </p:spPr>
        <p:txBody>
          <a:bodyPr/>
          <a:lstStyle/>
          <a:p>
            <a:pPr eaLnBrk="1" hangingPunct="1">
              <a:spcBef>
                <a:spcPct val="0"/>
              </a:spcBef>
            </a:pPr>
            <a:r>
              <a:rPr lang="fr-FR" altLang="fr-FR" dirty="0">
                <a:solidFill>
                  <a:srgbClr val="000000"/>
                </a:solidFill>
              </a:rPr>
              <a:t>Pendant une phase de développement rapide, un système biologique est plus sensible aux expositions environnementales et surtout aux déviations par rapport aux normes attendues pendant la phase spécifique de développement pour le système biologique en question. </a:t>
            </a:r>
            <a:r>
              <a:rPr lang="fr-FR" altLang="fr-FR" i="1" dirty="0">
                <a:solidFill>
                  <a:srgbClr val="000000"/>
                </a:solidFill>
              </a:rPr>
              <a:t>(</a:t>
            </a:r>
            <a:r>
              <a:rPr lang="fr-FR" altLang="fr-FR" i="1" dirty="0" err="1">
                <a:solidFill>
                  <a:srgbClr val="000000"/>
                </a:solidFill>
              </a:rPr>
              <a:t>Bruer</a:t>
            </a:r>
            <a:r>
              <a:rPr lang="fr-FR" altLang="fr-FR" i="1" dirty="0">
                <a:solidFill>
                  <a:srgbClr val="000000"/>
                </a:solidFill>
              </a:rPr>
              <a:t> 2001)</a:t>
            </a:r>
          </a:p>
          <a:p>
            <a:pPr eaLnBrk="1" hangingPunct="1">
              <a:spcBef>
                <a:spcPct val="0"/>
              </a:spcBef>
            </a:pPr>
            <a:endParaRPr lang="fr-FR" altLang="fr-FR" dirty="0"/>
          </a:p>
        </p:txBody>
      </p:sp>
      <p:sp>
        <p:nvSpPr>
          <p:cNvPr id="6148" name="Espace réservé du numéro de diapositive 3"/>
          <p:cNvSpPr>
            <a:spLocks noGrp="1"/>
          </p:cNvSpPr>
          <p:nvPr>
            <p:ph type="sldNum" sz="quarter" idx="5"/>
          </p:nvPr>
        </p:nvSpPr>
        <p:spPr>
          <a:noFill/>
        </p:spPr>
        <p:txBody>
          <a:bodyPr/>
          <a:lstStyle>
            <a:lvl1pPr defTabSz="914423">
              <a:spcBef>
                <a:spcPct val="30000"/>
              </a:spcBef>
              <a:defRPr sz="1100">
                <a:solidFill>
                  <a:schemeClr val="tx1"/>
                </a:solidFill>
                <a:latin typeface="Calibri" panose="020F0502020204030204" pitchFamily="34" charset="0"/>
              </a:defRPr>
            </a:lvl1pPr>
            <a:lvl2pPr marL="742969" indent="-285758" defTabSz="914423">
              <a:spcBef>
                <a:spcPct val="30000"/>
              </a:spcBef>
              <a:defRPr sz="1100">
                <a:solidFill>
                  <a:schemeClr val="tx1"/>
                </a:solidFill>
                <a:latin typeface="Calibri" panose="020F0502020204030204" pitchFamily="34" charset="0"/>
              </a:defRPr>
            </a:lvl2pPr>
            <a:lvl3pPr marL="1143029" indent="-228606" defTabSz="914423">
              <a:spcBef>
                <a:spcPct val="30000"/>
              </a:spcBef>
              <a:defRPr sz="1100">
                <a:solidFill>
                  <a:schemeClr val="tx1"/>
                </a:solidFill>
                <a:latin typeface="Calibri" panose="020F0502020204030204" pitchFamily="34" charset="0"/>
              </a:defRPr>
            </a:lvl3pPr>
            <a:lvl4pPr marL="1600240" indent="-228606" defTabSz="914423">
              <a:spcBef>
                <a:spcPct val="30000"/>
              </a:spcBef>
              <a:defRPr sz="1100">
                <a:solidFill>
                  <a:schemeClr val="tx1"/>
                </a:solidFill>
                <a:latin typeface="Calibri" panose="020F0502020204030204" pitchFamily="34" charset="0"/>
              </a:defRPr>
            </a:lvl4pPr>
            <a:lvl5pPr marL="2057451" indent="-228606" defTabSz="914423">
              <a:spcBef>
                <a:spcPct val="30000"/>
              </a:spcBef>
              <a:defRPr sz="1100">
                <a:solidFill>
                  <a:schemeClr val="tx1"/>
                </a:solidFill>
                <a:latin typeface="Calibri" panose="020F0502020204030204" pitchFamily="34" charset="0"/>
              </a:defRPr>
            </a:lvl5pPr>
            <a:lvl6pPr marL="2479493" indent="-228606" defTabSz="914423" eaLnBrk="0" fontAlgn="base" hangingPunct="0">
              <a:spcBef>
                <a:spcPct val="30000"/>
              </a:spcBef>
              <a:spcAft>
                <a:spcPct val="0"/>
              </a:spcAft>
              <a:defRPr sz="1100">
                <a:solidFill>
                  <a:schemeClr val="tx1"/>
                </a:solidFill>
                <a:latin typeface="Calibri" panose="020F0502020204030204" pitchFamily="34" charset="0"/>
              </a:defRPr>
            </a:lvl6pPr>
            <a:lvl7pPr marL="2901534" indent="-228606" defTabSz="914423" eaLnBrk="0" fontAlgn="base" hangingPunct="0">
              <a:spcBef>
                <a:spcPct val="30000"/>
              </a:spcBef>
              <a:spcAft>
                <a:spcPct val="0"/>
              </a:spcAft>
              <a:defRPr sz="1100">
                <a:solidFill>
                  <a:schemeClr val="tx1"/>
                </a:solidFill>
                <a:latin typeface="Calibri" panose="020F0502020204030204" pitchFamily="34" charset="0"/>
              </a:defRPr>
            </a:lvl7pPr>
            <a:lvl8pPr marL="3323575" indent="-228606" defTabSz="914423" eaLnBrk="0" fontAlgn="base" hangingPunct="0">
              <a:spcBef>
                <a:spcPct val="30000"/>
              </a:spcBef>
              <a:spcAft>
                <a:spcPct val="0"/>
              </a:spcAft>
              <a:defRPr sz="1100">
                <a:solidFill>
                  <a:schemeClr val="tx1"/>
                </a:solidFill>
                <a:latin typeface="Calibri" panose="020F0502020204030204" pitchFamily="34" charset="0"/>
              </a:defRPr>
            </a:lvl8pPr>
            <a:lvl9pPr marL="3745617" indent="-228606" defTabSz="914423" eaLnBrk="0" fontAlgn="base" hangingPunct="0">
              <a:spcBef>
                <a:spcPct val="30000"/>
              </a:spcBef>
              <a:spcAft>
                <a:spcPct val="0"/>
              </a:spcAft>
              <a:defRPr sz="1100">
                <a:solidFill>
                  <a:schemeClr val="tx1"/>
                </a:solidFill>
                <a:latin typeface="Calibri" panose="020F0502020204030204" pitchFamily="34" charset="0"/>
              </a:defRPr>
            </a:lvl9pPr>
          </a:lstStyle>
          <a:p>
            <a:pPr>
              <a:spcBef>
                <a:spcPct val="0"/>
              </a:spcBef>
            </a:pPr>
            <a:fld id="{A2C183AB-C07F-446C-A8FB-A51637FBFCDD}" type="slidenum">
              <a:rPr lang="fr-FR" sz="1200"/>
              <a:pPr>
                <a:spcBef>
                  <a:spcPct val="0"/>
                </a:spcBef>
              </a:pPr>
              <a:t>16</a:t>
            </a:fld>
            <a:endParaRPr lang="fr-FR" sz="1200"/>
          </a:p>
        </p:txBody>
      </p:sp>
    </p:spTree>
    <p:extLst>
      <p:ext uri="{BB962C8B-B14F-4D97-AF65-F5344CB8AC3E}">
        <p14:creationId xmlns:p14="http://schemas.microsoft.com/office/powerpoint/2010/main" val="3432260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A8C0E60-EF29-4758-BDA1-318A0B71B165}" type="slidenum">
              <a:rPr lang="fr-FR" altLang="fr-FR" smtClean="0"/>
              <a:pPr>
                <a:defRPr/>
              </a:pPr>
              <a:t>18</a:t>
            </a:fld>
            <a:endParaRPr lang="fr-FR" altLang="fr-FR"/>
          </a:p>
        </p:txBody>
      </p:sp>
    </p:spTree>
    <p:extLst>
      <p:ext uri="{BB962C8B-B14F-4D97-AF65-F5344CB8AC3E}">
        <p14:creationId xmlns:p14="http://schemas.microsoft.com/office/powerpoint/2010/main" val="1409655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9F102D7B-22B5-4B14-B767-06C4FBA8400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77474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191585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82390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‹N°›</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32971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003299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‹N°›</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39429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161947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96921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52931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fr-FR"/>
              <a:t>Modifiez le style du titre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242527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913227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598101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696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206101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149816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168063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273359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11/27/2018</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068357861"/>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www.ups-tlse.fr/11980450/0/fiche___pagelibre/&amp;RH=ACCUEIL?RF=ACCUEI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29075" y="1944130"/>
            <a:ext cx="7128272" cy="2181733"/>
          </a:xfrm>
        </p:spPr>
        <p:txBody>
          <a:bodyPr>
            <a:noAutofit/>
          </a:bodyPr>
          <a:lstStyle/>
          <a:p>
            <a:pPr algn="ctr"/>
            <a:r>
              <a:rPr lang="fr-FR" sz="3200" b="1" dirty="0"/>
              <a:t> Expositions psychosociales durant l’enfance et fonctionnement physiologique à l’âge adulte :                                                                                         approche Lifecourse </a:t>
            </a:r>
            <a:endParaRPr lang="fr-FR" sz="2400" dirty="0"/>
          </a:p>
        </p:txBody>
      </p:sp>
      <p:sp>
        <p:nvSpPr>
          <p:cNvPr id="3" name="Sous-titre 2"/>
          <p:cNvSpPr>
            <a:spLocks noGrp="1"/>
          </p:cNvSpPr>
          <p:nvPr>
            <p:ph type="subTitle" idx="1"/>
          </p:nvPr>
        </p:nvSpPr>
        <p:spPr>
          <a:xfrm>
            <a:off x="1748722" y="4728519"/>
            <a:ext cx="7008099" cy="2253236"/>
          </a:xfrm>
        </p:spPr>
        <p:txBody>
          <a:bodyPr>
            <a:normAutofit/>
          </a:bodyPr>
          <a:lstStyle/>
          <a:p>
            <a:r>
              <a:rPr lang="fr-FR" sz="1950" dirty="0"/>
              <a:t>Michelle Kelly-Irving</a:t>
            </a:r>
          </a:p>
          <a:p>
            <a:r>
              <a:rPr lang="en-US" sz="1500" dirty="0" err="1"/>
              <a:t>Equipe</a:t>
            </a:r>
            <a:r>
              <a:rPr lang="en-US" sz="1500" dirty="0"/>
              <a:t> EQUITY </a:t>
            </a:r>
          </a:p>
          <a:p>
            <a:r>
              <a:rPr lang="en-US" sz="1500" dirty="0"/>
              <a:t>Axe1:</a:t>
            </a:r>
            <a:r>
              <a:rPr lang="fr-FR" sz="1500" dirty="0"/>
              <a:t> « Lifecourse </a:t>
            </a:r>
            <a:r>
              <a:rPr lang="fr-FR" sz="1500" dirty="0" err="1"/>
              <a:t>epidemiology</a:t>
            </a:r>
            <a:r>
              <a:rPr lang="fr-FR" sz="1500" dirty="0"/>
              <a:t>, déterminants sociaux et incorporation biologique » </a:t>
            </a:r>
            <a:endParaRPr lang="en-US" sz="1500" dirty="0"/>
          </a:p>
          <a:p>
            <a:endParaRPr lang="en-US" dirty="0"/>
          </a:p>
          <a:p>
            <a:r>
              <a:rPr lang="en-US" dirty="0" err="1"/>
              <a:t>Séminaire</a:t>
            </a:r>
            <a:r>
              <a:rPr lang="en-US" dirty="0"/>
              <a:t> du midi 15 Nov 2018, UMR1027 LEASP</a:t>
            </a:r>
            <a:endParaRPr lang="fr-FR" dirty="0"/>
          </a:p>
        </p:txBody>
      </p:sp>
      <p:pic>
        <p:nvPicPr>
          <p:cNvPr id="4" name="Picture 7" descr="img_1220881470857"/>
          <p:cNvPicPr>
            <a:picLocks noChangeAspect="1" noChangeArrowheads="1"/>
          </p:cNvPicPr>
          <p:nvPr/>
        </p:nvPicPr>
        <p:blipFill>
          <a:blip r:embed="rId2" cstate="print"/>
          <a:srcRect/>
          <a:stretch>
            <a:fillRect/>
          </a:stretch>
        </p:blipFill>
        <p:spPr bwMode="auto">
          <a:xfrm>
            <a:off x="8077200" y="59876"/>
            <a:ext cx="923660" cy="1314177"/>
          </a:xfrm>
          <a:prstGeom prst="rect">
            <a:avLst/>
          </a:prstGeom>
          <a:noFill/>
          <a:ln w="9525">
            <a:noFill/>
            <a:miter lim="800000"/>
            <a:headEnd/>
            <a:tailEnd/>
          </a:ln>
        </p:spPr>
      </p:pic>
      <p:pic>
        <p:nvPicPr>
          <p:cNvPr id="5" name="Picture 4" descr="logogenerique"/>
          <p:cNvPicPr>
            <a:picLocks noChangeAspect="1" noChangeArrowheads="1"/>
          </p:cNvPicPr>
          <p:nvPr/>
        </p:nvPicPr>
        <p:blipFill>
          <a:blip r:embed="rId3" cstate="print"/>
          <a:srcRect/>
          <a:stretch>
            <a:fillRect/>
          </a:stretch>
        </p:blipFill>
        <p:spPr bwMode="auto">
          <a:xfrm>
            <a:off x="234593" y="77053"/>
            <a:ext cx="2536160" cy="633104"/>
          </a:xfrm>
          <a:prstGeom prst="rect">
            <a:avLst/>
          </a:prstGeom>
          <a:noFill/>
          <a:ln w="9525">
            <a:noFill/>
            <a:miter lim="800000"/>
            <a:headEnd/>
            <a:tailEnd/>
          </a:ln>
        </p:spPr>
      </p:pic>
      <p:pic>
        <p:nvPicPr>
          <p:cNvPr id="6" name="Picture 4" descr="UPS">
            <a:hlinkClick r:id="rId4" tooltip="&quot;Retour à la page d'accueil&quot;"/>
          </p:cNvPr>
          <p:cNvPicPr>
            <a:picLocks noChangeAspect="1" noChangeArrowheads="1"/>
          </p:cNvPicPr>
          <p:nvPr/>
        </p:nvPicPr>
        <p:blipFill>
          <a:blip r:embed="rId5" cstate="print"/>
          <a:srcRect/>
          <a:stretch>
            <a:fillRect/>
          </a:stretch>
        </p:blipFill>
        <p:spPr bwMode="auto">
          <a:xfrm>
            <a:off x="6587864" y="139819"/>
            <a:ext cx="1463312" cy="570338"/>
          </a:xfrm>
          <a:prstGeom prst="rect">
            <a:avLst/>
          </a:prstGeom>
          <a:noFill/>
          <a:ln w="9525">
            <a:noFill/>
            <a:miter lim="800000"/>
            <a:headEnd/>
            <a:tailEnd/>
          </a:ln>
        </p:spPr>
      </p:pic>
    </p:spTree>
    <p:extLst>
      <p:ext uri="{BB962C8B-B14F-4D97-AF65-F5344CB8AC3E}">
        <p14:creationId xmlns:p14="http://schemas.microsoft.com/office/powerpoint/2010/main" val="2751786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ZoneTexte 22"/>
          <p:cNvSpPr txBox="1"/>
          <p:nvPr/>
        </p:nvSpPr>
        <p:spPr>
          <a:xfrm>
            <a:off x="1498381" y="630382"/>
            <a:ext cx="6895976" cy="830997"/>
          </a:xfrm>
          <a:prstGeom prst="rect">
            <a:avLst/>
          </a:prstGeom>
          <a:noFill/>
        </p:spPr>
        <p:txBody>
          <a:bodyPr wrap="square" rtlCol="0">
            <a:spAutoFit/>
          </a:bodyPr>
          <a:lstStyle/>
          <a:p>
            <a:r>
              <a:rPr lang="fr-FR" altLang="fr-FR" sz="2400" dirty="0"/>
              <a:t>Mécanismes endogènes:</a:t>
            </a:r>
          </a:p>
          <a:p>
            <a:r>
              <a:rPr lang="en-US" sz="2400" dirty="0"/>
              <a:t>Le Stress &amp; </a:t>
            </a:r>
            <a:r>
              <a:rPr lang="en-US" sz="2400" dirty="0" err="1"/>
              <a:t>l’axe</a:t>
            </a:r>
            <a:r>
              <a:rPr lang="en-US" sz="2400" dirty="0"/>
              <a:t> </a:t>
            </a:r>
            <a:r>
              <a:rPr lang="en-GB" sz="2400" dirty="0"/>
              <a:t>HPA </a:t>
            </a:r>
            <a:endParaRPr lang="en-US" sz="2400" dirty="0"/>
          </a:p>
        </p:txBody>
      </p:sp>
      <p:pic>
        <p:nvPicPr>
          <p:cNvPr id="4" name="Image 3"/>
          <p:cNvPicPr>
            <a:picLocks noChangeAspect="1"/>
          </p:cNvPicPr>
          <p:nvPr/>
        </p:nvPicPr>
        <p:blipFill>
          <a:blip r:embed="rId3"/>
          <a:stretch>
            <a:fillRect/>
          </a:stretch>
        </p:blipFill>
        <p:spPr>
          <a:xfrm>
            <a:off x="2792627" y="5293686"/>
            <a:ext cx="1424979" cy="1428542"/>
          </a:xfrm>
          <a:prstGeom prst="rect">
            <a:avLst/>
          </a:prstGeom>
        </p:spPr>
      </p:pic>
      <p:pic>
        <p:nvPicPr>
          <p:cNvPr id="10" name="Espace réservé du contenu 9"/>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736080" y="1741637"/>
            <a:ext cx="2297894" cy="1052048"/>
          </a:xfrm>
        </p:spPr>
      </p:pic>
      <p:sp>
        <p:nvSpPr>
          <p:cNvPr id="11" name="ZoneTexte 10"/>
          <p:cNvSpPr txBox="1"/>
          <p:nvPr/>
        </p:nvSpPr>
        <p:spPr>
          <a:xfrm>
            <a:off x="1091723" y="1624836"/>
            <a:ext cx="5583184" cy="3877985"/>
          </a:xfrm>
          <a:prstGeom prst="rect">
            <a:avLst/>
          </a:prstGeom>
          <a:noFill/>
        </p:spPr>
        <p:txBody>
          <a:bodyPr wrap="square" rtlCol="0">
            <a:spAutoFit/>
          </a:bodyPr>
          <a:lstStyle/>
          <a:p>
            <a:r>
              <a:rPr lang="fr-FR" b="1" dirty="0"/>
              <a:t>Stress</a:t>
            </a:r>
            <a:r>
              <a:rPr lang="fr-FR" dirty="0"/>
              <a:t> un processus normale impliquant un stimulus, une perception de ce dernier, et une réponse</a:t>
            </a:r>
            <a:endParaRPr lang="fr-FR" baseline="30000" dirty="0"/>
          </a:p>
          <a:p>
            <a:endParaRPr lang="fr-FR" b="1" baseline="30000" dirty="0"/>
          </a:p>
          <a:p>
            <a:r>
              <a:rPr lang="fr-FR" b="1" dirty="0"/>
              <a:t>L’axe </a:t>
            </a:r>
            <a:r>
              <a:rPr lang="fr-FR" b="1" dirty="0" err="1"/>
              <a:t>hypothalamo</a:t>
            </a:r>
            <a:r>
              <a:rPr lang="fr-FR" b="1" dirty="0"/>
              <a:t>-</a:t>
            </a:r>
            <a:r>
              <a:rPr lang="fr-FR" b="1" dirty="0" err="1"/>
              <a:t>hypophyso</a:t>
            </a:r>
            <a:r>
              <a:rPr lang="fr-FR" b="1" dirty="0"/>
              <a:t>-surrénalien</a:t>
            </a:r>
            <a:r>
              <a:rPr lang="fr-FR" dirty="0"/>
              <a:t> (</a:t>
            </a:r>
            <a:r>
              <a:rPr lang="fr-FR" b="1" u="sng" dirty="0"/>
              <a:t>HPA</a:t>
            </a:r>
            <a:r>
              <a:rPr lang="fr-FR" dirty="0"/>
              <a:t>)</a:t>
            </a:r>
          </a:p>
          <a:p>
            <a:r>
              <a:rPr lang="fr-FR" dirty="0"/>
              <a:t>-Répond et interagit </a:t>
            </a:r>
          </a:p>
          <a:p>
            <a:r>
              <a:rPr lang="fr-FR" dirty="0"/>
              <a:t>-Effet sur beaucoup de systèmes physiologiques</a:t>
            </a:r>
          </a:p>
          <a:p>
            <a:endParaRPr lang="fr-FR" dirty="0"/>
          </a:p>
          <a:p>
            <a:r>
              <a:rPr lang="fr-FR" dirty="0"/>
              <a:t>Le but de la réponse  est d’agir, ou de fuir immédiatement</a:t>
            </a:r>
          </a:p>
          <a:p>
            <a:endParaRPr lang="fr-FR" dirty="0"/>
          </a:p>
          <a:p>
            <a:r>
              <a:rPr lang="fr-FR" dirty="0"/>
              <a:t>Délétère si activée au long terme</a:t>
            </a:r>
          </a:p>
          <a:p>
            <a:endParaRPr lang="fr-FR" dirty="0"/>
          </a:p>
        </p:txBody>
      </p:sp>
      <p:sp>
        <p:nvSpPr>
          <p:cNvPr id="12" name="ZoneTexte 11"/>
          <p:cNvSpPr txBox="1"/>
          <p:nvPr/>
        </p:nvSpPr>
        <p:spPr>
          <a:xfrm>
            <a:off x="6460723" y="1187640"/>
            <a:ext cx="1297250" cy="369332"/>
          </a:xfrm>
          <a:prstGeom prst="rect">
            <a:avLst/>
          </a:prstGeom>
          <a:noFill/>
        </p:spPr>
        <p:txBody>
          <a:bodyPr wrap="square" rtlCol="0">
            <a:spAutoFit/>
          </a:bodyPr>
          <a:lstStyle/>
          <a:p>
            <a:r>
              <a:rPr lang="fr-FR" dirty="0"/>
              <a:t>Stimulus </a:t>
            </a:r>
          </a:p>
        </p:txBody>
      </p:sp>
      <p:cxnSp>
        <p:nvCxnSpPr>
          <p:cNvPr id="15" name="Connecteur en arc 14"/>
          <p:cNvCxnSpPr>
            <a:stCxn id="12" idx="0"/>
            <a:endCxn id="10" idx="0"/>
          </p:cNvCxnSpPr>
          <p:nvPr/>
        </p:nvCxnSpPr>
        <p:spPr>
          <a:xfrm rot="16200000" flipH="1">
            <a:off x="7220188" y="1076799"/>
            <a:ext cx="553997" cy="775679"/>
          </a:xfrm>
          <a:prstGeom prst="curvedConnector3">
            <a:avLst>
              <a:gd name="adj1" fmla="val -41264"/>
            </a:avLst>
          </a:prstGeom>
          <a:ln>
            <a:tailEnd type="triangle"/>
          </a:ln>
        </p:spPr>
        <p:style>
          <a:lnRef idx="1">
            <a:schemeClr val="accent1"/>
          </a:lnRef>
          <a:fillRef idx="0">
            <a:schemeClr val="accent1"/>
          </a:fillRef>
          <a:effectRef idx="0">
            <a:schemeClr val="accent1"/>
          </a:effectRef>
          <a:fontRef idx="minor">
            <a:schemeClr val="tx1"/>
          </a:fontRef>
        </p:style>
      </p:cxnSp>
      <p:pic>
        <p:nvPicPr>
          <p:cNvPr id="18" name="Imag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6264" y="4831433"/>
            <a:ext cx="3117736" cy="1752168"/>
          </a:xfrm>
          <a:prstGeom prst="rect">
            <a:avLst/>
          </a:prstGeom>
        </p:spPr>
      </p:pic>
      <p:sp>
        <p:nvSpPr>
          <p:cNvPr id="19" name="ZoneTexte 18"/>
          <p:cNvSpPr txBox="1"/>
          <p:nvPr/>
        </p:nvSpPr>
        <p:spPr>
          <a:xfrm>
            <a:off x="7757973" y="3975479"/>
            <a:ext cx="1297250" cy="369332"/>
          </a:xfrm>
          <a:prstGeom prst="rect">
            <a:avLst/>
          </a:prstGeom>
          <a:noFill/>
        </p:spPr>
        <p:txBody>
          <a:bodyPr wrap="square" rtlCol="0">
            <a:spAutoFit/>
          </a:bodyPr>
          <a:lstStyle/>
          <a:p>
            <a:r>
              <a:rPr lang="fr-FR" dirty="0"/>
              <a:t>Réponse</a:t>
            </a:r>
          </a:p>
        </p:txBody>
      </p:sp>
      <p:cxnSp>
        <p:nvCxnSpPr>
          <p:cNvPr id="17" name="Connecteur en arc 16"/>
          <p:cNvCxnSpPr>
            <a:stCxn id="19" idx="1"/>
          </p:cNvCxnSpPr>
          <p:nvPr/>
        </p:nvCxnSpPr>
        <p:spPr>
          <a:xfrm rot="10800000" flipH="1" flipV="1">
            <a:off x="7757972" y="4160144"/>
            <a:ext cx="127055" cy="671289"/>
          </a:xfrm>
          <a:prstGeom prst="curvedConnector4">
            <a:avLst>
              <a:gd name="adj1" fmla="val -179922"/>
              <a:gd name="adj2" fmla="val 63755"/>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405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4766" y="2154382"/>
            <a:ext cx="2002847" cy="87729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20000"/>
              </a:spcBef>
              <a:defRPr/>
            </a:pPr>
            <a:r>
              <a:rPr lang="en-GB" altLang="fr-FR" sz="1600" dirty="0">
                <a:solidFill>
                  <a:srgbClr val="000000"/>
                </a:solidFill>
                <a:latin typeface="+mn-lt"/>
              </a:rPr>
              <a:t>Stress </a:t>
            </a:r>
            <a:r>
              <a:rPr lang="en-GB" altLang="fr-FR" sz="1600" dirty="0" err="1">
                <a:solidFill>
                  <a:srgbClr val="000000"/>
                </a:solidFill>
                <a:latin typeface="+mn-lt"/>
              </a:rPr>
              <a:t>physiologique</a:t>
            </a:r>
            <a:endParaRPr lang="en-GB" altLang="fr-FR" sz="1600" dirty="0">
              <a:solidFill>
                <a:srgbClr val="000000"/>
              </a:solidFill>
              <a:latin typeface="+mn-lt"/>
            </a:endParaRPr>
          </a:p>
          <a:p>
            <a:pPr algn="ctr">
              <a:spcBef>
                <a:spcPct val="20000"/>
              </a:spcBef>
              <a:defRPr/>
            </a:pPr>
            <a:r>
              <a:rPr lang="en-GB" altLang="fr-FR" sz="1600" dirty="0" err="1">
                <a:solidFill>
                  <a:srgbClr val="000000"/>
                </a:solidFill>
                <a:latin typeface="+mn-lt"/>
              </a:rPr>
              <a:t>chronique</a:t>
            </a:r>
            <a:endParaRPr lang="en-GB" altLang="fr-FR" sz="1600" dirty="0">
              <a:solidFill>
                <a:srgbClr val="000000"/>
              </a:solidFill>
              <a:latin typeface="+mn-lt"/>
            </a:endParaRPr>
          </a:p>
        </p:txBody>
      </p:sp>
      <p:sp>
        <p:nvSpPr>
          <p:cNvPr id="15" name="Rectangle 14"/>
          <p:cNvSpPr/>
          <p:nvPr/>
        </p:nvSpPr>
        <p:spPr>
          <a:xfrm>
            <a:off x="5305426" y="2154382"/>
            <a:ext cx="2002847" cy="87729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defRPr/>
            </a:pPr>
            <a:r>
              <a:rPr lang="fr-FR" sz="1600" dirty="0">
                <a:solidFill>
                  <a:prstClr val="black"/>
                </a:solidFill>
              </a:rPr>
              <a:t>Déséquilibre physiologique</a:t>
            </a:r>
          </a:p>
        </p:txBody>
      </p:sp>
      <p:cxnSp>
        <p:nvCxnSpPr>
          <p:cNvPr id="8" name="Connecteur droit avec flèche 7"/>
          <p:cNvCxnSpPr/>
          <p:nvPr/>
        </p:nvCxnSpPr>
        <p:spPr>
          <a:xfrm>
            <a:off x="3934691" y="2583873"/>
            <a:ext cx="1378527" cy="13854"/>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3081" name="ZoneTexte 9"/>
          <p:cNvSpPr txBox="1">
            <a:spLocks noChangeArrowheads="1"/>
          </p:cNvSpPr>
          <p:nvPr/>
        </p:nvSpPr>
        <p:spPr bwMode="auto">
          <a:xfrm>
            <a:off x="1684033" y="6246532"/>
            <a:ext cx="6142434" cy="300082"/>
          </a:xfrm>
          <a:prstGeom prst="rect">
            <a:avLst/>
          </a:prstGeom>
          <a:noFill/>
          <a:ln w="9525">
            <a:noFill/>
            <a:miter lim="800000"/>
            <a:headEnd/>
            <a:tailEnd/>
          </a:ln>
        </p:spPr>
        <p:txBody>
          <a:bodyPr>
            <a:spAutoFit/>
          </a:bodyPr>
          <a:lstStyle/>
          <a:p>
            <a:pPr algn="r"/>
            <a:r>
              <a:rPr lang="fr-FR" altLang="fr-FR" sz="1350" dirty="0">
                <a:latin typeface="Calibri" pitchFamily="34" charset="0"/>
              </a:rPr>
              <a:t>(</a:t>
            </a:r>
            <a:r>
              <a:rPr lang="fr-FR" altLang="fr-FR" sz="1350" i="1" dirty="0" err="1">
                <a:latin typeface="Calibri" pitchFamily="34" charset="0"/>
              </a:rPr>
              <a:t>Lupien</a:t>
            </a:r>
            <a:r>
              <a:rPr lang="fr-FR" altLang="fr-FR" sz="1350" i="1" dirty="0">
                <a:latin typeface="Calibri" pitchFamily="34" charset="0"/>
              </a:rPr>
              <a:t> et al. 2009</a:t>
            </a:r>
            <a:r>
              <a:rPr lang="fr-FR" altLang="fr-FR" sz="1350" dirty="0">
                <a:latin typeface="Calibri" pitchFamily="34" charset="0"/>
              </a:rPr>
              <a:t>)</a:t>
            </a:r>
          </a:p>
        </p:txBody>
      </p:sp>
      <p:pic>
        <p:nvPicPr>
          <p:cNvPr id="3082" name="Picture 2" descr="C:\Users\Cristeban\Documents\A KITTY\A M2Recherche\A Stage Recherche\Mémoire\PPT\Lupien The life cycle model of stress.jpg"/>
          <p:cNvPicPr>
            <a:picLocks noChangeAspect="1" noChangeArrowheads="1"/>
          </p:cNvPicPr>
          <p:nvPr/>
        </p:nvPicPr>
        <p:blipFill>
          <a:blip r:embed="rId3" cstate="print"/>
          <a:srcRect/>
          <a:stretch>
            <a:fillRect/>
          </a:stretch>
        </p:blipFill>
        <p:spPr bwMode="auto">
          <a:xfrm>
            <a:off x="1834753" y="3119272"/>
            <a:ext cx="6665457" cy="2942092"/>
          </a:xfrm>
          <a:prstGeom prst="rect">
            <a:avLst/>
          </a:prstGeom>
          <a:noFill/>
          <a:ln w="9525">
            <a:noFill/>
            <a:miter lim="800000"/>
            <a:headEnd/>
            <a:tailEnd/>
          </a:ln>
        </p:spPr>
      </p:pic>
      <p:sp>
        <p:nvSpPr>
          <p:cNvPr id="13" name="Rectangle 2"/>
          <p:cNvSpPr txBox="1">
            <a:spLocks noChangeArrowheads="1"/>
          </p:cNvSpPr>
          <p:nvPr/>
        </p:nvSpPr>
        <p:spPr>
          <a:xfrm>
            <a:off x="1510349" y="709495"/>
            <a:ext cx="6683765" cy="960668"/>
          </a:xfrm>
          <a:prstGeom prst="rect">
            <a:avLst/>
          </a:prstGeom>
        </p:spPr>
        <p:txBody>
          <a:bodyPr>
            <a:normAutofit fontScale="97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altLang="fr-FR" sz="3000" dirty="0"/>
              <a:t>Plasticité cérébrale et expositions au stress</a:t>
            </a:r>
          </a:p>
        </p:txBody>
      </p:sp>
    </p:spTree>
    <p:extLst>
      <p:ext uri="{BB962C8B-B14F-4D97-AF65-F5344CB8AC3E}">
        <p14:creationId xmlns:p14="http://schemas.microsoft.com/office/powerpoint/2010/main" val="2976039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66780" y="276439"/>
            <a:ext cx="5897847" cy="1064032"/>
          </a:xfrm>
        </p:spPr>
        <p:txBody>
          <a:bodyPr>
            <a:normAutofit fontScale="90000"/>
          </a:bodyPr>
          <a:lstStyle/>
          <a:p>
            <a:r>
              <a:rPr lang="en-GB" sz="3100" dirty="0"/>
              <a:t>Comment </a:t>
            </a:r>
            <a:r>
              <a:rPr lang="en-GB" sz="3100" dirty="0" err="1"/>
              <a:t>mesurer</a:t>
            </a:r>
            <a:r>
              <a:rPr lang="en-GB" sz="3100" dirty="0"/>
              <a:t> la </a:t>
            </a:r>
            <a:r>
              <a:rPr lang="en-GB" sz="3100" dirty="0" err="1"/>
              <a:t>réponse</a:t>
            </a:r>
            <a:r>
              <a:rPr lang="en-GB" sz="3100" dirty="0"/>
              <a:t>? </a:t>
            </a:r>
            <a:br>
              <a:rPr lang="en-GB" sz="3100" dirty="0"/>
            </a:br>
            <a:r>
              <a:rPr lang="en-GB" sz="3100" dirty="0"/>
              <a:t>La charge </a:t>
            </a:r>
            <a:r>
              <a:rPr lang="en-GB" sz="3100" dirty="0" err="1"/>
              <a:t>allostatique</a:t>
            </a:r>
            <a:br>
              <a:rPr lang="en-GB" sz="3000" dirty="0"/>
            </a:br>
            <a:r>
              <a:rPr lang="en-GB" sz="1500" dirty="0"/>
              <a:t>										</a:t>
            </a:r>
            <a:endParaRPr lang="en-GB" sz="1350" dirty="0"/>
          </a:p>
        </p:txBody>
      </p:sp>
      <p:sp>
        <p:nvSpPr>
          <p:cNvPr id="3" name="Espace réservé du contenu 2"/>
          <p:cNvSpPr>
            <a:spLocks noGrp="1"/>
          </p:cNvSpPr>
          <p:nvPr>
            <p:ph idx="1"/>
          </p:nvPr>
        </p:nvSpPr>
        <p:spPr>
          <a:xfrm>
            <a:off x="4003964" y="3441046"/>
            <a:ext cx="5001491" cy="3174712"/>
          </a:xfrm>
        </p:spPr>
        <p:txBody>
          <a:bodyPr>
            <a:noAutofit/>
          </a:bodyPr>
          <a:lstStyle/>
          <a:p>
            <a:pPr marL="0" lvl="1" indent="0" algn="just">
              <a:lnSpc>
                <a:spcPct val="100000"/>
              </a:lnSpc>
              <a:spcBef>
                <a:spcPts val="0"/>
              </a:spcBef>
              <a:spcAft>
                <a:spcPts val="0"/>
              </a:spcAft>
              <a:buNone/>
            </a:pPr>
            <a:r>
              <a:rPr lang="en-GB" b="1" dirty="0">
                <a:latin typeface="+mj-lt"/>
              </a:rPr>
              <a:t>Allostatic load </a:t>
            </a:r>
            <a:r>
              <a:rPr lang="en-GB" dirty="0">
                <a:latin typeface="+mj-lt"/>
              </a:rPr>
              <a:t>(AL): </a:t>
            </a:r>
          </a:p>
          <a:p>
            <a:pPr marL="0" lvl="1" indent="0" algn="just">
              <a:lnSpc>
                <a:spcPct val="100000"/>
              </a:lnSpc>
              <a:spcBef>
                <a:spcPts val="0"/>
              </a:spcBef>
              <a:spcAft>
                <a:spcPts val="0"/>
              </a:spcAft>
              <a:buNone/>
            </a:pPr>
            <a:endParaRPr lang="en-GB" sz="1350" dirty="0">
              <a:latin typeface="+mj-lt"/>
            </a:endParaRPr>
          </a:p>
          <a:p>
            <a:pPr marL="0" lvl="1" indent="0" algn="just">
              <a:lnSpc>
                <a:spcPct val="100000"/>
              </a:lnSpc>
              <a:spcBef>
                <a:spcPts val="0"/>
              </a:spcBef>
              <a:spcAft>
                <a:spcPts val="0"/>
              </a:spcAft>
              <a:buNone/>
            </a:pPr>
            <a:r>
              <a:rPr lang="en-GB" altLang="fr-FR" dirty="0">
                <a:latin typeface="+mj-lt"/>
              </a:rPr>
              <a:t>-</a:t>
            </a:r>
            <a:r>
              <a:rPr lang="en-GB" altLang="fr-FR" dirty="0"/>
              <a:t>“The strain on the body produced by repeated ups and downs of physiologic response .../... and the impact of wear and tear on a number of organs and tissues, can predispose an organism to disease. We define this state of the organism as </a:t>
            </a:r>
            <a:r>
              <a:rPr lang="en-GB" altLang="fr-FR" dirty="0" err="1"/>
              <a:t>allostatic</a:t>
            </a:r>
            <a:r>
              <a:rPr lang="en-GB" altLang="fr-FR" dirty="0"/>
              <a:t> load” (</a:t>
            </a:r>
            <a:r>
              <a:rPr lang="en-GB" altLang="fr-FR" sz="1050" i="1" dirty="0"/>
              <a:t>McEwen and Stellar 1993</a:t>
            </a:r>
            <a:r>
              <a:rPr lang="en-GB" altLang="fr-FR" dirty="0"/>
              <a:t>)</a:t>
            </a:r>
          </a:p>
          <a:p>
            <a:pPr marL="0" lvl="1" indent="0" algn="just">
              <a:lnSpc>
                <a:spcPct val="100000"/>
              </a:lnSpc>
              <a:spcBef>
                <a:spcPts val="0"/>
              </a:spcBef>
              <a:spcAft>
                <a:spcPts val="0"/>
              </a:spcAft>
              <a:buNone/>
            </a:pPr>
            <a:endParaRPr lang="en-GB" dirty="0">
              <a:latin typeface="+mj-lt"/>
            </a:endParaRPr>
          </a:p>
          <a:p>
            <a:pPr marL="0" lvl="1" indent="0" algn="just">
              <a:lnSpc>
                <a:spcPct val="100000"/>
              </a:lnSpc>
              <a:spcBef>
                <a:spcPts val="0"/>
              </a:spcBef>
              <a:spcAft>
                <a:spcPts val="0"/>
              </a:spcAft>
              <a:buNone/>
            </a:pPr>
            <a:r>
              <a:rPr lang="en-GB" dirty="0">
                <a:latin typeface="+mj-lt"/>
              </a:rPr>
              <a:t>-Allostatic Load is the price paid by the organism over time to adapt itself to environmental challenges. </a:t>
            </a:r>
            <a:r>
              <a:rPr lang="en-GB" sz="1050" dirty="0"/>
              <a:t>(</a:t>
            </a:r>
            <a:r>
              <a:rPr lang="en-GB" sz="1050" i="1" dirty="0"/>
              <a:t>McEwen et al. 1993; </a:t>
            </a:r>
            <a:r>
              <a:rPr lang="en-GB" sz="1050" i="1" dirty="0" err="1"/>
              <a:t>Seeman</a:t>
            </a:r>
            <a:r>
              <a:rPr lang="en-GB" sz="1050" i="1" dirty="0"/>
              <a:t> et al., 1997)</a:t>
            </a:r>
          </a:p>
        </p:txBody>
      </p:sp>
      <p:sp>
        <p:nvSpPr>
          <p:cNvPr id="8" name="ZoneTexte 7"/>
          <p:cNvSpPr txBox="1"/>
          <p:nvPr/>
        </p:nvSpPr>
        <p:spPr>
          <a:xfrm>
            <a:off x="4003964" y="1825414"/>
            <a:ext cx="4663213" cy="646331"/>
          </a:xfrm>
          <a:prstGeom prst="rect">
            <a:avLst/>
          </a:prstGeom>
          <a:noFill/>
        </p:spPr>
        <p:txBody>
          <a:bodyPr wrap="square" rtlCol="0">
            <a:spAutoFit/>
          </a:bodyPr>
          <a:lstStyle/>
          <a:p>
            <a:r>
              <a:rPr lang="en-GB" b="1" dirty="0" err="1">
                <a:latin typeface="+mj-lt"/>
              </a:rPr>
              <a:t>Allostasie</a:t>
            </a:r>
            <a:r>
              <a:rPr lang="en-GB" dirty="0">
                <a:latin typeface="+mj-lt"/>
              </a:rPr>
              <a:t>: </a:t>
            </a:r>
            <a:r>
              <a:rPr lang="en-GB" dirty="0" err="1"/>
              <a:t>Mécanisme</a:t>
            </a:r>
            <a:r>
              <a:rPr lang="en-GB" dirty="0"/>
              <a:t> </a:t>
            </a:r>
            <a:r>
              <a:rPr lang="en-GB" dirty="0" err="1"/>
              <a:t>physiologique</a:t>
            </a:r>
            <a:r>
              <a:rPr lang="en-GB" dirty="0"/>
              <a:t> intern de regulation par le </a:t>
            </a:r>
            <a:r>
              <a:rPr lang="en-GB" dirty="0" err="1">
                <a:latin typeface="+mj-lt"/>
              </a:rPr>
              <a:t>changement</a:t>
            </a:r>
            <a:endParaRPr lang="en-GB" dirty="0">
              <a:latin typeface="+mj-lt"/>
            </a:endParaRPr>
          </a:p>
        </p:txBody>
      </p:sp>
      <p:pic>
        <p:nvPicPr>
          <p:cNvPr id="7" name="Picture 13" descr="Co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802" y="1653553"/>
            <a:ext cx="3454333" cy="4962205"/>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1066800" y="6615758"/>
            <a:ext cx="4270170" cy="276999"/>
          </a:xfrm>
          <a:prstGeom prst="rect">
            <a:avLst/>
          </a:prstGeom>
          <a:noFill/>
        </p:spPr>
        <p:txBody>
          <a:bodyPr wrap="square" rtlCol="0">
            <a:spAutoFit/>
          </a:bodyPr>
          <a:lstStyle/>
          <a:p>
            <a:r>
              <a:rPr lang="en-US" sz="1200" dirty="0">
                <a:latin typeface="+mj-lt"/>
              </a:rPr>
              <a:t>From: JAMA Psychiatry. Published online  April 26, 2017. </a:t>
            </a:r>
          </a:p>
        </p:txBody>
      </p:sp>
    </p:spTree>
    <p:extLst>
      <p:ext uri="{BB962C8B-B14F-4D97-AF65-F5344CB8AC3E}">
        <p14:creationId xmlns:p14="http://schemas.microsoft.com/office/powerpoint/2010/main" val="4251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p:cNvSpPr>
          <p:nvPr/>
        </p:nvSpPr>
        <p:spPr bwMode="auto">
          <a:xfrm>
            <a:off x="1548246" y="599102"/>
            <a:ext cx="7711084"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3200">
                <a:solidFill>
                  <a:schemeClr val="tx1"/>
                </a:solidFill>
                <a:latin typeface="Arial" panose="020B0604020202020204" pitchFamily="34" charset="0"/>
                <a:cs typeface="Arial" panose="020B0604020202020204" pitchFamily="34" charset="0"/>
              </a:defRPr>
            </a:lvl1pPr>
            <a:lvl2pPr algn="ctr" eaLnBrk="0" hangingPunct="0">
              <a:defRPr sz="3200">
                <a:solidFill>
                  <a:schemeClr val="tx1"/>
                </a:solidFill>
                <a:latin typeface="Arial" panose="020B0604020202020204" pitchFamily="34" charset="0"/>
                <a:cs typeface="Arial" panose="020B0604020202020204" pitchFamily="34" charset="0"/>
              </a:defRPr>
            </a:lvl2pPr>
            <a:lvl3pPr algn="ctr" eaLnBrk="0" hangingPunct="0">
              <a:defRPr sz="3200">
                <a:solidFill>
                  <a:schemeClr val="tx1"/>
                </a:solidFill>
                <a:latin typeface="Arial" panose="020B0604020202020204" pitchFamily="34" charset="0"/>
                <a:cs typeface="Arial" panose="020B0604020202020204" pitchFamily="34" charset="0"/>
              </a:defRPr>
            </a:lvl3pPr>
            <a:lvl4pPr algn="ctr" eaLnBrk="0" hangingPunct="0">
              <a:defRPr sz="3200">
                <a:solidFill>
                  <a:schemeClr val="tx1"/>
                </a:solidFill>
                <a:latin typeface="Arial" panose="020B0604020202020204" pitchFamily="34" charset="0"/>
                <a:cs typeface="Arial" panose="020B0604020202020204" pitchFamily="34" charset="0"/>
              </a:defRPr>
            </a:lvl4pPr>
            <a:lvl5pPr algn="ctr" eaLnBrk="0" hangingPunct="0">
              <a:defRPr sz="3200">
                <a:solidFill>
                  <a:schemeClr val="tx1"/>
                </a:solidFill>
                <a:latin typeface="Arial" panose="020B0604020202020204" pitchFamily="34" charset="0"/>
                <a:cs typeface="Arial" panose="020B0604020202020204" pitchFamily="34" charset="0"/>
              </a:defRPr>
            </a:lvl5pPr>
            <a:lvl6pPr marL="457200" algn="ctr"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914400" algn="ctr"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1371600" algn="ctr"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1828800" algn="ctr"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l"/>
            <a:r>
              <a:rPr lang="fr-FR" altLang="fr-FR" dirty="0">
                <a:latin typeface="+mn-lt"/>
              </a:rPr>
              <a:t>Comment mesurer les stimulus/ </a:t>
            </a:r>
            <a:r>
              <a:rPr lang="fr-FR" altLang="fr-FR" dirty="0" err="1">
                <a:latin typeface="+mn-lt"/>
              </a:rPr>
              <a:t>stressors</a:t>
            </a:r>
            <a:r>
              <a:rPr lang="fr-FR" altLang="fr-FR" dirty="0">
                <a:latin typeface="+mn-lt"/>
              </a:rPr>
              <a:t>? Adversités durant l’enfance </a:t>
            </a:r>
          </a:p>
        </p:txBody>
      </p:sp>
      <p:sp>
        <p:nvSpPr>
          <p:cNvPr id="8197" name="Rectangle 5"/>
          <p:cNvSpPr>
            <a:spLocks/>
          </p:cNvSpPr>
          <p:nvPr/>
        </p:nvSpPr>
        <p:spPr bwMode="auto">
          <a:xfrm>
            <a:off x="997528" y="1808561"/>
            <a:ext cx="7786254" cy="4647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a:lnSpc>
                <a:spcPct val="90000"/>
              </a:lnSpc>
            </a:pPr>
            <a:r>
              <a:rPr lang="fr-FR" altLang="fr-FR" sz="1800" dirty="0"/>
              <a:t>Littérature internationale</a:t>
            </a:r>
          </a:p>
          <a:p>
            <a:pPr lvl="1" algn="just">
              <a:lnSpc>
                <a:spcPct val="90000"/>
              </a:lnSpc>
            </a:pPr>
            <a:r>
              <a:rPr lang="fr-FR" altLang="fr-FR" sz="1800" dirty="0" err="1"/>
              <a:t>Felitti</a:t>
            </a:r>
            <a:r>
              <a:rPr lang="fr-FR" altLang="fr-FR" sz="1800" dirty="0"/>
              <a:t> et al. (Am J </a:t>
            </a:r>
            <a:r>
              <a:rPr lang="fr-FR" altLang="fr-FR" sz="1800" dirty="0" err="1"/>
              <a:t>Prev</a:t>
            </a:r>
            <a:r>
              <a:rPr lang="fr-FR" altLang="fr-FR" sz="1800" dirty="0"/>
              <a:t> Med. 1998) : "Expériences stressants ou traumatiques durant l'enfance ayant un impacte </a:t>
            </a:r>
            <a:r>
              <a:rPr lang="fr-FR" altLang="fr-FR" sz="1800" dirty="0" err="1"/>
              <a:t>neurodéveloppemental</a:t>
            </a:r>
            <a:r>
              <a:rPr lang="fr-FR" altLang="fr-FR" sz="1800" dirty="0"/>
              <a:t> négatif, persistants dans le temps." </a:t>
            </a:r>
          </a:p>
          <a:p>
            <a:pPr lvl="1" algn="just">
              <a:lnSpc>
                <a:spcPct val="90000"/>
              </a:lnSpc>
            </a:pPr>
            <a:r>
              <a:rPr lang="fr-FR" altLang="fr-FR" sz="1800" dirty="0"/>
              <a:t>Définitions du groupe</a:t>
            </a:r>
            <a:r>
              <a:rPr lang="fr-FR" altLang="fr-FR" sz="1600" dirty="0"/>
              <a:t> </a:t>
            </a:r>
            <a:r>
              <a:rPr lang="fr-FR" altLang="fr-FR" sz="1800" dirty="0"/>
              <a:t>OMS expertise sur les expériences adverses pendant l'enfance pour améliorer la santé 2009</a:t>
            </a:r>
          </a:p>
          <a:p>
            <a:pPr lvl="1" algn="just">
              <a:lnSpc>
                <a:spcPct val="90000"/>
              </a:lnSpc>
            </a:pPr>
            <a:endParaRPr lang="fr-FR" altLang="fr-FR" sz="900" dirty="0"/>
          </a:p>
          <a:p>
            <a:pPr algn="just">
              <a:lnSpc>
                <a:spcPct val="90000"/>
              </a:lnSpc>
            </a:pPr>
            <a:endParaRPr lang="fr-FR" altLang="fr-FR" sz="1800" dirty="0"/>
          </a:p>
          <a:p>
            <a:pPr algn="just">
              <a:lnSpc>
                <a:spcPct val="90000"/>
              </a:lnSpc>
            </a:pPr>
            <a:r>
              <a:rPr lang="fr-FR" altLang="fr-FR" sz="1800" dirty="0"/>
              <a:t>Notre définition adversité : </a:t>
            </a:r>
          </a:p>
          <a:p>
            <a:pPr algn="just">
              <a:lnSpc>
                <a:spcPct val="90000"/>
              </a:lnSpc>
              <a:buFont typeface="Arial" panose="020B0604020202020204" pitchFamily="34" charset="0"/>
              <a:buNone/>
            </a:pPr>
            <a:r>
              <a:rPr lang="fr-FR" altLang="fr-FR" sz="1800" dirty="0"/>
              <a:t>	« Evènements intra familiaux survenant dans l’environnement immédiat de l’enfant, susceptible de créer un stress pouvant impacter durablement la santé et le bien être » (Kelly-Irving et al 2013 IJPH)</a:t>
            </a:r>
          </a:p>
          <a:p>
            <a:pPr lvl="1"/>
            <a:r>
              <a:rPr lang="fr-FR" altLang="fr-FR" sz="1600" dirty="0"/>
              <a:t>A distinguer des expositions liées à l’environnement matériel et socioéconomique</a:t>
            </a:r>
          </a:p>
          <a:p>
            <a:pPr lvl="1"/>
            <a:r>
              <a:rPr lang="fr-FR" altLang="fr-FR" sz="1600" dirty="0"/>
              <a:t>Mesure prospective plutôt qu’une collection rétrospective</a:t>
            </a:r>
          </a:p>
        </p:txBody>
      </p:sp>
    </p:spTree>
    <p:extLst>
      <p:ext uri="{BB962C8B-B14F-4D97-AF65-F5344CB8AC3E}">
        <p14:creationId xmlns:p14="http://schemas.microsoft.com/office/powerpoint/2010/main" val="2569645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Espace réservé du contenu 1"/>
          <p:cNvSpPr>
            <a:spLocks noGrp="1"/>
          </p:cNvSpPr>
          <p:nvPr>
            <p:ph idx="4294967295"/>
          </p:nvPr>
        </p:nvSpPr>
        <p:spPr>
          <a:xfrm>
            <a:off x="1367481" y="3751263"/>
            <a:ext cx="7776519" cy="2557462"/>
          </a:xfrm>
        </p:spPr>
        <p:txBody>
          <a:bodyPr>
            <a:noAutofit/>
          </a:bodyPr>
          <a:lstStyle/>
          <a:p>
            <a:pPr eaLnBrk="1" hangingPunct="1">
              <a:buFontTx/>
              <a:buNone/>
            </a:pPr>
            <a:r>
              <a:rPr lang="en-GB" altLang="fr-FR" dirty="0">
                <a:latin typeface="Calibri" pitchFamily="34" charset="0"/>
              </a:rPr>
              <a:t>Naissances </a:t>
            </a:r>
            <a:r>
              <a:rPr lang="en-GB" altLang="fr-FR" dirty="0" err="1">
                <a:latin typeface="Calibri" pitchFamily="34" charset="0"/>
              </a:rPr>
              <a:t>durant</a:t>
            </a:r>
            <a:r>
              <a:rPr lang="en-GB" altLang="fr-FR" dirty="0">
                <a:latin typeface="Calibri" pitchFamily="34" charset="0"/>
              </a:rPr>
              <a:t> </a:t>
            </a:r>
            <a:r>
              <a:rPr lang="en-GB" altLang="fr-FR" dirty="0" err="1">
                <a:latin typeface="Calibri" pitchFamily="34" charset="0"/>
              </a:rPr>
              <a:t>une</a:t>
            </a:r>
            <a:r>
              <a:rPr lang="en-GB" altLang="fr-FR" dirty="0">
                <a:latin typeface="Calibri" pitchFamily="34" charset="0"/>
              </a:rPr>
              <a:t> </a:t>
            </a:r>
            <a:r>
              <a:rPr lang="en-GB" altLang="fr-FR" dirty="0" err="1">
                <a:latin typeface="Calibri" pitchFamily="34" charset="0"/>
              </a:rPr>
              <a:t>semaine</a:t>
            </a:r>
            <a:r>
              <a:rPr lang="en-GB" altLang="fr-FR" dirty="0">
                <a:latin typeface="Calibri" pitchFamily="34" charset="0"/>
              </a:rPr>
              <a:t> </a:t>
            </a:r>
            <a:r>
              <a:rPr lang="en-GB" altLang="fr-FR" dirty="0" err="1">
                <a:latin typeface="Calibri" pitchFamily="34" charset="0"/>
              </a:rPr>
              <a:t>en</a:t>
            </a:r>
            <a:r>
              <a:rPr lang="en-GB" altLang="fr-FR" dirty="0">
                <a:latin typeface="Calibri" pitchFamily="34" charset="0"/>
              </a:rPr>
              <a:t> 1958 au </a:t>
            </a:r>
            <a:r>
              <a:rPr lang="en-GB" altLang="fr-FR" dirty="0" err="1">
                <a:latin typeface="Calibri" pitchFamily="34" charset="0"/>
              </a:rPr>
              <a:t>Royaume</a:t>
            </a:r>
            <a:r>
              <a:rPr lang="en-GB" altLang="fr-FR" dirty="0">
                <a:latin typeface="Calibri" pitchFamily="34" charset="0"/>
              </a:rPr>
              <a:t> </a:t>
            </a:r>
            <a:r>
              <a:rPr lang="en-GB" altLang="fr-FR" dirty="0" err="1">
                <a:latin typeface="Calibri" pitchFamily="34" charset="0"/>
              </a:rPr>
              <a:t>Uni</a:t>
            </a:r>
            <a:r>
              <a:rPr lang="en-GB" altLang="fr-FR" dirty="0">
                <a:latin typeface="Calibri" pitchFamily="34" charset="0"/>
              </a:rPr>
              <a:t> (n= 17000 live births)</a:t>
            </a:r>
          </a:p>
          <a:p>
            <a:r>
              <a:rPr lang="fr-FR" altLang="fr-FR" dirty="0">
                <a:latin typeface="Calibri" pitchFamily="34" charset="0"/>
              </a:rPr>
              <a:t>Données mesurées de manière prospective sur l’adversité à 7, 11 et 16 ans.</a:t>
            </a:r>
          </a:p>
          <a:p>
            <a:r>
              <a:rPr lang="en-GB" altLang="fr-FR" dirty="0">
                <a:latin typeface="Calibri" pitchFamily="34" charset="0"/>
              </a:rPr>
              <a:t>Biomarkers à 45 </a:t>
            </a:r>
            <a:r>
              <a:rPr lang="en-GB" altLang="fr-FR" dirty="0" err="1">
                <a:latin typeface="Calibri" pitchFamily="34" charset="0"/>
              </a:rPr>
              <a:t>ans</a:t>
            </a:r>
            <a:r>
              <a:rPr lang="en-GB" altLang="fr-FR" dirty="0">
                <a:latin typeface="Calibri" pitchFamily="34" charset="0"/>
              </a:rPr>
              <a:t> &amp; </a:t>
            </a:r>
            <a:r>
              <a:rPr lang="en-GB" altLang="fr-FR" dirty="0" err="1">
                <a:latin typeface="Calibri" pitchFamily="34" charset="0"/>
              </a:rPr>
              <a:t>mortalité</a:t>
            </a:r>
            <a:r>
              <a:rPr lang="en-GB" altLang="fr-FR" dirty="0">
                <a:latin typeface="Calibri" pitchFamily="34" charset="0"/>
              </a:rPr>
              <a:t> </a:t>
            </a:r>
            <a:r>
              <a:rPr lang="en-GB" altLang="fr-FR" dirty="0" err="1">
                <a:latin typeface="Calibri" pitchFamily="34" charset="0"/>
              </a:rPr>
              <a:t>jusqu’à</a:t>
            </a:r>
            <a:r>
              <a:rPr lang="en-GB" altLang="fr-FR" dirty="0">
                <a:latin typeface="Calibri" pitchFamily="34" charset="0"/>
              </a:rPr>
              <a:t> 55 </a:t>
            </a:r>
            <a:r>
              <a:rPr lang="en-GB" altLang="fr-FR" dirty="0" err="1">
                <a:latin typeface="Calibri" pitchFamily="34" charset="0"/>
              </a:rPr>
              <a:t>ans</a:t>
            </a:r>
            <a:endParaRPr lang="en-GB" altLang="fr-FR" dirty="0">
              <a:latin typeface="Calibri" pitchFamily="34" charset="0"/>
            </a:endParaRPr>
          </a:p>
        </p:txBody>
      </p:sp>
      <p:sp>
        <p:nvSpPr>
          <p:cNvPr id="24585" name="Titre 2"/>
          <p:cNvSpPr>
            <a:spLocks noGrp="1"/>
          </p:cNvSpPr>
          <p:nvPr>
            <p:ph type="title" idx="4294967295"/>
          </p:nvPr>
        </p:nvSpPr>
        <p:spPr>
          <a:xfrm>
            <a:off x="1663700" y="739775"/>
            <a:ext cx="7480300" cy="368300"/>
          </a:xfrm>
        </p:spPr>
        <p:txBody>
          <a:bodyPr>
            <a:noAutofit/>
          </a:bodyPr>
          <a:lstStyle/>
          <a:p>
            <a:pPr algn="ctr"/>
            <a:r>
              <a:rPr lang="en-GB" altLang="fr-FR" sz="2800" dirty="0" err="1"/>
              <a:t>Données</a:t>
            </a:r>
            <a:r>
              <a:rPr lang="en-GB" altLang="fr-FR" sz="2800" dirty="0"/>
              <a:t>: 1958 British birth cohort study (NCDS)</a:t>
            </a:r>
            <a:br>
              <a:rPr lang="en-GB" altLang="fr-FR" sz="2800" dirty="0"/>
            </a:br>
            <a:endParaRPr lang="en-GB" altLang="fr-FR" sz="2800" dirty="0"/>
          </a:p>
        </p:txBody>
      </p:sp>
      <p:graphicFrame>
        <p:nvGraphicFramePr>
          <p:cNvPr id="4" name="Diagramme 3"/>
          <p:cNvGraphicFramePr/>
          <p:nvPr>
            <p:extLst>
              <p:ext uri="{D42A27DB-BD31-4B8C-83A1-F6EECF244321}">
                <p14:modId xmlns:p14="http://schemas.microsoft.com/office/powerpoint/2010/main" val="2255790373"/>
              </p:ext>
            </p:extLst>
          </p:nvPr>
        </p:nvGraphicFramePr>
        <p:xfrm>
          <a:off x="588077" y="1199230"/>
          <a:ext cx="8507432" cy="2503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7283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p:cNvSpPr>
          <p:nvPr/>
        </p:nvSpPr>
        <p:spPr bwMode="auto">
          <a:xfrm>
            <a:off x="1502472" y="794244"/>
            <a:ext cx="7015451" cy="38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3200">
                <a:solidFill>
                  <a:schemeClr val="tx1"/>
                </a:solidFill>
                <a:latin typeface="Arial" panose="020B0604020202020204" pitchFamily="34" charset="0"/>
                <a:cs typeface="Arial" panose="020B0604020202020204" pitchFamily="34" charset="0"/>
              </a:defRPr>
            </a:lvl1pPr>
            <a:lvl2pPr algn="ctr" eaLnBrk="0" hangingPunct="0">
              <a:defRPr sz="3200">
                <a:solidFill>
                  <a:schemeClr val="tx1"/>
                </a:solidFill>
                <a:latin typeface="Arial" panose="020B0604020202020204" pitchFamily="34" charset="0"/>
                <a:cs typeface="Arial" panose="020B0604020202020204" pitchFamily="34" charset="0"/>
              </a:defRPr>
            </a:lvl2pPr>
            <a:lvl3pPr algn="ctr" eaLnBrk="0" hangingPunct="0">
              <a:defRPr sz="3200">
                <a:solidFill>
                  <a:schemeClr val="tx1"/>
                </a:solidFill>
                <a:latin typeface="Arial" panose="020B0604020202020204" pitchFamily="34" charset="0"/>
                <a:cs typeface="Arial" panose="020B0604020202020204" pitchFamily="34" charset="0"/>
              </a:defRPr>
            </a:lvl3pPr>
            <a:lvl4pPr algn="ctr" eaLnBrk="0" hangingPunct="0">
              <a:defRPr sz="3200">
                <a:solidFill>
                  <a:schemeClr val="tx1"/>
                </a:solidFill>
                <a:latin typeface="Arial" panose="020B0604020202020204" pitchFamily="34" charset="0"/>
                <a:cs typeface="Arial" panose="020B0604020202020204" pitchFamily="34" charset="0"/>
              </a:defRPr>
            </a:lvl4pPr>
            <a:lvl5pPr algn="ctr" eaLnBrk="0" hangingPunct="0">
              <a:defRPr sz="3200">
                <a:solidFill>
                  <a:schemeClr val="tx1"/>
                </a:solidFill>
                <a:latin typeface="Arial" panose="020B0604020202020204" pitchFamily="34" charset="0"/>
                <a:cs typeface="Arial" panose="020B0604020202020204" pitchFamily="34" charset="0"/>
              </a:defRPr>
            </a:lvl5pPr>
            <a:lvl6pPr marL="457200" algn="ctr"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914400" algn="ctr"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1371600" algn="ctr"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1828800" algn="ctr"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l"/>
            <a:r>
              <a:rPr lang="fr-FR" altLang="fr-FR" sz="2400" dirty="0">
                <a:latin typeface="+mj-lt"/>
              </a:rPr>
              <a:t>Adversités identifiés dans la cohorte de 1958</a:t>
            </a:r>
          </a:p>
        </p:txBody>
      </p:sp>
      <p:graphicFrame>
        <p:nvGraphicFramePr>
          <p:cNvPr id="9296" name="Group 80"/>
          <p:cNvGraphicFramePr>
            <a:graphicFrameLocks noGrp="1"/>
          </p:cNvGraphicFramePr>
          <p:nvPr>
            <p:extLst>
              <p:ext uri="{D42A27DB-BD31-4B8C-83A1-F6EECF244321}">
                <p14:modId xmlns:p14="http://schemas.microsoft.com/office/powerpoint/2010/main" val="271044149"/>
              </p:ext>
            </p:extLst>
          </p:nvPr>
        </p:nvGraphicFramePr>
        <p:xfrm>
          <a:off x="2258359" y="1993075"/>
          <a:ext cx="4591050" cy="2054781"/>
        </p:xfrm>
        <a:graphic>
          <a:graphicData uri="http://schemas.openxmlformats.org/drawingml/2006/table">
            <a:tbl>
              <a:tblPr/>
              <a:tblGrid>
                <a:gridCol w="4591050">
                  <a:extLst>
                    <a:ext uri="{9D8B030D-6E8A-4147-A177-3AD203B41FA5}">
                      <a16:colId xmlns:a16="http://schemas.microsoft.com/office/drawing/2014/main" val="20000"/>
                    </a:ext>
                  </a:extLst>
                </a:gridCol>
              </a:tblGrid>
              <a:tr h="274320">
                <a:tc>
                  <a:txBody>
                    <a:bodyPr/>
                    <a:lstStyle>
                      <a:lvl1pPr marL="342900" indent="-342900" eaLnBrk="0" hangingPunct="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fr-FR" altLang="fr-FR"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Catégorie d’adversité</a:t>
                      </a:r>
                      <a:endParaRPr kumimoji="0" lang="fr-FR" altLang="fr-FR" sz="1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320">
                <a:tc>
                  <a:txBody>
                    <a:bodyPr/>
                    <a:lstStyle>
                      <a:lvl1pPr marL="342900" indent="-342900" eaLnBrk="0" hangingPunct="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fr-FR" altLang="fr-FR" sz="14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Enfant à l’aide sociale/ famille d’accueil/ foyer</a:t>
                      </a:r>
                      <a:endParaRPr kumimoji="0" lang="fr-FR" altLang="fr-FR"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20">
                <a:tc>
                  <a:txBody>
                    <a:bodyPr/>
                    <a:lstStyle>
                      <a:lvl1pPr marL="342900" indent="-342900" eaLnBrk="0" hangingPunct="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fr-FR" altLang="fr-F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Membre de la famille en prison ou en probation</a:t>
                      </a:r>
                      <a:endPar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320">
                <a:tc>
                  <a:txBody>
                    <a:bodyPr/>
                    <a:lstStyle>
                      <a:lvl1pPr marL="342900" indent="-342900" eaLnBrk="0" hangingPunct="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fr-FR" altLang="fr-F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Séparation des parents</a:t>
                      </a:r>
                      <a:endPar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3141">
                <a:tc>
                  <a:txBody>
                    <a:bodyPr/>
                    <a:lstStyle>
                      <a:lvl1pPr marL="342900" indent="-342900" eaLnBrk="0" hangingPunct="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fr-FR" altLang="fr-F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Membre de la famille avec une pathologie psychiatrique</a:t>
                      </a:r>
                      <a:endPar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320">
                <a:tc>
                  <a:txBody>
                    <a:bodyPr/>
                    <a:lstStyle>
                      <a:lvl1pPr marL="342900" indent="-342900" eaLnBrk="0" hangingPunct="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Abus de substance pas membre de famille</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320">
                <a:tc>
                  <a:txBody>
                    <a:bodyPr/>
                    <a:lstStyle>
                      <a:lvl1pPr eaLnBrk="0" hangingPunct="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fr-FR" altLang="fr-FR" sz="14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Enfant mal nourri</a:t>
                      </a:r>
                      <a:endParaRPr kumimoji="0" lang="fr-FR" altLang="fr-FR"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5" name="Group 61"/>
          <p:cNvGraphicFramePr>
            <a:graphicFrameLocks noGrp="1"/>
          </p:cNvGraphicFramePr>
          <p:nvPr>
            <p:extLst>
              <p:ext uri="{D42A27DB-BD31-4B8C-83A1-F6EECF244321}">
                <p14:modId xmlns:p14="http://schemas.microsoft.com/office/powerpoint/2010/main" val="3311249693"/>
              </p:ext>
            </p:extLst>
          </p:nvPr>
        </p:nvGraphicFramePr>
        <p:xfrm>
          <a:off x="2262653" y="4498003"/>
          <a:ext cx="4586756" cy="571500"/>
        </p:xfrm>
        <a:graphic>
          <a:graphicData uri="http://schemas.openxmlformats.org/drawingml/2006/table">
            <a:tbl>
              <a:tblPr/>
              <a:tblGrid>
                <a:gridCol w="1553765">
                  <a:extLst>
                    <a:ext uri="{9D8B030D-6E8A-4147-A177-3AD203B41FA5}">
                      <a16:colId xmlns:a16="http://schemas.microsoft.com/office/drawing/2014/main" val="20000"/>
                    </a:ext>
                  </a:extLst>
                </a:gridCol>
                <a:gridCol w="3032991">
                  <a:extLst>
                    <a:ext uri="{9D8B030D-6E8A-4147-A177-3AD203B41FA5}">
                      <a16:colId xmlns:a16="http://schemas.microsoft.com/office/drawing/2014/main" val="20001"/>
                    </a:ext>
                  </a:extLst>
                </a:gridCol>
              </a:tblGrid>
              <a:tr h="571500">
                <a:tc>
                  <a:txBody>
                    <a:bodyPr/>
                    <a:lstStyle>
                      <a:lvl1pPr eaLnBrk="0" hangingPunct="0">
                        <a:spcBef>
                          <a:spcPct val="20000"/>
                        </a:spcBef>
                        <a:buFont typeface="Arial" panose="020B0604020202020204" pitchFamily="34" charset="0"/>
                        <a:defRPr sz="2800">
                          <a:solidFill>
                            <a:schemeClr val="tx1"/>
                          </a:solidFill>
                          <a:latin typeface="Arial" panose="020B0604020202020204" pitchFamily="34" charset="0"/>
                        </a:defRPr>
                      </a:lvl1pPr>
                      <a:lvl2pPr eaLnBrk="0" hangingPunct="0">
                        <a:spcBef>
                          <a:spcPct val="20000"/>
                        </a:spcBef>
                        <a:buFont typeface="Arial" panose="020B0604020202020204" pitchFamily="34" charset="0"/>
                        <a:defRPr sz="2400">
                          <a:solidFill>
                            <a:schemeClr val="tx1"/>
                          </a:solidFill>
                          <a:latin typeface="Arial" panose="020B0604020202020204" pitchFamily="34" charset="0"/>
                        </a:defRPr>
                      </a:lvl2pPr>
                      <a:lvl3pPr eaLnBrk="0" hangingPunct="0">
                        <a:spcBef>
                          <a:spcPct val="20000"/>
                        </a:spcBef>
                        <a:buFont typeface="Arial" panose="020B0604020202020204" pitchFamily="34" charset="0"/>
                        <a:defRPr sz="2000">
                          <a:solidFill>
                            <a:schemeClr val="tx1"/>
                          </a:solidFill>
                          <a:latin typeface="Arial" panose="020B0604020202020204" pitchFamily="34" charset="0"/>
                        </a:defRPr>
                      </a:lvl3pPr>
                      <a:lvl4pPr eaLnBrk="0" hangingPunct="0">
                        <a:spcBef>
                          <a:spcPct val="20000"/>
                        </a:spcBef>
                        <a:buFont typeface="Arial" panose="020B0604020202020204" pitchFamily="34" charset="0"/>
                        <a:defRPr>
                          <a:solidFill>
                            <a:schemeClr val="tx1"/>
                          </a:solidFill>
                          <a:latin typeface="Arial" panose="020B0604020202020204" pitchFamily="34" charset="0"/>
                        </a:defRPr>
                      </a:lvl4pPr>
                      <a:lvl5pPr eaLnBrk="0" hangingPunct="0">
                        <a:spcBef>
                          <a:spcPct val="20000"/>
                        </a:spcBef>
                        <a:buFont typeface="Arial" panose="020B0604020202020204" pitchFamily="34" charset="0"/>
                        <a:defRPr>
                          <a:solidFill>
                            <a:schemeClr val="tx1"/>
                          </a:solidFill>
                          <a:latin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fr-FR" altLang="fr-FR" sz="1500" b="0" i="0" u="none" strike="noStrike" cap="none" normalizeH="0" baseline="0" dirty="0">
                          <a:ln>
                            <a:noFill/>
                          </a:ln>
                          <a:solidFill>
                            <a:schemeClr val="tx1"/>
                          </a:solidFill>
                          <a:effectLst/>
                          <a:latin typeface="Arial" panose="020B0604020202020204" pitchFamily="34" charset="0"/>
                        </a:rPr>
                        <a:t>1 adversité ou plus </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Arial" panose="020B0604020202020204" pitchFamily="34" charset="0"/>
                        </a:defRPr>
                      </a:lvl1pPr>
                      <a:lvl2pPr eaLnBrk="0" hangingPunct="0">
                        <a:spcBef>
                          <a:spcPct val="20000"/>
                        </a:spcBef>
                        <a:buFont typeface="Arial" panose="020B0604020202020204" pitchFamily="34" charset="0"/>
                        <a:defRPr sz="2400">
                          <a:solidFill>
                            <a:schemeClr val="tx1"/>
                          </a:solidFill>
                          <a:latin typeface="Arial" panose="020B0604020202020204" pitchFamily="34" charset="0"/>
                        </a:defRPr>
                      </a:lvl2pPr>
                      <a:lvl3pPr eaLnBrk="0" hangingPunct="0">
                        <a:spcBef>
                          <a:spcPct val="20000"/>
                        </a:spcBef>
                        <a:buFont typeface="Arial" panose="020B0604020202020204" pitchFamily="34" charset="0"/>
                        <a:defRPr sz="2000">
                          <a:solidFill>
                            <a:schemeClr val="tx1"/>
                          </a:solidFill>
                          <a:latin typeface="Arial" panose="020B0604020202020204" pitchFamily="34" charset="0"/>
                        </a:defRPr>
                      </a:lvl3pPr>
                      <a:lvl4pPr eaLnBrk="0" hangingPunct="0">
                        <a:spcBef>
                          <a:spcPct val="20000"/>
                        </a:spcBef>
                        <a:buFont typeface="Arial" panose="020B0604020202020204" pitchFamily="34" charset="0"/>
                        <a:defRPr>
                          <a:solidFill>
                            <a:schemeClr val="tx1"/>
                          </a:solidFill>
                          <a:latin typeface="Arial" panose="020B0604020202020204" pitchFamily="34" charset="0"/>
                        </a:defRPr>
                      </a:lvl4pPr>
                      <a:lvl5pPr eaLnBrk="0" hangingPunct="0">
                        <a:spcBef>
                          <a:spcPct val="20000"/>
                        </a:spcBef>
                        <a:buFont typeface="Arial" panose="020B0604020202020204" pitchFamily="34" charset="0"/>
                        <a:defRPr>
                          <a:solidFill>
                            <a:schemeClr val="tx1"/>
                          </a:solidFill>
                          <a:latin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fr-FR" altLang="fr-FR" sz="1500" b="0" i="0" u="none" strike="noStrike" cap="none" normalizeH="0" baseline="0" dirty="0">
                          <a:ln>
                            <a:noFill/>
                          </a:ln>
                          <a:solidFill>
                            <a:schemeClr val="tx1"/>
                          </a:solidFill>
                          <a:effectLst/>
                          <a:latin typeface="Arial" panose="020B0604020202020204" pitchFamily="34" charset="0"/>
                        </a:rPr>
                        <a:t>-Entre 25-30% </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fr-FR" altLang="fr-FR" sz="1500" b="0" i="0" u="none" strike="noStrike" cap="none" normalizeH="0" baseline="0" dirty="0">
                          <a:ln>
                            <a:noFill/>
                          </a:ln>
                          <a:solidFill>
                            <a:schemeClr val="tx1"/>
                          </a:solidFill>
                          <a:effectLst/>
                          <a:latin typeface="Arial" panose="020B0604020202020204" pitchFamily="34" charset="0"/>
                        </a:rPr>
                        <a:t>(selon le sous-échantillon)</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48154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ZoneTexte 9"/>
          <p:cNvSpPr txBox="1">
            <a:spLocks noChangeArrowheads="1"/>
          </p:cNvSpPr>
          <p:nvPr/>
        </p:nvSpPr>
        <p:spPr bwMode="auto">
          <a:xfrm>
            <a:off x="207962" y="1031467"/>
            <a:ext cx="84788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fr-FR" sz="1800" dirty="0"/>
          </a:p>
        </p:txBody>
      </p:sp>
      <p:sp>
        <p:nvSpPr>
          <p:cNvPr id="22" name="Rectangle 2"/>
          <p:cNvSpPr txBox="1">
            <a:spLocks noChangeArrowheads="1"/>
          </p:cNvSpPr>
          <p:nvPr/>
        </p:nvSpPr>
        <p:spPr>
          <a:xfrm>
            <a:off x="4584683" y="5383379"/>
            <a:ext cx="4104456" cy="507971"/>
          </a:xfrm>
          <a:prstGeom prst="rect">
            <a:avLst/>
          </a:prstGeom>
        </p:spPr>
        <p:txBody>
          <a:bodyP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FR" altLang="fr-FR" sz="2000" dirty="0"/>
          </a:p>
        </p:txBody>
      </p:sp>
      <p:graphicFrame>
        <p:nvGraphicFramePr>
          <p:cNvPr id="2" name="Tableau 1"/>
          <p:cNvGraphicFramePr>
            <a:graphicFrameLocks noGrp="1"/>
          </p:cNvGraphicFramePr>
          <p:nvPr>
            <p:extLst>
              <p:ext uri="{D42A27DB-BD31-4B8C-83A1-F6EECF244321}">
                <p14:modId xmlns:p14="http://schemas.microsoft.com/office/powerpoint/2010/main" val="1364620735"/>
              </p:ext>
            </p:extLst>
          </p:nvPr>
        </p:nvGraphicFramePr>
        <p:xfrm>
          <a:off x="207962" y="1494077"/>
          <a:ext cx="5363838" cy="5161579"/>
        </p:xfrm>
        <a:graphic>
          <a:graphicData uri="http://schemas.openxmlformats.org/drawingml/2006/table">
            <a:tbl>
              <a:tblPr>
                <a:tableStyleId>{5C22544A-7EE6-4342-B048-85BDC9FD1C3A}</a:tableStyleId>
              </a:tblPr>
              <a:tblGrid>
                <a:gridCol w="2180746">
                  <a:extLst>
                    <a:ext uri="{9D8B030D-6E8A-4147-A177-3AD203B41FA5}">
                      <a16:colId xmlns:a16="http://schemas.microsoft.com/office/drawing/2014/main" val="20000"/>
                    </a:ext>
                  </a:extLst>
                </a:gridCol>
                <a:gridCol w="327725">
                  <a:extLst>
                    <a:ext uri="{9D8B030D-6E8A-4147-A177-3AD203B41FA5}">
                      <a16:colId xmlns:a16="http://schemas.microsoft.com/office/drawing/2014/main" val="20001"/>
                    </a:ext>
                  </a:extLst>
                </a:gridCol>
                <a:gridCol w="2855367">
                  <a:extLst>
                    <a:ext uri="{9D8B030D-6E8A-4147-A177-3AD203B41FA5}">
                      <a16:colId xmlns:a16="http://schemas.microsoft.com/office/drawing/2014/main" val="20002"/>
                    </a:ext>
                  </a:extLst>
                </a:gridCol>
              </a:tblGrid>
              <a:tr h="257369">
                <a:tc>
                  <a:txBody>
                    <a:bodyPr/>
                    <a:lstStyle/>
                    <a:p>
                      <a:pPr algn="ctr" fontAlgn="b"/>
                      <a:r>
                        <a:rPr lang="fr-FR" sz="1400" b="1" u="none" strike="noStrike" dirty="0" err="1">
                          <a:effectLst/>
                        </a:rPr>
                        <a:t>Biomarqueur</a:t>
                      </a:r>
                      <a:endParaRPr lang="fr-FR" sz="1400" b="1"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algn="ctr" fontAlgn="b"/>
                      <a:r>
                        <a:rPr lang="fr-FR" sz="1400" b="1" u="none" strike="noStrike" dirty="0">
                          <a:effectLst/>
                        </a:rPr>
                        <a:t>Fonction</a:t>
                      </a:r>
                      <a:endParaRPr lang="fr-FR" sz="1400" b="1"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fr-FR"/>
                    </a:p>
                  </a:txBody>
                  <a:tcPr/>
                </a:tc>
                <a:extLst>
                  <a:ext uri="{0D108BD9-81ED-4DB2-BD59-A6C34878D82A}">
                    <a16:rowId xmlns:a16="http://schemas.microsoft.com/office/drawing/2014/main" val="10000"/>
                  </a:ext>
                </a:extLst>
              </a:tr>
              <a:tr h="257369">
                <a:tc gridSpan="3">
                  <a:txBody>
                    <a:bodyPr/>
                    <a:lstStyle/>
                    <a:p>
                      <a:pPr algn="ctr" fontAlgn="b"/>
                      <a:r>
                        <a:rPr lang="fr-FR" sz="1400" b="1" u="none" strike="noStrike" dirty="0">
                          <a:effectLst/>
                        </a:rPr>
                        <a:t>Endocrine</a:t>
                      </a:r>
                      <a:endParaRPr lang="fr-FR" sz="1400" b="1" i="0" u="none" strike="noStrike" dirty="0">
                        <a:solidFill>
                          <a:srgbClr val="000000"/>
                        </a:solidFill>
                        <a:effectLst/>
                        <a:latin typeface="Calibri"/>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1"/>
                  </a:ext>
                </a:extLst>
              </a:tr>
              <a:tr h="257369">
                <a:tc gridSpan="2">
                  <a:txBody>
                    <a:bodyPr/>
                    <a:lstStyle/>
                    <a:p>
                      <a:pPr algn="l" fontAlgn="b"/>
                      <a:r>
                        <a:rPr lang="fr-FR" sz="1200" u="none" strike="noStrike">
                          <a:effectLst/>
                        </a:rPr>
                        <a:t>Cortisol t1 (nmol/L)</a:t>
                      </a:r>
                      <a:endParaRPr lang="fr-FR" sz="1200" b="0" i="0" u="none" strike="noStrike">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pPr algn="l" fontAlgn="b"/>
                      <a:endParaRPr lang="fr-FR" sz="1200" b="0" i="0" u="none" strike="noStrike">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fontAlgn="b"/>
                      <a:r>
                        <a:rPr lang="fr-FR" sz="1200" u="none" strike="noStrike" dirty="0">
                          <a:effectLst/>
                        </a:rPr>
                        <a:t>Mesure d'un axe HPA hyper-réactif</a:t>
                      </a:r>
                      <a:endParaRPr lang="fr-FR" sz="12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257369">
                <a:tc gridSpan="2">
                  <a:txBody>
                    <a:bodyPr/>
                    <a:lstStyle/>
                    <a:p>
                      <a:pPr algn="l" fontAlgn="b"/>
                      <a:r>
                        <a:rPr lang="fr-FR" sz="1200" u="none" strike="noStrike">
                          <a:effectLst/>
                        </a:rPr>
                        <a:t>Cortisol t1-t2 (nmol/L)</a:t>
                      </a:r>
                      <a:endParaRPr lang="fr-FR" sz="1200" b="0" i="0" u="none" strike="noStrike">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pPr algn="l" fontAlgn="b"/>
                      <a:endParaRPr lang="fr-FR" sz="1200" b="0" i="0" u="none" strike="noStrike">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fontAlgn="b"/>
                      <a:r>
                        <a:rPr lang="fr-FR" sz="1200" u="none" strike="noStrike" dirty="0">
                          <a:effectLst/>
                        </a:rPr>
                        <a:t>Mesure d'un axe HPA hypo-réactif</a:t>
                      </a:r>
                      <a:endParaRPr lang="fr-FR" sz="12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257369">
                <a:tc gridSpan="3">
                  <a:txBody>
                    <a:bodyPr/>
                    <a:lstStyle/>
                    <a:p>
                      <a:pPr algn="ctr" fontAlgn="b"/>
                      <a:r>
                        <a:rPr lang="fr-FR" sz="1400" b="1" u="none" strike="noStrike" dirty="0">
                          <a:effectLst/>
                        </a:rPr>
                        <a:t>Immune / Inflammatoire</a:t>
                      </a:r>
                      <a:endParaRPr lang="fr-FR" sz="1400" b="1"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4"/>
                  </a:ext>
                </a:extLst>
              </a:tr>
              <a:tr h="257369">
                <a:tc gridSpan="2">
                  <a:txBody>
                    <a:bodyPr/>
                    <a:lstStyle/>
                    <a:p>
                      <a:pPr algn="l" fontAlgn="b"/>
                      <a:r>
                        <a:rPr lang="fr-FR" sz="1200" u="none" strike="noStrike">
                          <a:effectLst/>
                        </a:rPr>
                        <a:t>IGF-1 (nmol/L)</a:t>
                      </a:r>
                      <a:endParaRPr lang="fr-FR" sz="1200" b="0" i="0" u="none" strike="noStrike">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pPr algn="l" fontAlgn="b"/>
                      <a:endParaRPr lang="fr-FR" sz="12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fontAlgn="b"/>
                      <a:r>
                        <a:rPr lang="fr-FR" sz="1200" b="0" i="0" u="none" strike="noStrike" dirty="0">
                          <a:solidFill>
                            <a:srgbClr val="000000"/>
                          </a:solidFill>
                          <a:effectLst/>
                          <a:latin typeface="Calibri"/>
                        </a:rPr>
                        <a:t>Fonction</a:t>
                      </a:r>
                      <a:r>
                        <a:rPr lang="fr-FR" sz="1200" b="0" i="0" u="none" strike="noStrike" baseline="0" dirty="0">
                          <a:solidFill>
                            <a:srgbClr val="000000"/>
                          </a:solidFill>
                          <a:effectLst/>
                          <a:latin typeface="Calibri"/>
                        </a:rPr>
                        <a:t> a</a:t>
                      </a:r>
                      <a:r>
                        <a:rPr lang="fr-FR" sz="1200" b="0" i="0" u="none" strike="noStrike" dirty="0">
                          <a:solidFill>
                            <a:srgbClr val="000000"/>
                          </a:solidFill>
                          <a:effectLst/>
                          <a:latin typeface="Calibri"/>
                        </a:rPr>
                        <a:t>nabolique</a:t>
                      </a:r>
                      <a:r>
                        <a:rPr lang="fr-FR" sz="1200" b="0" i="0" u="none" strike="noStrike" baseline="0" dirty="0">
                          <a:solidFill>
                            <a:srgbClr val="000000"/>
                          </a:solidFill>
                          <a:effectLst/>
                          <a:latin typeface="Calibri"/>
                        </a:rPr>
                        <a:t> et anti-inflammatoire</a:t>
                      </a:r>
                      <a:endParaRPr lang="fr-FR" sz="12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r h="257369">
                <a:tc gridSpan="2">
                  <a:txBody>
                    <a:bodyPr/>
                    <a:lstStyle/>
                    <a:p>
                      <a:pPr algn="l" fontAlgn="b"/>
                      <a:r>
                        <a:rPr lang="fr-FR" sz="1200" u="none" strike="noStrike" dirty="0">
                          <a:effectLst/>
                        </a:rPr>
                        <a:t>CRP (mg/L)</a:t>
                      </a:r>
                      <a:endParaRPr lang="fr-FR" sz="12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pPr algn="l" fontAlgn="b"/>
                      <a:endParaRPr lang="fr-FR" sz="12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fontAlgn="b"/>
                      <a:r>
                        <a:rPr lang="fr-FR" sz="1200" b="0" i="0" u="none" strike="noStrike" dirty="0">
                          <a:solidFill>
                            <a:srgbClr val="000000"/>
                          </a:solidFill>
                          <a:effectLst/>
                          <a:latin typeface="Calibri"/>
                        </a:rPr>
                        <a:t>Marqueur inflammatoire</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6"/>
                  </a:ext>
                </a:extLst>
              </a:tr>
              <a:tr h="257369">
                <a:tc gridSpan="2">
                  <a:txBody>
                    <a:bodyPr/>
                    <a:lstStyle/>
                    <a:p>
                      <a:pPr algn="l" fontAlgn="b"/>
                      <a:r>
                        <a:rPr lang="fr-FR" sz="1200" u="none" strike="noStrike">
                          <a:effectLst/>
                        </a:rPr>
                        <a:t>Fibrinogen (g/L)</a:t>
                      </a:r>
                      <a:endParaRPr lang="fr-FR" sz="1200" b="0" i="0" u="none" strike="noStrike">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pPr algn="l" fontAlgn="b"/>
                      <a:endParaRPr lang="fr-FR" sz="12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fontAlgn="b"/>
                      <a:r>
                        <a:rPr lang="fr-FR" sz="1200" b="0" i="0" u="none" strike="noStrike" dirty="0">
                          <a:solidFill>
                            <a:srgbClr val="000000"/>
                          </a:solidFill>
                          <a:effectLst/>
                          <a:latin typeface="Calibri"/>
                        </a:rPr>
                        <a:t>Risque de thrombose</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7"/>
                  </a:ext>
                </a:extLst>
              </a:tr>
              <a:tr h="282388">
                <a:tc gridSpan="2">
                  <a:txBody>
                    <a:bodyPr/>
                    <a:lstStyle/>
                    <a:p>
                      <a:pPr algn="l" fontAlgn="b"/>
                      <a:r>
                        <a:rPr lang="fr-FR" sz="1200" u="none" strike="noStrike">
                          <a:effectLst/>
                        </a:rPr>
                        <a:t>IgE (KU/L)</a:t>
                      </a:r>
                      <a:endParaRPr lang="fr-FR" sz="1200" b="0" i="0" u="none" strike="noStrike">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pPr algn="l" fontAlgn="b"/>
                      <a:endParaRPr lang="fr-FR" sz="12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fontAlgn="b"/>
                      <a:r>
                        <a:rPr lang="fr-FR" sz="1200" b="0" i="0" u="none" strike="noStrike" dirty="0">
                          <a:solidFill>
                            <a:srgbClr val="000000"/>
                          </a:solidFill>
                          <a:effectLst/>
                          <a:latin typeface="Calibri"/>
                        </a:rPr>
                        <a:t>Marqueur d’inflammation et</a:t>
                      </a:r>
                      <a:r>
                        <a:rPr lang="fr-FR" sz="1200" b="0" i="0" u="none" strike="noStrike" baseline="0" dirty="0">
                          <a:solidFill>
                            <a:srgbClr val="000000"/>
                          </a:solidFill>
                          <a:effectLst/>
                          <a:latin typeface="Calibri"/>
                        </a:rPr>
                        <a:t> hypersensibilité </a:t>
                      </a:r>
                      <a:endParaRPr lang="fr-FR" sz="12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8"/>
                  </a:ext>
                </a:extLst>
              </a:tr>
              <a:tr h="257369">
                <a:tc gridSpan="3">
                  <a:txBody>
                    <a:bodyPr/>
                    <a:lstStyle/>
                    <a:p>
                      <a:pPr algn="ctr" fontAlgn="b"/>
                      <a:r>
                        <a:rPr lang="fr-FR" sz="1400" b="1" u="none" strike="noStrike" dirty="0">
                          <a:effectLst/>
                        </a:rPr>
                        <a:t>Métabolique</a:t>
                      </a:r>
                      <a:endParaRPr lang="fr-FR" sz="1400" b="1"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9"/>
                  </a:ext>
                </a:extLst>
              </a:tr>
              <a:tr h="257369">
                <a:tc gridSpan="2">
                  <a:txBody>
                    <a:bodyPr/>
                    <a:lstStyle/>
                    <a:p>
                      <a:pPr algn="l" fontAlgn="b"/>
                      <a:r>
                        <a:rPr lang="fr-FR" sz="1200" u="none" strike="noStrike" noProof="0">
                          <a:effectLst/>
                        </a:rPr>
                        <a:t>HDL (mmol/L)</a:t>
                      </a:r>
                      <a:endParaRPr lang="fr-FR" sz="1200" b="0" i="0" u="none" strike="noStrike" noProof="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pPr algn="l" fontAlgn="b"/>
                      <a:endParaRPr lang="fr-FR" sz="1200" b="0" i="0" u="none" strike="noStrike">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fontAlgn="b"/>
                      <a:r>
                        <a:rPr lang="fr-FR" sz="1200" u="none" strike="noStrike" noProof="0">
                          <a:effectLst/>
                        </a:rPr>
                        <a:t>Mesure d'artérosclérose</a:t>
                      </a:r>
                      <a:endParaRPr lang="fr-FR" sz="1200" b="0" i="0" u="none" strike="noStrike" noProof="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0"/>
                  </a:ext>
                </a:extLst>
              </a:tr>
              <a:tr h="257369">
                <a:tc gridSpan="2">
                  <a:txBody>
                    <a:bodyPr/>
                    <a:lstStyle/>
                    <a:p>
                      <a:pPr algn="l" fontAlgn="b"/>
                      <a:r>
                        <a:rPr lang="fr-FR" sz="1200" u="none" strike="noStrike" noProof="0">
                          <a:effectLst/>
                        </a:rPr>
                        <a:t>LDL (mmol/L)</a:t>
                      </a:r>
                      <a:endParaRPr lang="fr-FR" sz="1200" b="0" i="0" u="none" strike="noStrike" noProof="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pPr algn="l" fontAlgn="b"/>
                      <a:endParaRPr lang="fr-FR" sz="1200" b="0" i="0" u="none" strike="noStrike">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fontAlgn="b"/>
                      <a:r>
                        <a:rPr lang="fr-FR" sz="1200" u="none" strike="noStrike" noProof="0">
                          <a:effectLst/>
                        </a:rPr>
                        <a:t>Mesure d'artérosclérose</a:t>
                      </a:r>
                      <a:endParaRPr lang="fr-FR" sz="1200" b="0" i="0" u="none" strike="noStrike" noProof="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1"/>
                  </a:ext>
                </a:extLst>
              </a:tr>
              <a:tr h="257369">
                <a:tc gridSpan="2">
                  <a:txBody>
                    <a:bodyPr/>
                    <a:lstStyle/>
                    <a:p>
                      <a:pPr algn="l" fontAlgn="b"/>
                      <a:r>
                        <a:rPr lang="fr-FR" sz="1200" u="none" strike="noStrike" noProof="0">
                          <a:effectLst/>
                        </a:rPr>
                        <a:t>Triglycerides (mmol/L)</a:t>
                      </a:r>
                      <a:endParaRPr lang="fr-FR" sz="1200" b="0" i="0" u="none" strike="noStrike" noProof="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pPr algn="l" fontAlgn="b"/>
                      <a:endParaRPr lang="fr-FR" sz="1200" b="0" i="0" u="none" strike="noStrike">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fontAlgn="b"/>
                      <a:r>
                        <a:rPr lang="fr-FR" sz="1200" u="none" strike="noStrike" noProof="0">
                          <a:effectLst/>
                        </a:rPr>
                        <a:t>Mesure d'artérosclérose</a:t>
                      </a:r>
                      <a:endParaRPr lang="fr-FR" sz="1200" b="0" i="0" u="none" strike="noStrike" noProof="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2"/>
                  </a:ext>
                </a:extLst>
              </a:tr>
              <a:tr h="257369">
                <a:tc gridSpan="2">
                  <a:txBody>
                    <a:bodyPr/>
                    <a:lstStyle/>
                    <a:p>
                      <a:pPr algn="l" fontAlgn="b"/>
                      <a:r>
                        <a:rPr lang="fr-FR" sz="1200" u="none" strike="noStrike" noProof="0" dirty="0">
                          <a:effectLst/>
                        </a:rPr>
                        <a:t>HbA1c (%)</a:t>
                      </a:r>
                      <a:endParaRPr lang="fr-FR" sz="1200" b="0" i="0" u="none" strike="noStrike" noProof="0"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pPr algn="l" fontAlgn="b"/>
                      <a:endParaRPr lang="fr-FR" sz="1200" b="0" i="0" u="none" strike="noStrike">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fontAlgn="b"/>
                      <a:r>
                        <a:rPr lang="fr-FR" sz="1200" u="none" strike="noStrike" noProof="0" dirty="0">
                          <a:effectLst/>
                        </a:rPr>
                        <a:t>Glucose</a:t>
                      </a:r>
                      <a:endParaRPr lang="fr-FR" sz="1200" b="0" i="0" u="none" strike="noStrike" noProof="0"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3"/>
                  </a:ext>
                </a:extLst>
              </a:tr>
              <a:tr h="257369">
                <a:tc gridSpan="3">
                  <a:txBody>
                    <a:bodyPr/>
                    <a:lstStyle/>
                    <a:p>
                      <a:pPr algn="ctr" fontAlgn="b"/>
                      <a:r>
                        <a:rPr lang="fr-FR" sz="1400" b="1" u="none" strike="noStrike" dirty="0">
                          <a:effectLst/>
                        </a:rPr>
                        <a:t>Cardiovasculaire</a:t>
                      </a:r>
                      <a:endParaRPr lang="fr-FR" sz="1400" b="1"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14"/>
                  </a:ext>
                </a:extLst>
              </a:tr>
              <a:tr h="257369">
                <a:tc gridSpan="2">
                  <a:txBody>
                    <a:bodyPr/>
                    <a:lstStyle/>
                    <a:p>
                      <a:pPr algn="l" fontAlgn="b"/>
                      <a:r>
                        <a:rPr lang="fr-FR" sz="1200" u="none" strike="noStrike">
                          <a:effectLst/>
                        </a:rPr>
                        <a:t>PAS (mmHg)</a:t>
                      </a:r>
                      <a:endParaRPr lang="fr-FR" sz="1200" b="0" i="0" u="none" strike="noStrike">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pPr algn="l" fontAlgn="b"/>
                      <a:endParaRPr lang="fr-FR" sz="1200" b="0" i="0" u="none" strike="noStrike">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fontAlgn="b"/>
                      <a:r>
                        <a:rPr lang="fr-FR" sz="1200" u="none" strike="noStrike" dirty="0">
                          <a:effectLst/>
                        </a:rPr>
                        <a:t>Activité cardiovasculaire</a:t>
                      </a:r>
                      <a:endParaRPr lang="fr-FR" sz="12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5"/>
                  </a:ext>
                </a:extLst>
              </a:tr>
              <a:tr h="257369">
                <a:tc gridSpan="2">
                  <a:txBody>
                    <a:bodyPr/>
                    <a:lstStyle/>
                    <a:p>
                      <a:pPr algn="l" fontAlgn="b"/>
                      <a:r>
                        <a:rPr lang="fr-FR" sz="1200" u="none" strike="noStrike">
                          <a:effectLst/>
                        </a:rPr>
                        <a:t>PAD (mmHG)</a:t>
                      </a:r>
                      <a:endParaRPr lang="fr-FR" sz="1200" b="0" i="0" u="none" strike="noStrike">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pPr algn="l" fontAlgn="b"/>
                      <a:endParaRPr lang="fr-FR" sz="1200" b="0" i="0" u="none" strike="noStrike">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fontAlgn="b"/>
                      <a:r>
                        <a:rPr lang="fr-FR" sz="1200" u="none" strike="noStrike">
                          <a:effectLst/>
                        </a:rPr>
                        <a:t>Activité cardiovasculaire</a:t>
                      </a:r>
                      <a:endParaRPr lang="fr-FR" sz="1200" b="0" i="0" u="none" strike="noStrike">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6"/>
                  </a:ext>
                </a:extLst>
              </a:tr>
              <a:tr h="295449">
                <a:tc gridSpan="2">
                  <a:txBody>
                    <a:bodyPr/>
                    <a:lstStyle/>
                    <a:p>
                      <a:pPr algn="l" fontAlgn="b"/>
                      <a:r>
                        <a:rPr lang="fr-FR" sz="1200" u="none" strike="noStrike" dirty="0">
                          <a:effectLst/>
                        </a:rPr>
                        <a:t>Fréquence cardiaque (p/min)</a:t>
                      </a:r>
                      <a:endParaRPr lang="fr-FR" sz="12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pPr algn="l" fontAlgn="b"/>
                      <a:endParaRPr lang="fr-FR" sz="12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fontAlgn="b"/>
                      <a:r>
                        <a:rPr lang="fr-FR" sz="1200" u="none" strike="noStrike" dirty="0">
                          <a:effectLst/>
                        </a:rPr>
                        <a:t>Activité cardiovasculaire</a:t>
                      </a:r>
                      <a:endParaRPr lang="fr-FR" sz="12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7"/>
                  </a:ext>
                </a:extLst>
              </a:tr>
              <a:tr h="465838">
                <a:tc gridSpan="2">
                  <a:txBody>
                    <a:bodyPr/>
                    <a:lstStyle/>
                    <a:p>
                      <a:pPr algn="l" fontAlgn="b"/>
                      <a:r>
                        <a:rPr lang="fr-FR" sz="1200" u="none" strike="noStrike" dirty="0">
                          <a:effectLst/>
                        </a:rPr>
                        <a:t>Volume expiratoire de pointe (L/s)</a:t>
                      </a:r>
                      <a:endParaRPr lang="fr-FR" sz="1200" b="0" i="0" u="none" strike="noStrike" dirty="0">
                        <a:solidFill>
                          <a:srgbClr val="0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pPr algn="l" fontAlgn="b"/>
                      <a:endParaRPr lang="fr-FR" sz="12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fontAlgn="b"/>
                      <a:r>
                        <a:rPr lang="fr-FR" sz="1200" u="none" strike="noStrike" dirty="0">
                          <a:effectLst/>
                        </a:rPr>
                        <a:t>Activité pulmonaire</a:t>
                      </a:r>
                      <a:endParaRPr lang="fr-FR" sz="1200" b="0" i="0" u="none" strike="noStrike" dirty="0">
                        <a:solidFill>
                          <a:srgbClr val="0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8"/>
                  </a:ext>
                </a:extLst>
              </a:tr>
            </a:tbl>
          </a:graphicData>
        </a:graphic>
      </p:graphicFrame>
      <p:sp>
        <p:nvSpPr>
          <p:cNvPr id="3" name="ZoneTexte 2"/>
          <p:cNvSpPr txBox="1"/>
          <p:nvPr/>
        </p:nvSpPr>
        <p:spPr>
          <a:xfrm>
            <a:off x="5874327" y="3516335"/>
            <a:ext cx="3020290" cy="3139321"/>
          </a:xfrm>
          <a:prstGeom prst="rect">
            <a:avLst/>
          </a:prstGeom>
          <a:noFill/>
        </p:spPr>
        <p:txBody>
          <a:bodyPr wrap="square" rtlCol="0">
            <a:spAutoFit/>
          </a:bodyPr>
          <a:lstStyle/>
          <a:p>
            <a:pPr>
              <a:defRPr/>
            </a:pPr>
            <a:r>
              <a:rPr lang="en-US" altLang="fr-FR" dirty="0">
                <a:latin typeface="Calibri" pitchFamily="34" charset="0"/>
              </a:rPr>
              <a:t>“</a:t>
            </a:r>
            <a:r>
              <a:rPr lang="en-US" altLang="fr-FR" i="1" dirty="0">
                <a:latin typeface="Calibri" pitchFamily="34" charset="0"/>
              </a:rPr>
              <a:t>Health sciences should not wait until these become clinically significant but identify subclinical states before pathology</a:t>
            </a:r>
            <a:r>
              <a:rPr lang="en-US" altLang="fr-FR" dirty="0">
                <a:latin typeface="Calibri" pitchFamily="34" charset="0"/>
              </a:rPr>
              <a:t>” (McEwen &amp; Steller 1993)</a:t>
            </a:r>
          </a:p>
          <a:p>
            <a:pPr>
              <a:defRPr/>
            </a:pPr>
            <a:endParaRPr lang="en-US" altLang="fr-FR" dirty="0">
              <a:latin typeface="Calibri" pitchFamily="34" charset="0"/>
            </a:endParaRPr>
          </a:p>
          <a:p>
            <a:pPr marL="285750" indent="-285750">
              <a:buFont typeface="Arial" panose="020B0604020202020204" pitchFamily="34" charset="0"/>
              <a:buChar char="•"/>
              <a:defRPr/>
            </a:pPr>
            <a:r>
              <a:rPr lang="en-US" altLang="fr-FR" dirty="0">
                <a:latin typeface="Calibri" pitchFamily="34" charset="0"/>
              </a:rPr>
              <a:t> </a:t>
            </a:r>
            <a:r>
              <a:rPr lang="en-US" altLang="fr-FR" dirty="0" err="1">
                <a:latin typeface="Calibri" pitchFamily="34" charset="0"/>
              </a:rPr>
              <a:t>Seuils</a:t>
            </a:r>
            <a:r>
              <a:rPr lang="en-US" altLang="fr-FR" dirty="0">
                <a:latin typeface="Calibri" pitchFamily="34" charset="0"/>
              </a:rPr>
              <a:t> à </a:t>
            </a:r>
            <a:r>
              <a:rPr lang="en-US" altLang="fr-FR" dirty="0" err="1">
                <a:latin typeface="Calibri" pitchFamily="34" charset="0"/>
              </a:rPr>
              <a:t>risque</a:t>
            </a:r>
            <a:r>
              <a:rPr lang="en-US" altLang="fr-FR" dirty="0">
                <a:latin typeface="Calibri" pitchFamily="34" charset="0"/>
              </a:rPr>
              <a:t> : 75</a:t>
            </a:r>
            <a:r>
              <a:rPr lang="en-US" altLang="fr-FR" baseline="30000" dirty="0">
                <a:latin typeface="Calibri" pitchFamily="34" charset="0"/>
              </a:rPr>
              <a:t>ème</a:t>
            </a:r>
            <a:r>
              <a:rPr lang="en-US" altLang="fr-FR" dirty="0">
                <a:latin typeface="Calibri" pitchFamily="34" charset="0"/>
              </a:rPr>
              <a:t> percentile </a:t>
            </a:r>
            <a:r>
              <a:rPr lang="en-US" altLang="fr-FR" dirty="0" err="1">
                <a:latin typeface="Calibri" pitchFamily="34" charset="0"/>
              </a:rPr>
              <a:t>ou</a:t>
            </a:r>
            <a:r>
              <a:rPr lang="en-US" altLang="fr-FR" dirty="0">
                <a:latin typeface="Calibri" pitchFamily="34" charset="0"/>
              </a:rPr>
              <a:t> 25</a:t>
            </a:r>
            <a:r>
              <a:rPr lang="en-US" altLang="fr-FR" baseline="30000" dirty="0">
                <a:latin typeface="Calibri" pitchFamily="34" charset="0"/>
              </a:rPr>
              <a:t>ème</a:t>
            </a:r>
          </a:p>
          <a:p>
            <a:pPr marL="285750" indent="-285750">
              <a:buFont typeface="Arial" panose="020B0604020202020204" pitchFamily="34" charset="0"/>
              <a:buChar char="•"/>
              <a:defRPr/>
            </a:pPr>
            <a:r>
              <a:rPr lang="en-US" altLang="fr-FR" dirty="0">
                <a:latin typeface="Calibri" pitchFamily="34" charset="0"/>
              </a:rPr>
              <a:t> </a:t>
            </a:r>
            <a:r>
              <a:rPr lang="en-US" altLang="fr-FR" dirty="0" err="1">
                <a:latin typeface="Calibri" pitchFamily="34" charset="0"/>
              </a:rPr>
              <a:t>Seuils</a:t>
            </a:r>
            <a:r>
              <a:rPr lang="en-US" altLang="fr-FR" dirty="0">
                <a:latin typeface="Calibri" pitchFamily="34" charset="0"/>
              </a:rPr>
              <a:t> </a:t>
            </a:r>
            <a:r>
              <a:rPr lang="en-US" altLang="fr-FR" dirty="0" err="1">
                <a:latin typeface="Calibri" pitchFamily="34" charset="0"/>
              </a:rPr>
              <a:t>spécifiques</a:t>
            </a:r>
            <a:r>
              <a:rPr lang="en-US" altLang="fr-FR" dirty="0">
                <a:latin typeface="Calibri" pitchFamily="34" charset="0"/>
              </a:rPr>
              <a:t> par </a:t>
            </a:r>
            <a:r>
              <a:rPr lang="en-US" altLang="fr-FR" dirty="0" err="1">
                <a:latin typeface="Calibri" pitchFamily="34" charset="0"/>
              </a:rPr>
              <a:t>sexe</a:t>
            </a:r>
            <a:endParaRPr lang="en-US" altLang="fr-FR" dirty="0">
              <a:latin typeface="Calibri" pitchFamily="34" charset="0"/>
            </a:endParaRPr>
          </a:p>
          <a:p>
            <a:endParaRPr lang="en-GB" dirty="0"/>
          </a:p>
        </p:txBody>
      </p:sp>
      <p:sp>
        <p:nvSpPr>
          <p:cNvPr id="4" name="ZoneTexte 3"/>
          <p:cNvSpPr txBox="1"/>
          <p:nvPr/>
        </p:nvSpPr>
        <p:spPr>
          <a:xfrm>
            <a:off x="1493483" y="446692"/>
            <a:ext cx="7045036" cy="954107"/>
          </a:xfrm>
          <a:prstGeom prst="rect">
            <a:avLst/>
          </a:prstGeom>
          <a:noFill/>
        </p:spPr>
        <p:txBody>
          <a:bodyPr wrap="square" rtlCol="0">
            <a:spAutoFit/>
          </a:bodyPr>
          <a:lstStyle/>
          <a:p>
            <a:r>
              <a:rPr lang="fr-FR" sz="2800" dirty="0"/>
              <a:t>Charge </a:t>
            </a:r>
            <a:r>
              <a:rPr lang="fr-FR" sz="2800" dirty="0" err="1"/>
              <a:t>allostatique</a:t>
            </a:r>
            <a:r>
              <a:rPr lang="fr-FR" sz="2800" dirty="0"/>
              <a:t> dans la cohorte 1958</a:t>
            </a:r>
            <a:endParaRPr lang="en-GB" sz="2800" dirty="0"/>
          </a:p>
        </p:txBody>
      </p:sp>
    </p:spTree>
    <p:extLst>
      <p:ext uri="{BB962C8B-B14F-4D97-AF65-F5344CB8AC3E}">
        <p14:creationId xmlns:p14="http://schemas.microsoft.com/office/powerpoint/2010/main" val="3007700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aphique 9"/>
          <p:cNvGraphicFramePr>
            <a:graphicFrameLocks/>
          </p:cNvGraphicFramePr>
          <p:nvPr>
            <p:extLst>
              <p:ext uri="{D42A27DB-BD31-4B8C-83A1-F6EECF244321}">
                <p14:modId xmlns:p14="http://schemas.microsoft.com/office/powerpoint/2010/main" val="1110887206"/>
              </p:ext>
            </p:extLst>
          </p:nvPr>
        </p:nvGraphicFramePr>
        <p:xfrm>
          <a:off x="1722481" y="720436"/>
          <a:ext cx="6346692" cy="32640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Graphique 15"/>
          <p:cNvGraphicFramePr>
            <a:graphicFrameLocks/>
          </p:cNvGraphicFramePr>
          <p:nvPr>
            <p:extLst>
              <p:ext uri="{D42A27DB-BD31-4B8C-83A1-F6EECF244321}">
                <p14:modId xmlns:p14="http://schemas.microsoft.com/office/powerpoint/2010/main" val="240180341"/>
              </p:ext>
            </p:extLst>
          </p:nvPr>
        </p:nvGraphicFramePr>
        <p:xfrm>
          <a:off x="1722481" y="3922115"/>
          <a:ext cx="5688632" cy="3212976"/>
        </p:xfrm>
        <a:graphic>
          <a:graphicData uri="http://schemas.openxmlformats.org/drawingml/2006/chart">
            <c:chart xmlns:c="http://schemas.openxmlformats.org/drawingml/2006/chart" xmlns:r="http://schemas.openxmlformats.org/officeDocument/2006/relationships" r:id="rId3"/>
          </a:graphicData>
        </a:graphic>
      </p:graphicFrame>
      <p:sp>
        <p:nvSpPr>
          <p:cNvPr id="6" name="ZoneTexte 5"/>
          <p:cNvSpPr txBox="1"/>
          <p:nvPr/>
        </p:nvSpPr>
        <p:spPr>
          <a:xfrm>
            <a:off x="874189" y="258771"/>
            <a:ext cx="8043275" cy="461665"/>
          </a:xfrm>
          <a:prstGeom prst="rect">
            <a:avLst/>
          </a:prstGeom>
          <a:noFill/>
        </p:spPr>
        <p:txBody>
          <a:bodyPr wrap="square" rtlCol="0">
            <a:spAutoFit/>
          </a:bodyPr>
          <a:lstStyle/>
          <a:p>
            <a:pPr algn="ctr"/>
            <a:r>
              <a:rPr lang="en-US" sz="2400" dirty="0" err="1">
                <a:solidFill>
                  <a:srgbClr val="993300"/>
                </a:solidFill>
              </a:rPr>
              <a:t>Résultats</a:t>
            </a:r>
            <a:r>
              <a:rPr lang="en-US" sz="2400" dirty="0">
                <a:solidFill>
                  <a:srgbClr val="993300"/>
                </a:solidFill>
              </a:rPr>
              <a:t>: position social &amp; </a:t>
            </a:r>
            <a:r>
              <a:rPr lang="en-US" sz="2400" dirty="0" err="1">
                <a:solidFill>
                  <a:srgbClr val="993300"/>
                </a:solidFill>
              </a:rPr>
              <a:t>adversité</a:t>
            </a:r>
            <a:endParaRPr lang="en-US" sz="2400" dirty="0">
              <a:solidFill>
                <a:srgbClr val="993300"/>
              </a:solidFill>
            </a:endParaRPr>
          </a:p>
        </p:txBody>
      </p:sp>
    </p:spTree>
    <p:extLst>
      <p:ext uri="{BB962C8B-B14F-4D97-AF65-F5344CB8AC3E}">
        <p14:creationId xmlns:p14="http://schemas.microsoft.com/office/powerpoint/2010/main" val="1472794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70" name="Rectangle à coins arrondis 7"/>
          <p:cNvSpPr>
            <a:spLocks noChangeArrowheads="1"/>
          </p:cNvSpPr>
          <p:nvPr/>
        </p:nvSpPr>
        <p:spPr bwMode="auto">
          <a:xfrm>
            <a:off x="2468167" y="3098007"/>
            <a:ext cx="1431887" cy="692944"/>
          </a:xfrm>
          <a:prstGeom prst="roundRect">
            <a:avLst>
              <a:gd name="adj" fmla="val 16667"/>
            </a:avLst>
          </a:prstGeom>
          <a:solidFill>
            <a:srgbClr val="FFFFFF"/>
          </a:solidFill>
          <a:ln w="25400" algn="ctr">
            <a:solidFill>
              <a:srgbClr val="000000"/>
            </a:solidFill>
            <a:round/>
            <a:headEnd/>
            <a:tailEnd/>
          </a:ln>
        </p:spPr>
        <p:txBody>
          <a:bodyPr anchor="ctr"/>
          <a:lstStyle/>
          <a:p>
            <a:pPr algn="ctr">
              <a:lnSpc>
                <a:spcPct val="115000"/>
              </a:lnSpc>
              <a:spcAft>
                <a:spcPts val="750"/>
              </a:spcAft>
            </a:pPr>
            <a:r>
              <a:rPr lang="fr-FR" altLang="fr-FR" sz="1600" b="1" dirty="0">
                <a:latin typeface="Calibri" pitchFamily="34" charset="0"/>
                <a:cs typeface="Times New Roman" pitchFamily="18" charset="0"/>
              </a:rPr>
              <a:t>Adversité</a:t>
            </a:r>
            <a:endParaRPr lang="fr-FR" altLang="fr-FR" sz="1600" dirty="0">
              <a:latin typeface="Calibri" pitchFamily="34" charset="0"/>
              <a:cs typeface="Times New Roman" pitchFamily="18" charset="0"/>
            </a:endParaRPr>
          </a:p>
        </p:txBody>
      </p:sp>
      <p:sp>
        <p:nvSpPr>
          <p:cNvPr id="11271" name="Ellipse 8"/>
          <p:cNvSpPr>
            <a:spLocks noChangeArrowheads="1"/>
          </p:cNvSpPr>
          <p:nvPr/>
        </p:nvSpPr>
        <p:spPr bwMode="auto">
          <a:xfrm>
            <a:off x="7137322" y="2983268"/>
            <a:ext cx="1826569" cy="893455"/>
          </a:xfrm>
          <a:prstGeom prst="ellipse">
            <a:avLst/>
          </a:prstGeom>
          <a:solidFill>
            <a:srgbClr val="FFFFFF"/>
          </a:solidFill>
          <a:ln w="25400" algn="ctr">
            <a:solidFill>
              <a:srgbClr val="000000"/>
            </a:solidFill>
            <a:round/>
            <a:headEnd/>
            <a:tailEnd/>
          </a:ln>
        </p:spPr>
        <p:txBody>
          <a:bodyPr anchor="ctr"/>
          <a:lstStyle/>
          <a:p>
            <a:pPr algn="ctr">
              <a:lnSpc>
                <a:spcPct val="115000"/>
              </a:lnSpc>
              <a:spcAft>
                <a:spcPts val="750"/>
              </a:spcAft>
            </a:pPr>
            <a:endParaRPr lang="fr-FR" altLang="fr-FR" sz="1050" b="1" dirty="0">
              <a:latin typeface="Calibri" pitchFamily="34" charset="0"/>
              <a:cs typeface="Times New Roman" pitchFamily="18" charset="0"/>
            </a:endParaRPr>
          </a:p>
          <a:p>
            <a:pPr algn="ctr">
              <a:lnSpc>
                <a:spcPct val="115000"/>
              </a:lnSpc>
              <a:spcAft>
                <a:spcPts val="750"/>
              </a:spcAft>
            </a:pPr>
            <a:endParaRPr lang="fr-FR" altLang="fr-FR" sz="1050" b="1" dirty="0">
              <a:latin typeface="Calibri" pitchFamily="34" charset="0"/>
              <a:cs typeface="Times New Roman" pitchFamily="18" charset="0"/>
            </a:endParaRPr>
          </a:p>
          <a:p>
            <a:pPr algn="ctr">
              <a:lnSpc>
                <a:spcPct val="115000"/>
              </a:lnSpc>
              <a:spcAft>
                <a:spcPts val="750"/>
              </a:spcAft>
            </a:pPr>
            <a:endParaRPr lang="fr-FR" altLang="fr-FR" sz="1050" b="1" dirty="0">
              <a:latin typeface="Calibri" pitchFamily="34" charset="0"/>
              <a:cs typeface="Times New Roman" pitchFamily="18" charset="0"/>
            </a:endParaRPr>
          </a:p>
          <a:p>
            <a:pPr algn="ctr">
              <a:lnSpc>
                <a:spcPct val="115000"/>
              </a:lnSpc>
              <a:spcAft>
                <a:spcPts val="750"/>
              </a:spcAft>
            </a:pPr>
            <a:r>
              <a:rPr lang="fr-FR" altLang="fr-FR" sz="1600" b="1" dirty="0">
                <a:latin typeface="Calibri" pitchFamily="34" charset="0"/>
                <a:cs typeface="Times New Roman" pitchFamily="18" charset="0"/>
              </a:rPr>
              <a:t>Charge </a:t>
            </a:r>
            <a:r>
              <a:rPr lang="fr-FR" altLang="fr-FR" sz="1600" b="1" dirty="0" err="1">
                <a:latin typeface="Calibri" pitchFamily="34" charset="0"/>
                <a:cs typeface="Times New Roman" pitchFamily="18" charset="0"/>
              </a:rPr>
              <a:t>Allostatique</a:t>
            </a:r>
            <a:endParaRPr lang="fr-FR" altLang="fr-FR" sz="1600" dirty="0">
              <a:latin typeface="Calibri" pitchFamily="34" charset="0"/>
              <a:cs typeface="Times New Roman" pitchFamily="18" charset="0"/>
            </a:endParaRPr>
          </a:p>
          <a:p>
            <a:pPr algn="ctr">
              <a:lnSpc>
                <a:spcPct val="115000"/>
              </a:lnSpc>
              <a:spcAft>
                <a:spcPts val="750"/>
              </a:spcAft>
            </a:pPr>
            <a:r>
              <a:rPr lang="fr-FR" altLang="fr-FR" sz="1000" dirty="0">
                <a:latin typeface="Calibri" pitchFamily="34" charset="0"/>
                <a:cs typeface="Times New Roman" pitchFamily="18" charset="0"/>
              </a:rPr>
              <a:t> </a:t>
            </a:r>
          </a:p>
          <a:p>
            <a:pPr algn="ctr">
              <a:lnSpc>
                <a:spcPct val="115000"/>
              </a:lnSpc>
              <a:spcAft>
                <a:spcPts val="750"/>
              </a:spcAft>
            </a:pPr>
            <a:r>
              <a:rPr lang="fr-FR" altLang="fr-FR" sz="1000" dirty="0">
                <a:latin typeface="Calibri" pitchFamily="34" charset="0"/>
                <a:cs typeface="Times New Roman" pitchFamily="18" charset="0"/>
              </a:rPr>
              <a:t> </a:t>
            </a:r>
          </a:p>
          <a:p>
            <a:pPr algn="ctr">
              <a:lnSpc>
                <a:spcPct val="115000"/>
              </a:lnSpc>
              <a:spcAft>
                <a:spcPts val="750"/>
              </a:spcAft>
            </a:pPr>
            <a:r>
              <a:rPr lang="fr-FR" altLang="fr-FR" sz="1000" dirty="0">
                <a:latin typeface="Calibri" pitchFamily="34" charset="0"/>
                <a:cs typeface="Times New Roman" pitchFamily="18" charset="0"/>
              </a:rPr>
              <a:t> </a:t>
            </a:r>
          </a:p>
        </p:txBody>
      </p:sp>
      <p:sp>
        <p:nvSpPr>
          <p:cNvPr id="10" name="Rectangle à coins arrondis 9"/>
          <p:cNvSpPr>
            <a:spLocks noChangeArrowheads="1"/>
          </p:cNvSpPr>
          <p:nvPr/>
        </p:nvSpPr>
        <p:spPr bwMode="auto">
          <a:xfrm>
            <a:off x="4139804" y="1976438"/>
            <a:ext cx="1457325" cy="685800"/>
          </a:xfrm>
          <a:prstGeom prst="roundRect">
            <a:avLst>
              <a:gd name="adj" fmla="val 16667"/>
            </a:avLst>
          </a:prstGeom>
          <a:solidFill>
            <a:srgbClr val="FFC000"/>
          </a:solidFill>
          <a:ln w="25400" algn="ctr">
            <a:solidFill>
              <a:srgbClr val="000000"/>
            </a:solidFill>
            <a:round/>
            <a:headEnd/>
            <a:tailEnd/>
          </a:ln>
        </p:spPr>
        <p:txBody>
          <a:bodyPr anchor="ctr"/>
          <a:lstStyle/>
          <a:p>
            <a:pPr algn="ctr">
              <a:lnSpc>
                <a:spcPct val="115000"/>
              </a:lnSpc>
            </a:pPr>
            <a:r>
              <a:rPr lang="fr-FR" altLang="fr-FR" sz="1400" b="1" dirty="0" err="1">
                <a:latin typeface="Calibri" pitchFamily="34" charset="0"/>
                <a:cs typeface="Times New Roman" pitchFamily="18" charset="0"/>
              </a:rPr>
              <a:t>Mediateurs</a:t>
            </a:r>
            <a:endParaRPr lang="fr-FR" altLang="fr-FR" sz="1400" dirty="0">
              <a:latin typeface="Calibri" pitchFamily="34" charset="0"/>
              <a:cs typeface="Times New Roman" pitchFamily="18" charset="0"/>
            </a:endParaRPr>
          </a:p>
          <a:p>
            <a:pPr algn="ctr">
              <a:lnSpc>
                <a:spcPct val="115000"/>
              </a:lnSpc>
            </a:pPr>
            <a:r>
              <a:rPr lang="fr-FR" altLang="fr-FR" sz="1400" dirty="0" err="1">
                <a:latin typeface="Calibri" pitchFamily="34" charset="0"/>
                <a:cs typeface="Times New Roman" pitchFamily="18" charset="0"/>
              </a:rPr>
              <a:t>Corportements</a:t>
            </a:r>
            <a:endParaRPr lang="fr-FR" altLang="fr-FR" sz="900" dirty="0">
              <a:latin typeface="Calibri" pitchFamily="34" charset="0"/>
              <a:cs typeface="Times New Roman" pitchFamily="18" charset="0"/>
            </a:endParaRPr>
          </a:p>
        </p:txBody>
      </p:sp>
      <p:sp>
        <p:nvSpPr>
          <p:cNvPr id="11" name="Rectangle à coins arrondis 10"/>
          <p:cNvSpPr>
            <a:spLocks noChangeArrowheads="1"/>
          </p:cNvSpPr>
          <p:nvPr/>
        </p:nvSpPr>
        <p:spPr bwMode="auto">
          <a:xfrm>
            <a:off x="4139804" y="4182069"/>
            <a:ext cx="1609832" cy="676871"/>
          </a:xfrm>
          <a:prstGeom prst="roundRect">
            <a:avLst>
              <a:gd name="adj" fmla="val 16667"/>
            </a:avLst>
          </a:prstGeom>
          <a:solidFill>
            <a:srgbClr val="00B0F0"/>
          </a:solidFill>
          <a:ln w="25400" algn="ctr">
            <a:solidFill>
              <a:srgbClr val="000000"/>
            </a:solidFill>
            <a:round/>
            <a:headEnd/>
            <a:tailEnd/>
          </a:ln>
        </p:spPr>
        <p:txBody>
          <a:bodyPr anchor="ctr"/>
          <a:lstStyle/>
          <a:p>
            <a:pPr algn="ctr">
              <a:lnSpc>
                <a:spcPct val="115000"/>
              </a:lnSpc>
            </a:pPr>
            <a:r>
              <a:rPr lang="fr-FR" altLang="fr-FR" sz="1400" b="1" dirty="0" err="1">
                <a:latin typeface="Calibri" pitchFamily="34" charset="0"/>
                <a:cs typeface="Times New Roman" pitchFamily="18" charset="0"/>
              </a:rPr>
              <a:t>Mediateurs</a:t>
            </a:r>
            <a:r>
              <a:rPr lang="fr-FR" altLang="fr-FR" sz="1400" b="1" dirty="0">
                <a:latin typeface="Calibri" pitchFamily="34" charset="0"/>
                <a:cs typeface="Times New Roman" pitchFamily="18" charset="0"/>
              </a:rPr>
              <a:t> </a:t>
            </a:r>
          </a:p>
          <a:p>
            <a:pPr algn="ctr">
              <a:lnSpc>
                <a:spcPct val="115000"/>
              </a:lnSpc>
            </a:pPr>
            <a:r>
              <a:rPr lang="fr-FR" altLang="fr-FR" sz="1400" dirty="0" err="1">
                <a:latin typeface="Calibri" pitchFamily="34" charset="0"/>
                <a:cs typeface="Times New Roman" pitchFamily="18" charset="0"/>
              </a:rPr>
              <a:t>Socioeconomique</a:t>
            </a:r>
            <a:endParaRPr lang="fr-FR" altLang="fr-FR" sz="1400" dirty="0">
              <a:latin typeface="Calibri" pitchFamily="34" charset="0"/>
              <a:cs typeface="Times New Roman" pitchFamily="18" charset="0"/>
            </a:endParaRPr>
          </a:p>
        </p:txBody>
      </p:sp>
      <p:sp>
        <p:nvSpPr>
          <p:cNvPr id="12" name="Rectangle à coins arrondis 11"/>
          <p:cNvSpPr>
            <a:spLocks noChangeArrowheads="1"/>
          </p:cNvSpPr>
          <p:nvPr/>
        </p:nvSpPr>
        <p:spPr bwMode="auto">
          <a:xfrm>
            <a:off x="431246" y="2662238"/>
            <a:ext cx="1440655" cy="1564371"/>
          </a:xfrm>
          <a:prstGeom prst="roundRect">
            <a:avLst>
              <a:gd name="adj" fmla="val 16667"/>
            </a:avLst>
          </a:prstGeom>
          <a:solidFill>
            <a:srgbClr val="FFFFFF"/>
          </a:solidFill>
          <a:ln w="25400" algn="ctr">
            <a:solidFill>
              <a:srgbClr val="000000"/>
            </a:solidFill>
            <a:round/>
            <a:headEnd/>
            <a:tailEnd/>
          </a:ln>
        </p:spPr>
        <p:txBody>
          <a:bodyPr anchor="ctr"/>
          <a:lstStyle/>
          <a:p>
            <a:pPr algn="ctr">
              <a:lnSpc>
                <a:spcPct val="115000"/>
              </a:lnSpc>
            </a:pPr>
            <a:r>
              <a:rPr lang="fr-FR" altLang="fr-FR" sz="1600" b="1" dirty="0">
                <a:latin typeface="Calibri" pitchFamily="34" charset="0"/>
                <a:cs typeface="Times New Roman" pitchFamily="18" charset="0"/>
              </a:rPr>
              <a:t>Variables de confusion à la naissance*</a:t>
            </a:r>
          </a:p>
        </p:txBody>
      </p:sp>
      <p:cxnSp>
        <p:nvCxnSpPr>
          <p:cNvPr id="11275" name="Connecteur droit avec flèche 13"/>
          <p:cNvCxnSpPr>
            <a:cxnSpLocks noChangeShapeType="1"/>
          </p:cNvCxnSpPr>
          <p:nvPr/>
        </p:nvCxnSpPr>
        <p:spPr bwMode="auto">
          <a:xfrm>
            <a:off x="1665686" y="5334000"/>
            <a:ext cx="5917406" cy="0"/>
          </a:xfrm>
          <a:prstGeom prst="straightConnector1">
            <a:avLst/>
          </a:prstGeom>
          <a:noFill/>
          <a:ln w="22225" algn="ctr">
            <a:solidFill>
              <a:srgbClr val="000000"/>
            </a:solidFill>
            <a:round/>
            <a:headEnd/>
            <a:tailEnd type="arrow" w="med" len="med"/>
          </a:ln>
        </p:spPr>
      </p:cxnSp>
      <p:cxnSp>
        <p:nvCxnSpPr>
          <p:cNvPr id="11276" name="Connecteur droit avec flèche 15"/>
          <p:cNvCxnSpPr>
            <a:cxnSpLocks noChangeShapeType="1"/>
            <a:stCxn id="11270" idx="3"/>
            <a:endCxn id="11271" idx="2"/>
          </p:cNvCxnSpPr>
          <p:nvPr/>
        </p:nvCxnSpPr>
        <p:spPr bwMode="auto">
          <a:xfrm flipV="1">
            <a:off x="3900054" y="3429996"/>
            <a:ext cx="3237268" cy="14483"/>
          </a:xfrm>
          <a:prstGeom prst="straightConnector1">
            <a:avLst/>
          </a:prstGeom>
          <a:noFill/>
          <a:ln w="19050" algn="ctr">
            <a:solidFill>
              <a:srgbClr val="33CC33"/>
            </a:solidFill>
            <a:round/>
            <a:headEnd/>
            <a:tailEnd type="arrow" w="med" len="med"/>
          </a:ln>
        </p:spPr>
      </p:cxnSp>
      <p:cxnSp>
        <p:nvCxnSpPr>
          <p:cNvPr id="10254" name="Connecteur droit avec flèche 16"/>
          <p:cNvCxnSpPr>
            <a:cxnSpLocks noChangeShapeType="1"/>
            <a:stCxn id="12" idx="3"/>
            <a:endCxn id="11270" idx="1"/>
          </p:cNvCxnSpPr>
          <p:nvPr/>
        </p:nvCxnSpPr>
        <p:spPr bwMode="auto">
          <a:xfrm>
            <a:off x="1871901" y="3444424"/>
            <a:ext cx="596266" cy="55"/>
          </a:xfrm>
          <a:prstGeom prst="straightConnector1">
            <a:avLst/>
          </a:prstGeom>
          <a:noFill/>
          <a:ln w="19050" algn="ctr">
            <a:solidFill>
              <a:srgbClr val="92D050"/>
            </a:solidFill>
            <a:round/>
            <a:headEnd/>
            <a:tailEnd type="arrow" w="med" len="med"/>
          </a:ln>
        </p:spPr>
      </p:cxnSp>
      <p:cxnSp>
        <p:nvCxnSpPr>
          <p:cNvPr id="22" name="Connecteur droit avec flèche 21"/>
          <p:cNvCxnSpPr>
            <a:cxnSpLocks noChangeShapeType="1"/>
          </p:cNvCxnSpPr>
          <p:nvPr/>
        </p:nvCxnSpPr>
        <p:spPr bwMode="auto">
          <a:xfrm flipV="1">
            <a:off x="2976563" y="2319337"/>
            <a:ext cx="1163241" cy="776288"/>
          </a:xfrm>
          <a:prstGeom prst="straightConnector1">
            <a:avLst/>
          </a:prstGeom>
          <a:noFill/>
          <a:ln w="19050" algn="ctr">
            <a:solidFill>
              <a:srgbClr val="1008BA"/>
            </a:solidFill>
            <a:round/>
            <a:headEnd/>
            <a:tailEnd type="arrow" w="med" len="med"/>
          </a:ln>
        </p:spPr>
      </p:cxnSp>
      <p:cxnSp>
        <p:nvCxnSpPr>
          <p:cNvPr id="25" name="Connecteur droit avec flèche 24"/>
          <p:cNvCxnSpPr>
            <a:cxnSpLocks noChangeShapeType="1"/>
            <a:stCxn id="10" idx="3"/>
            <a:endCxn id="11271" idx="0"/>
          </p:cNvCxnSpPr>
          <p:nvPr/>
        </p:nvCxnSpPr>
        <p:spPr bwMode="auto">
          <a:xfrm>
            <a:off x="5597129" y="2319338"/>
            <a:ext cx="2453478" cy="663930"/>
          </a:xfrm>
          <a:prstGeom prst="straightConnector1">
            <a:avLst/>
          </a:prstGeom>
          <a:noFill/>
          <a:ln w="19050" algn="ctr">
            <a:solidFill>
              <a:srgbClr val="1008BA"/>
            </a:solidFill>
            <a:round/>
            <a:headEnd/>
            <a:tailEnd type="arrow" w="med" len="med"/>
          </a:ln>
        </p:spPr>
      </p:cxnSp>
      <p:cxnSp>
        <p:nvCxnSpPr>
          <p:cNvPr id="33" name="Connecteur droit avec flèche 32"/>
          <p:cNvCxnSpPr>
            <a:cxnSpLocks noChangeShapeType="1"/>
          </p:cNvCxnSpPr>
          <p:nvPr/>
        </p:nvCxnSpPr>
        <p:spPr bwMode="auto">
          <a:xfrm>
            <a:off x="2976563" y="3806428"/>
            <a:ext cx="1163241" cy="709613"/>
          </a:xfrm>
          <a:prstGeom prst="straightConnector1">
            <a:avLst/>
          </a:prstGeom>
          <a:noFill/>
          <a:ln w="19050" algn="ctr">
            <a:solidFill>
              <a:srgbClr val="1008BA"/>
            </a:solidFill>
            <a:round/>
            <a:headEnd/>
            <a:tailEnd type="arrow" w="med" len="med"/>
          </a:ln>
        </p:spPr>
      </p:cxnSp>
      <p:cxnSp>
        <p:nvCxnSpPr>
          <p:cNvPr id="35" name="Connecteur droit avec flèche 34"/>
          <p:cNvCxnSpPr>
            <a:cxnSpLocks noChangeShapeType="1"/>
            <a:stCxn id="11" idx="3"/>
            <a:endCxn id="11271" idx="4"/>
          </p:cNvCxnSpPr>
          <p:nvPr/>
        </p:nvCxnSpPr>
        <p:spPr bwMode="auto">
          <a:xfrm flipV="1">
            <a:off x="5749636" y="3876723"/>
            <a:ext cx="2300971" cy="643782"/>
          </a:xfrm>
          <a:prstGeom prst="straightConnector1">
            <a:avLst/>
          </a:prstGeom>
          <a:noFill/>
          <a:ln w="19050" algn="ctr">
            <a:solidFill>
              <a:srgbClr val="1008BA"/>
            </a:solidFill>
            <a:round/>
            <a:headEnd/>
            <a:tailEnd type="arrow" w="med" len="med"/>
          </a:ln>
        </p:spPr>
      </p:cxnSp>
      <p:sp>
        <p:nvSpPr>
          <p:cNvPr id="41" name="Rectangle 40"/>
          <p:cNvSpPr/>
          <p:nvPr/>
        </p:nvSpPr>
        <p:spPr>
          <a:xfrm>
            <a:off x="1660923" y="5353050"/>
            <a:ext cx="807244" cy="366713"/>
          </a:xfrm>
          <a:prstGeom prst="rect">
            <a:avLst/>
          </a:prstGeom>
          <a:solidFill>
            <a:schemeClr val="bg1">
              <a:lumMod val="95000"/>
            </a:schemeClr>
          </a:solidFill>
          <a:ln w="25400" cap="flat" cmpd="sng" algn="ctr">
            <a:noFill/>
            <a:prstDash val="solid"/>
          </a:ln>
          <a:effectLst/>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lnSpc>
                <a:spcPct val="115000"/>
              </a:lnSpc>
              <a:spcAft>
                <a:spcPts val="750"/>
              </a:spcAft>
              <a:defRPr/>
            </a:pPr>
            <a:r>
              <a:rPr lang="fr-FR" altLang="fr-FR" sz="1350" b="1">
                <a:latin typeface="Calibri" pitchFamily="34" charset="0"/>
                <a:cs typeface="Times New Roman" pitchFamily="18" charset="0"/>
              </a:rPr>
              <a:t>Birth</a:t>
            </a:r>
            <a:endParaRPr lang="fr-FR" altLang="fr-FR" sz="1350">
              <a:latin typeface="Calibri" pitchFamily="34" charset="0"/>
              <a:cs typeface="Times New Roman" pitchFamily="18" charset="0"/>
            </a:endParaRPr>
          </a:p>
        </p:txBody>
      </p:sp>
      <p:sp>
        <p:nvSpPr>
          <p:cNvPr id="11283" name="Rectangle 41"/>
          <p:cNvSpPr>
            <a:spLocks noChangeArrowheads="1"/>
          </p:cNvSpPr>
          <p:nvPr/>
        </p:nvSpPr>
        <p:spPr bwMode="auto">
          <a:xfrm>
            <a:off x="2641998" y="5334000"/>
            <a:ext cx="807244" cy="385763"/>
          </a:xfrm>
          <a:prstGeom prst="rect">
            <a:avLst/>
          </a:prstGeom>
          <a:noFill/>
          <a:ln w="25400" algn="ctr">
            <a:noFill/>
            <a:miter lim="800000"/>
            <a:headEnd/>
            <a:tailEnd/>
          </a:ln>
        </p:spPr>
        <p:txBody>
          <a:bodyPr anchor="ctr"/>
          <a:lstStyle/>
          <a:p>
            <a:pPr algn="ctr">
              <a:lnSpc>
                <a:spcPct val="115000"/>
              </a:lnSpc>
              <a:spcAft>
                <a:spcPts val="750"/>
              </a:spcAft>
            </a:pPr>
            <a:r>
              <a:rPr lang="fr-FR" altLang="fr-FR" sz="1350" b="1">
                <a:latin typeface="Calibri" pitchFamily="34" charset="0"/>
                <a:cs typeface="Times New Roman" pitchFamily="18" charset="0"/>
              </a:rPr>
              <a:t>16 y</a:t>
            </a:r>
            <a:endParaRPr lang="fr-FR" altLang="fr-FR" sz="1350">
              <a:latin typeface="Calibri" pitchFamily="34" charset="0"/>
              <a:cs typeface="Times New Roman" pitchFamily="18" charset="0"/>
            </a:endParaRPr>
          </a:p>
        </p:txBody>
      </p:sp>
      <p:sp>
        <p:nvSpPr>
          <p:cNvPr id="43" name="Rectangle 42"/>
          <p:cNvSpPr/>
          <p:nvPr/>
        </p:nvSpPr>
        <p:spPr>
          <a:xfrm>
            <a:off x="4464845" y="5348288"/>
            <a:ext cx="931500" cy="371475"/>
          </a:xfrm>
          <a:prstGeom prst="rect">
            <a:avLst/>
          </a:prstGeom>
          <a:solidFill>
            <a:schemeClr val="bg1">
              <a:lumMod val="95000"/>
            </a:schemeClr>
          </a:solidFill>
          <a:ln w="25400" cap="flat" cmpd="sng" algn="ctr">
            <a:solidFill>
              <a:schemeClr val="bg1">
                <a:lumMod val="95000"/>
              </a:schemeClr>
            </a:solidFill>
            <a:prstDash val="solid"/>
          </a:ln>
          <a:effectLst/>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lnSpc>
                <a:spcPct val="115000"/>
              </a:lnSpc>
              <a:spcAft>
                <a:spcPts val="750"/>
              </a:spcAft>
              <a:defRPr/>
            </a:pPr>
            <a:r>
              <a:rPr lang="fr-FR" altLang="fr-FR" sz="1350" b="1" dirty="0">
                <a:latin typeface="Calibri" pitchFamily="34" charset="0"/>
                <a:cs typeface="Times New Roman" pitchFamily="18" charset="0"/>
              </a:rPr>
              <a:t>23  - 33 y</a:t>
            </a:r>
            <a:endParaRPr lang="fr-FR" altLang="fr-FR" sz="1350" dirty="0">
              <a:latin typeface="Calibri" pitchFamily="34" charset="0"/>
              <a:cs typeface="Times New Roman" pitchFamily="18" charset="0"/>
            </a:endParaRPr>
          </a:p>
        </p:txBody>
      </p:sp>
      <p:sp>
        <p:nvSpPr>
          <p:cNvPr id="44" name="Rectangle 43"/>
          <p:cNvSpPr/>
          <p:nvPr/>
        </p:nvSpPr>
        <p:spPr>
          <a:xfrm>
            <a:off x="6125767" y="5389961"/>
            <a:ext cx="807244" cy="269081"/>
          </a:xfrm>
          <a:prstGeom prst="rect">
            <a:avLst/>
          </a:prstGeom>
          <a:solidFill>
            <a:schemeClr val="bg1">
              <a:lumMod val="95000"/>
            </a:schemeClr>
          </a:solidFill>
          <a:ln w="25400" cap="flat" cmpd="sng" algn="ctr">
            <a:noFill/>
            <a:prstDash val="solid"/>
          </a:ln>
          <a:effectLst/>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lnSpc>
                <a:spcPct val="115000"/>
              </a:lnSpc>
              <a:spcAft>
                <a:spcPts val="750"/>
              </a:spcAft>
              <a:defRPr/>
            </a:pPr>
            <a:r>
              <a:rPr lang="fr-FR" altLang="fr-FR" sz="1350" b="1">
                <a:latin typeface="Calibri" pitchFamily="34" charset="0"/>
                <a:cs typeface="Times New Roman" pitchFamily="18" charset="0"/>
              </a:rPr>
              <a:t>44 /46 y</a:t>
            </a:r>
            <a:endParaRPr lang="fr-FR" altLang="fr-FR" sz="1350">
              <a:latin typeface="Calibri" pitchFamily="34" charset="0"/>
              <a:cs typeface="Times New Roman" pitchFamily="18" charset="0"/>
            </a:endParaRPr>
          </a:p>
        </p:txBody>
      </p:sp>
      <p:sp>
        <p:nvSpPr>
          <p:cNvPr id="3" name="ZoneTexte 2"/>
          <p:cNvSpPr txBox="1"/>
          <p:nvPr/>
        </p:nvSpPr>
        <p:spPr>
          <a:xfrm>
            <a:off x="1302329" y="6002483"/>
            <a:ext cx="7301346" cy="1077218"/>
          </a:xfrm>
          <a:prstGeom prst="rect">
            <a:avLst/>
          </a:prstGeom>
          <a:noFill/>
        </p:spPr>
        <p:txBody>
          <a:bodyPr wrap="square" rtlCol="0">
            <a:spAutoFit/>
          </a:bodyPr>
          <a:lstStyle/>
          <a:p>
            <a:r>
              <a:rPr lang="fr-FR" dirty="0"/>
              <a:t>*</a:t>
            </a:r>
            <a:r>
              <a:rPr lang="fr-FR" sz="1400" dirty="0"/>
              <a:t>Classe sociale du père, éducation mère, Sexe, Age gestationnel, Problèmes grossesse/accouchement, -Détresse fœtale, Poids bébé, Age mère à la naissance, -BMI mère avant grossesse, Parité, Allaitement, Pathologies enfance</a:t>
            </a:r>
          </a:p>
          <a:p>
            <a:endParaRPr lang="en-GB" dirty="0"/>
          </a:p>
        </p:txBody>
      </p:sp>
      <p:sp>
        <p:nvSpPr>
          <p:cNvPr id="34" name="Rectangle 23"/>
          <p:cNvSpPr>
            <a:spLocks/>
          </p:cNvSpPr>
          <p:nvPr/>
        </p:nvSpPr>
        <p:spPr bwMode="auto">
          <a:xfrm>
            <a:off x="1227773" y="536478"/>
            <a:ext cx="7916227" cy="841531"/>
          </a:xfrm>
          <a:prstGeom prst="rect">
            <a:avLst/>
          </a:prstGeom>
          <a:noFill/>
          <a:ln w="9525">
            <a:noFill/>
            <a:miter lim="800000"/>
            <a:headEnd/>
            <a:tailEnd/>
          </a:ln>
        </p:spPr>
        <p:txBody>
          <a:bodyPr anchor="ctr"/>
          <a:lstStyle/>
          <a:p>
            <a:pPr algn="ctr">
              <a:defRPr/>
            </a:pPr>
            <a:r>
              <a:rPr lang="fr-FR" sz="2800" dirty="0">
                <a:latin typeface="+mj-lt"/>
              </a:rPr>
              <a:t>Modèle testé sur état physiologique</a:t>
            </a:r>
          </a:p>
          <a:p>
            <a:pPr algn="ctr">
              <a:defRPr/>
            </a:pPr>
            <a:r>
              <a:rPr lang="fr-FR" sz="1400" dirty="0">
                <a:latin typeface="+mj-lt"/>
              </a:rPr>
              <a:t>(</a:t>
            </a:r>
            <a:r>
              <a:rPr lang="fr-FR" sz="1400" dirty="0" err="1">
                <a:latin typeface="+mj-lt"/>
              </a:rPr>
              <a:t>Barboza</a:t>
            </a:r>
            <a:r>
              <a:rPr lang="fr-FR" sz="1400" dirty="0">
                <a:latin typeface="+mj-lt"/>
              </a:rPr>
              <a:t> </a:t>
            </a:r>
            <a:r>
              <a:rPr lang="fr-FR" sz="1400" dirty="0" err="1">
                <a:latin typeface="+mj-lt"/>
              </a:rPr>
              <a:t>Solís</a:t>
            </a:r>
            <a:r>
              <a:rPr lang="fr-FR" sz="1400" dirty="0">
                <a:latin typeface="+mj-lt"/>
              </a:rPr>
              <a:t> C et al. </a:t>
            </a:r>
            <a:r>
              <a:rPr lang="fr-FR" sz="1400" dirty="0" err="1">
                <a:latin typeface="+mj-lt"/>
              </a:rPr>
              <a:t>Psychoneuroendocrinology</a:t>
            </a:r>
            <a:r>
              <a:rPr lang="fr-FR" sz="1400" dirty="0">
                <a:latin typeface="+mj-lt"/>
              </a:rPr>
              <a:t>. 2016; </a:t>
            </a:r>
            <a:r>
              <a:rPr lang="fr-FR" sz="1400" dirty="0" err="1">
                <a:latin typeface="+mj-lt"/>
              </a:rPr>
              <a:t>Barboza</a:t>
            </a:r>
            <a:r>
              <a:rPr lang="fr-FR" sz="1400" dirty="0">
                <a:latin typeface="+mj-lt"/>
              </a:rPr>
              <a:t> </a:t>
            </a:r>
            <a:r>
              <a:rPr lang="fr-FR" sz="1400" dirty="0" err="1">
                <a:latin typeface="+mj-lt"/>
              </a:rPr>
              <a:t>Solís</a:t>
            </a:r>
            <a:r>
              <a:rPr lang="fr-FR" sz="1400" dirty="0">
                <a:latin typeface="+mj-lt"/>
              </a:rPr>
              <a:t> C et al. Soc </a:t>
            </a:r>
            <a:r>
              <a:rPr lang="fr-FR" sz="1400" dirty="0" err="1">
                <a:latin typeface="+mj-lt"/>
              </a:rPr>
              <a:t>Sci</a:t>
            </a:r>
            <a:r>
              <a:rPr lang="fr-FR" sz="1400" dirty="0">
                <a:latin typeface="+mj-lt"/>
              </a:rPr>
              <a:t> Med. 2016; </a:t>
            </a:r>
            <a:r>
              <a:rPr lang="fr-FR" sz="1400" dirty="0" err="1">
                <a:latin typeface="+mj-lt"/>
              </a:rPr>
              <a:t>Delpierre</a:t>
            </a:r>
            <a:r>
              <a:rPr lang="fr-FR" sz="1400" dirty="0">
                <a:latin typeface="+mj-lt"/>
              </a:rPr>
              <a:t> C et al. BMC Public </a:t>
            </a:r>
            <a:r>
              <a:rPr lang="fr-FR" sz="1400" dirty="0" err="1">
                <a:latin typeface="+mj-lt"/>
              </a:rPr>
              <a:t>Health</a:t>
            </a:r>
            <a:r>
              <a:rPr lang="fr-FR" sz="1400" dirty="0">
                <a:latin typeface="+mj-lt"/>
              </a:rPr>
              <a:t>. 2016; </a:t>
            </a:r>
            <a:r>
              <a:rPr lang="fr-FR" sz="1400" dirty="0" err="1">
                <a:latin typeface="+mj-lt"/>
              </a:rPr>
              <a:t>Barboza</a:t>
            </a:r>
            <a:r>
              <a:rPr lang="fr-FR" sz="1400" dirty="0">
                <a:latin typeface="+mj-lt"/>
              </a:rPr>
              <a:t> </a:t>
            </a:r>
            <a:r>
              <a:rPr lang="fr-FR" sz="1400" dirty="0" err="1">
                <a:latin typeface="+mj-lt"/>
              </a:rPr>
              <a:t>Solís</a:t>
            </a:r>
            <a:r>
              <a:rPr lang="fr-FR" sz="1400" dirty="0">
                <a:latin typeface="+mj-lt"/>
              </a:rPr>
              <a:t> C et al. PNAS 2015)</a:t>
            </a:r>
          </a:p>
        </p:txBody>
      </p:sp>
    </p:spTree>
    <p:extLst>
      <p:ext uri="{BB962C8B-B14F-4D97-AF65-F5344CB8AC3E}">
        <p14:creationId xmlns:p14="http://schemas.microsoft.com/office/powerpoint/2010/main" val="3145673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à coins arrondis 7"/>
          <p:cNvSpPr>
            <a:spLocks noChangeArrowheads="1"/>
          </p:cNvSpPr>
          <p:nvPr/>
        </p:nvSpPr>
        <p:spPr bwMode="auto">
          <a:xfrm>
            <a:off x="1952332" y="3522415"/>
            <a:ext cx="1116450" cy="668370"/>
          </a:xfrm>
          <a:prstGeom prst="roundRect">
            <a:avLst>
              <a:gd name="adj" fmla="val 16667"/>
            </a:avLst>
          </a:prstGeom>
          <a:solidFill>
            <a:srgbClr val="FFFFFF"/>
          </a:solidFill>
          <a:ln w="25400" algn="ctr">
            <a:solidFill>
              <a:srgbClr val="000000"/>
            </a:solidFill>
            <a:round/>
            <a:headEnd/>
            <a:tailEnd/>
          </a:ln>
        </p:spPr>
        <p:txBody>
          <a:bodyPr anchor="ctr"/>
          <a:lstStyle/>
          <a:p>
            <a:pPr algn="ctr">
              <a:lnSpc>
                <a:spcPct val="115000"/>
              </a:lnSpc>
              <a:spcAft>
                <a:spcPts val="750"/>
              </a:spcAft>
            </a:pPr>
            <a:r>
              <a:rPr lang="fr-FR" altLang="fr-FR" sz="1600" dirty="0">
                <a:latin typeface="Calibri" pitchFamily="34" charset="0"/>
                <a:cs typeface="Times New Roman" pitchFamily="18" charset="0"/>
              </a:rPr>
              <a:t>Adversités</a:t>
            </a:r>
          </a:p>
        </p:txBody>
      </p:sp>
      <p:sp>
        <p:nvSpPr>
          <p:cNvPr id="5" name="Ellipse 8"/>
          <p:cNvSpPr>
            <a:spLocks noChangeArrowheads="1"/>
          </p:cNvSpPr>
          <p:nvPr/>
        </p:nvSpPr>
        <p:spPr bwMode="auto">
          <a:xfrm>
            <a:off x="7376139" y="3471561"/>
            <a:ext cx="1781716" cy="686991"/>
          </a:xfrm>
          <a:prstGeom prst="ellipse">
            <a:avLst/>
          </a:prstGeom>
          <a:solidFill>
            <a:srgbClr val="FFFFFF"/>
          </a:solidFill>
          <a:ln w="25400" algn="ctr">
            <a:solidFill>
              <a:srgbClr val="000000"/>
            </a:solidFill>
            <a:round/>
            <a:headEnd/>
            <a:tailEnd/>
          </a:ln>
        </p:spPr>
        <p:txBody>
          <a:bodyPr anchor="ctr"/>
          <a:lstStyle/>
          <a:p>
            <a:pPr algn="ctr">
              <a:lnSpc>
                <a:spcPct val="115000"/>
              </a:lnSpc>
              <a:spcAft>
                <a:spcPts val="750"/>
              </a:spcAft>
            </a:pPr>
            <a:endParaRPr lang="fr-FR" altLang="fr-FR" sz="1050" b="1" dirty="0">
              <a:latin typeface="Calibri" pitchFamily="34" charset="0"/>
              <a:cs typeface="Times New Roman" pitchFamily="18" charset="0"/>
            </a:endParaRPr>
          </a:p>
          <a:p>
            <a:pPr algn="ctr">
              <a:lnSpc>
                <a:spcPct val="115000"/>
              </a:lnSpc>
              <a:spcAft>
                <a:spcPts val="750"/>
              </a:spcAft>
            </a:pPr>
            <a:endParaRPr lang="fr-FR" altLang="fr-FR" sz="1050" b="1" dirty="0">
              <a:latin typeface="Calibri" pitchFamily="34" charset="0"/>
              <a:cs typeface="Times New Roman" pitchFamily="18" charset="0"/>
            </a:endParaRPr>
          </a:p>
          <a:p>
            <a:pPr algn="ctr">
              <a:lnSpc>
                <a:spcPct val="115000"/>
              </a:lnSpc>
              <a:spcAft>
                <a:spcPts val="750"/>
              </a:spcAft>
            </a:pPr>
            <a:endParaRPr lang="fr-FR" altLang="fr-FR" sz="1050" b="1" dirty="0">
              <a:latin typeface="Calibri" pitchFamily="34" charset="0"/>
              <a:cs typeface="Times New Roman" pitchFamily="18" charset="0"/>
            </a:endParaRPr>
          </a:p>
          <a:p>
            <a:pPr algn="ctr">
              <a:lnSpc>
                <a:spcPct val="115000"/>
              </a:lnSpc>
              <a:spcAft>
                <a:spcPts val="750"/>
              </a:spcAft>
            </a:pPr>
            <a:r>
              <a:rPr lang="fr-FR" altLang="fr-FR" sz="1600" b="1" dirty="0">
                <a:latin typeface="Calibri" pitchFamily="34" charset="0"/>
                <a:cs typeface="Times New Roman" pitchFamily="18" charset="0"/>
              </a:rPr>
              <a:t>Charge </a:t>
            </a:r>
            <a:r>
              <a:rPr lang="fr-FR" altLang="fr-FR" sz="1600" b="1" dirty="0" err="1">
                <a:latin typeface="Calibri" pitchFamily="34" charset="0"/>
                <a:cs typeface="Times New Roman" pitchFamily="18" charset="0"/>
              </a:rPr>
              <a:t>allostatique</a:t>
            </a:r>
            <a:endParaRPr lang="fr-FR" altLang="fr-FR" sz="1600" dirty="0">
              <a:latin typeface="Calibri" pitchFamily="34" charset="0"/>
              <a:cs typeface="Times New Roman" pitchFamily="18" charset="0"/>
            </a:endParaRPr>
          </a:p>
          <a:p>
            <a:pPr algn="ctr">
              <a:lnSpc>
                <a:spcPct val="115000"/>
              </a:lnSpc>
              <a:spcAft>
                <a:spcPts val="750"/>
              </a:spcAft>
            </a:pPr>
            <a:r>
              <a:rPr lang="fr-FR" altLang="fr-FR" sz="1000" dirty="0">
                <a:latin typeface="Calibri" pitchFamily="34" charset="0"/>
                <a:cs typeface="Times New Roman" pitchFamily="18" charset="0"/>
              </a:rPr>
              <a:t> </a:t>
            </a:r>
          </a:p>
          <a:p>
            <a:pPr algn="ctr">
              <a:lnSpc>
                <a:spcPct val="115000"/>
              </a:lnSpc>
              <a:spcAft>
                <a:spcPts val="750"/>
              </a:spcAft>
            </a:pPr>
            <a:r>
              <a:rPr lang="fr-FR" altLang="fr-FR" sz="1000" dirty="0">
                <a:latin typeface="Calibri" pitchFamily="34" charset="0"/>
                <a:cs typeface="Times New Roman" pitchFamily="18" charset="0"/>
              </a:rPr>
              <a:t> </a:t>
            </a:r>
          </a:p>
          <a:p>
            <a:pPr algn="ctr">
              <a:lnSpc>
                <a:spcPct val="115000"/>
              </a:lnSpc>
              <a:spcAft>
                <a:spcPts val="750"/>
              </a:spcAft>
            </a:pPr>
            <a:r>
              <a:rPr lang="fr-FR" altLang="fr-FR" sz="1000" dirty="0">
                <a:latin typeface="Calibri" pitchFamily="34" charset="0"/>
                <a:cs typeface="Times New Roman" pitchFamily="18" charset="0"/>
              </a:rPr>
              <a:t> </a:t>
            </a:r>
          </a:p>
        </p:txBody>
      </p:sp>
      <p:cxnSp>
        <p:nvCxnSpPr>
          <p:cNvPr id="9" name="Connecteur droit avec flèche 13"/>
          <p:cNvCxnSpPr>
            <a:cxnSpLocks noChangeShapeType="1"/>
          </p:cNvCxnSpPr>
          <p:nvPr/>
        </p:nvCxnSpPr>
        <p:spPr bwMode="auto">
          <a:xfrm>
            <a:off x="559812" y="5775166"/>
            <a:ext cx="8363140" cy="23723"/>
          </a:xfrm>
          <a:prstGeom prst="straightConnector1">
            <a:avLst/>
          </a:prstGeom>
          <a:noFill/>
          <a:ln w="22225" algn="ctr">
            <a:solidFill>
              <a:srgbClr val="000000"/>
            </a:solidFill>
            <a:round/>
            <a:headEnd/>
            <a:tailEnd type="arrow" w="med" len="med"/>
          </a:ln>
        </p:spPr>
      </p:cxnSp>
      <p:cxnSp>
        <p:nvCxnSpPr>
          <p:cNvPr id="10" name="Connecteur droit avec flèche 15"/>
          <p:cNvCxnSpPr>
            <a:cxnSpLocks noChangeShapeType="1"/>
            <a:stCxn id="4" idx="3"/>
            <a:endCxn id="5" idx="2"/>
          </p:cNvCxnSpPr>
          <p:nvPr/>
        </p:nvCxnSpPr>
        <p:spPr bwMode="auto">
          <a:xfrm flipV="1">
            <a:off x="3068782" y="3815057"/>
            <a:ext cx="4307357" cy="41543"/>
          </a:xfrm>
          <a:prstGeom prst="straightConnector1">
            <a:avLst/>
          </a:prstGeom>
          <a:noFill/>
          <a:ln w="34925" algn="ctr">
            <a:solidFill>
              <a:srgbClr val="33CC33"/>
            </a:solidFill>
            <a:round/>
            <a:headEnd/>
            <a:tailEnd type="arrow" w="med" len="med"/>
          </a:ln>
        </p:spPr>
      </p:cxnSp>
      <p:cxnSp>
        <p:nvCxnSpPr>
          <p:cNvPr id="11" name="Connecteur droit avec flèche 16"/>
          <p:cNvCxnSpPr>
            <a:cxnSpLocks noChangeShapeType="1"/>
            <a:stCxn id="54" idx="3"/>
            <a:endCxn id="4" idx="1"/>
          </p:cNvCxnSpPr>
          <p:nvPr/>
        </p:nvCxnSpPr>
        <p:spPr bwMode="auto">
          <a:xfrm>
            <a:off x="1412961" y="3856369"/>
            <a:ext cx="539371" cy="231"/>
          </a:xfrm>
          <a:prstGeom prst="straightConnector1">
            <a:avLst/>
          </a:prstGeom>
          <a:noFill/>
          <a:ln w="19050" algn="ctr">
            <a:solidFill>
              <a:srgbClr val="92D050"/>
            </a:solidFill>
            <a:round/>
            <a:headEnd/>
            <a:tailEnd type="arrow" w="med" len="med"/>
          </a:ln>
        </p:spPr>
      </p:cxnSp>
      <p:sp>
        <p:nvSpPr>
          <p:cNvPr id="16" name="Rectangle 15"/>
          <p:cNvSpPr/>
          <p:nvPr/>
        </p:nvSpPr>
        <p:spPr>
          <a:xfrm>
            <a:off x="327289" y="5798889"/>
            <a:ext cx="807244" cy="366713"/>
          </a:xfrm>
          <a:prstGeom prst="rect">
            <a:avLst/>
          </a:prstGeom>
          <a:solidFill>
            <a:schemeClr val="bg1">
              <a:lumMod val="95000"/>
            </a:schemeClr>
          </a:solidFill>
          <a:ln w="25400" cap="flat" cmpd="sng" algn="ctr">
            <a:noFill/>
            <a:prstDash val="solid"/>
          </a:ln>
          <a:effectLst/>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lnSpc>
                <a:spcPct val="115000"/>
              </a:lnSpc>
              <a:spcAft>
                <a:spcPts val="750"/>
              </a:spcAft>
              <a:defRPr/>
            </a:pPr>
            <a:r>
              <a:rPr lang="fr-FR" altLang="fr-FR" sz="1350" b="1">
                <a:latin typeface="Calibri" pitchFamily="34" charset="0"/>
                <a:cs typeface="Times New Roman" pitchFamily="18" charset="0"/>
              </a:rPr>
              <a:t>Birth</a:t>
            </a:r>
            <a:endParaRPr lang="fr-FR" altLang="fr-FR" sz="1350">
              <a:latin typeface="Calibri" pitchFamily="34" charset="0"/>
              <a:cs typeface="Times New Roman" pitchFamily="18" charset="0"/>
            </a:endParaRPr>
          </a:p>
        </p:txBody>
      </p:sp>
      <p:sp>
        <p:nvSpPr>
          <p:cNvPr id="17" name="Rectangle 41"/>
          <p:cNvSpPr>
            <a:spLocks noChangeArrowheads="1"/>
          </p:cNvSpPr>
          <p:nvPr/>
        </p:nvSpPr>
        <p:spPr bwMode="auto">
          <a:xfrm>
            <a:off x="1914233" y="5790220"/>
            <a:ext cx="807244" cy="385763"/>
          </a:xfrm>
          <a:prstGeom prst="rect">
            <a:avLst/>
          </a:prstGeom>
          <a:noFill/>
          <a:ln w="25400" algn="ctr">
            <a:noFill/>
            <a:miter lim="800000"/>
            <a:headEnd/>
            <a:tailEnd/>
          </a:ln>
        </p:spPr>
        <p:txBody>
          <a:bodyPr anchor="ctr"/>
          <a:lstStyle/>
          <a:p>
            <a:pPr algn="ctr">
              <a:lnSpc>
                <a:spcPct val="115000"/>
              </a:lnSpc>
              <a:spcAft>
                <a:spcPts val="750"/>
              </a:spcAft>
            </a:pPr>
            <a:r>
              <a:rPr lang="fr-FR" altLang="fr-FR" sz="1350" b="1" dirty="0">
                <a:latin typeface="Calibri" pitchFamily="34" charset="0"/>
                <a:cs typeface="Times New Roman" pitchFamily="18" charset="0"/>
              </a:rPr>
              <a:t>16 y</a:t>
            </a:r>
            <a:endParaRPr lang="fr-FR" altLang="fr-FR" sz="1350" dirty="0">
              <a:latin typeface="Calibri" pitchFamily="34" charset="0"/>
              <a:cs typeface="Times New Roman" pitchFamily="18" charset="0"/>
            </a:endParaRPr>
          </a:p>
        </p:txBody>
      </p:sp>
      <p:sp>
        <p:nvSpPr>
          <p:cNvPr id="18" name="Rectangle 17"/>
          <p:cNvSpPr/>
          <p:nvPr/>
        </p:nvSpPr>
        <p:spPr>
          <a:xfrm>
            <a:off x="4503960" y="5862620"/>
            <a:ext cx="982440" cy="371475"/>
          </a:xfrm>
          <a:prstGeom prst="rect">
            <a:avLst/>
          </a:prstGeom>
          <a:solidFill>
            <a:schemeClr val="bg1">
              <a:lumMod val="95000"/>
            </a:schemeClr>
          </a:solidFill>
          <a:ln w="25400" cap="flat" cmpd="sng" algn="ctr">
            <a:solidFill>
              <a:schemeClr val="bg1">
                <a:lumMod val="95000"/>
              </a:schemeClr>
            </a:solidFill>
            <a:prstDash val="solid"/>
          </a:ln>
          <a:effectLst/>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lnSpc>
                <a:spcPct val="115000"/>
              </a:lnSpc>
              <a:spcAft>
                <a:spcPts val="750"/>
              </a:spcAft>
              <a:defRPr/>
            </a:pPr>
            <a:r>
              <a:rPr lang="fr-FR" altLang="fr-FR" sz="1350" b="1" dirty="0">
                <a:latin typeface="Calibri" pitchFamily="34" charset="0"/>
                <a:cs typeface="Times New Roman" pitchFamily="18" charset="0"/>
              </a:rPr>
              <a:t>23  - 33 y</a:t>
            </a:r>
            <a:endParaRPr lang="fr-FR" altLang="fr-FR" sz="1350" dirty="0">
              <a:latin typeface="Calibri" pitchFamily="34" charset="0"/>
              <a:cs typeface="Times New Roman" pitchFamily="18" charset="0"/>
            </a:endParaRPr>
          </a:p>
        </p:txBody>
      </p:sp>
      <p:sp>
        <p:nvSpPr>
          <p:cNvPr id="19" name="Rectangle 18"/>
          <p:cNvSpPr/>
          <p:nvPr/>
        </p:nvSpPr>
        <p:spPr>
          <a:xfrm>
            <a:off x="8115708" y="5853787"/>
            <a:ext cx="807244" cy="269081"/>
          </a:xfrm>
          <a:prstGeom prst="rect">
            <a:avLst/>
          </a:prstGeom>
          <a:solidFill>
            <a:schemeClr val="bg1">
              <a:lumMod val="95000"/>
            </a:schemeClr>
          </a:solidFill>
          <a:ln w="25400" cap="flat" cmpd="sng" algn="ctr">
            <a:noFill/>
            <a:prstDash val="solid"/>
          </a:ln>
          <a:effectLst/>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lnSpc>
                <a:spcPct val="115000"/>
              </a:lnSpc>
              <a:spcAft>
                <a:spcPts val="750"/>
              </a:spcAft>
              <a:defRPr/>
            </a:pPr>
            <a:r>
              <a:rPr lang="fr-FR" altLang="fr-FR" sz="1350" b="1" dirty="0">
                <a:latin typeface="Calibri" pitchFamily="34" charset="0"/>
                <a:cs typeface="Times New Roman" pitchFamily="18" charset="0"/>
              </a:rPr>
              <a:t>44 /46 y</a:t>
            </a:r>
            <a:endParaRPr lang="fr-FR" altLang="fr-FR" sz="1350" dirty="0">
              <a:latin typeface="Calibri" pitchFamily="34" charset="0"/>
              <a:cs typeface="Times New Roman" pitchFamily="18" charset="0"/>
            </a:endParaRPr>
          </a:p>
        </p:txBody>
      </p:sp>
      <p:sp>
        <p:nvSpPr>
          <p:cNvPr id="31" name="Rectangle 8"/>
          <p:cNvSpPr>
            <a:spLocks noChangeArrowheads="1"/>
          </p:cNvSpPr>
          <p:nvPr/>
        </p:nvSpPr>
        <p:spPr bwMode="auto">
          <a:xfrm>
            <a:off x="4334519" y="3340822"/>
            <a:ext cx="1604538" cy="364418"/>
          </a:xfrm>
          <a:prstGeom prst="rect">
            <a:avLst/>
          </a:prstGeom>
          <a:solidFill>
            <a:srgbClr val="2F9D32">
              <a:alpha val="51000"/>
            </a:srgbClr>
          </a:solidFill>
          <a:ln>
            <a:noFill/>
          </a:ln>
          <a:extLst/>
        </p:spPr>
        <p:txBody>
          <a:bodyPr vert="horz" wrap="square" lIns="68580" tIns="34290" rIns="68580" bIns="34290" numCol="1" anchor="t" anchorCtr="0" compatLnSpc="1">
            <a:prstTxWarp prst="textNoShape">
              <a:avLst/>
            </a:prstTxWarp>
          </a:bodyPr>
          <a:lstStyle/>
          <a:p>
            <a:endParaRPr lang="en-GB" sz="1050"/>
          </a:p>
        </p:txBody>
      </p:sp>
      <p:sp>
        <p:nvSpPr>
          <p:cNvPr id="32" name="Rectangle 9"/>
          <p:cNvSpPr>
            <a:spLocks noChangeArrowheads="1"/>
          </p:cNvSpPr>
          <p:nvPr/>
        </p:nvSpPr>
        <p:spPr bwMode="auto">
          <a:xfrm>
            <a:off x="4343195" y="3927125"/>
            <a:ext cx="1604538" cy="366714"/>
          </a:xfrm>
          <a:prstGeom prst="rect">
            <a:avLst/>
          </a:prstGeom>
          <a:solidFill>
            <a:srgbClr val="808080">
              <a:alpha val="49000"/>
            </a:srgbClr>
          </a:solidFill>
          <a:ln>
            <a:noFill/>
          </a:ln>
          <a:extLst/>
        </p:spPr>
        <p:txBody>
          <a:bodyPr vert="horz" wrap="square" lIns="68580" tIns="34290" rIns="68580" bIns="34290" numCol="1" anchor="t" anchorCtr="0" compatLnSpc="1">
            <a:prstTxWarp prst="textNoShape">
              <a:avLst/>
            </a:prstTxWarp>
          </a:bodyPr>
          <a:lstStyle/>
          <a:p>
            <a:endParaRPr lang="en-GB" sz="1050"/>
          </a:p>
        </p:txBody>
      </p:sp>
      <p:sp>
        <p:nvSpPr>
          <p:cNvPr id="33" name="Rectangle 59"/>
          <p:cNvSpPr>
            <a:spLocks noChangeArrowheads="1"/>
          </p:cNvSpPr>
          <p:nvPr/>
        </p:nvSpPr>
        <p:spPr bwMode="auto">
          <a:xfrm>
            <a:off x="5002782" y="3458527"/>
            <a:ext cx="23564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en-US" altLang="en-US" sz="1050" b="1" dirty="0">
                <a:latin typeface="Calibri" panose="020F0502020204030204" pitchFamily="34" charset="0"/>
              </a:rPr>
              <a:t>24%</a:t>
            </a:r>
            <a:endParaRPr lang="en-US" altLang="en-US" sz="1050" dirty="0"/>
          </a:p>
        </p:txBody>
      </p:sp>
      <p:sp>
        <p:nvSpPr>
          <p:cNvPr id="34" name="Rectangle 60"/>
          <p:cNvSpPr>
            <a:spLocks noChangeArrowheads="1"/>
          </p:cNvSpPr>
          <p:nvPr/>
        </p:nvSpPr>
        <p:spPr bwMode="auto">
          <a:xfrm>
            <a:off x="4343960" y="3997989"/>
            <a:ext cx="154585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en-US" altLang="en-US" sz="1050" b="1" dirty="0">
                <a:latin typeface="Calibri" panose="020F0502020204030204" pitchFamily="34" charset="0"/>
              </a:rPr>
              <a:t>41%</a:t>
            </a:r>
            <a:endParaRPr lang="en-US" altLang="en-US" sz="1050" dirty="0"/>
          </a:p>
        </p:txBody>
      </p:sp>
      <p:sp>
        <p:nvSpPr>
          <p:cNvPr id="35" name="Rectangle 34"/>
          <p:cNvSpPr/>
          <p:nvPr/>
        </p:nvSpPr>
        <p:spPr>
          <a:xfrm>
            <a:off x="7128829" y="1543107"/>
            <a:ext cx="1016474" cy="407542"/>
          </a:xfrm>
          <a:prstGeom prst="rect">
            <a:avLst/>
          </a:prstGeom>
          <a:solidFill>
            <a:srgbClr val="2F9D32">
              <a:alpha val="51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6" name="Rectangle 35"/>
          <p:cNvSpPr/>
          <p:nvPr/>
        </p:nvSpPr>
        <p:spPr>
          <a:xfrm>
            <a:off x="8125803" y="1603090"/>
            <a:ext cx="996930" cy="227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Femmes</a:t>
            </a:r>
          </a:p>
        </p:txBody>
      </p:sp>
      <p:sp>
        <p:nvSpPr>
          <p:cNvPr id="37" name="Rectangle 36"/>
          <p:cNvSpPr/>
          <p:nvPr/>
        </p:nvSpPr>
        <p:spPr>
          <a:xfrm>
            <a:off x="7128829" y="2003807"/>
            <a:ext cx="1016473" cy="401214"/>
          </a:xfrm>
          <a:prstGeom prst="rect">
            <a:avLst/>
          </a:prstGeom>
          <a:solidFill>
            <a:schemeClr val="accent3">
              <a:lumMod val="75000"/>
              <a:alpha val="64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8" name="Rectangle 37"/>
          <p:cNvSpPr/>
          <p:nvPr/>
        </p:nvSpPr>
        <p:spPr>
          <a:xfrm>
            <a:off x="8145302" y="2096054"/>
            <a:ext cx="941512" cy="182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Hommes</a:t>
            </a:r>
          </a:p>
        </p:txBody>
      </p:sp>
      <p:sp>
        <p:nvSpPr>
          <p:cNvPr id="39" name="Rectangle 24"/>
          <p:cNvSpPr>
            <a:spLocks noChangeArrowheads="1"/>
          </p:cNvSpPr>
          <p:nvPr/>
        </p:nvSpPr>
        <p:spPr bwMode="auto">
          <a:xfrm>
            <a:off x="7727939" y="2061345"/>
            <a:ext cx="6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endParaRPr lang="en-US" altLang="en-US" sz="1350"/>
          </a:p>
        </p:txBody>
      </p:sp>
      <p:sp>
        <p:nvSpPr>
          <p:cNvPr id="40" name="Rectangle 40"/>
          <p:cNvSpPr>
            <a:spLocks noChangeArrowheads="1"/>
          </p:cNvSpPr>
          <p:nvPr/>
        </p:nvSpPr>
        <p:spPr bwMode="auto">
          <a:xfrm>
            <a:off x="7721987" y="1776786"/>
            <a:ext cx="6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endParaRPr lang="en-US" altLang="en-US" sz="1350"/>
          </a:p>
        </p:txBody>
      </p:sp>
      <p:sp>
        <p:nvSpPr>
          <p:cNvPr id="149" name="Rectangle 6"/>
          <p:cNvSpPr>
            <a:spLocks noChangeArrowheads="1"/>
          </p:cNvSpPr>
          <p:nvPr/>
        </p:nvSpPr>
        <p:spPr bwMode="auto">
          <a:xfrm>
            <a:off x="1930440" y="2852199"/>
            <a:ext cx="417235" cy="322277"/>
          </a:xfrm>
          <a:prstGeom prst="rect">
            <a:avLst/>
          </a:prstGeom>
          <a:solidFill>
            <a:srgbClr val="2F9D32">
              <a:alpha val="51000"/>
            </a:srgbClr>
          </a:solidFill>
          <a:ln>
            <a:noFill/>
          </a:ln>
          <a:extLst/>
        </p:spPr>
        <p:txBody>
          <a:bodyPr vert="horz" wrap="square" lIns="68580" tIns="34290" rIns="68580" bIns="34290" numCol="1" anchor="t" anchorCtr="0" compatLnSpc="1">
            <a:prstTxWarp prst="textNoShape">
              <a:avLst/>
            </a:prstTxWarp>
          </a:bodyPr>
          <a:lstStyle/>
          <a:p>
            <a:endParaRPr lang="en-GB" sz="1200"/>
          </a:p>
        </p:txBody>
      </p:sp>
      <p:sp>
        <p:nvSpPr>
          <p:cNvPr id="150" name="Rectangle 7"/>
          <p:cNvSpPr>
            <a:spLocks noChangeArrowheads="1"/>
          </p:cNvSpPr>
          <p:nvPr/>
        </p:nvSpPr>
        <p:spPr bwMode="auto">
          <a:xfrm>
            <a:off x="1930440" y="3154395"/>
            <a:ext cx="417096" cy="324476"/>
          </a:xfrm>
          <a:prstGeom prst="rect">
            <a:avLst/>
          </a:prstGeom>
          <a:solidFill>
            <a:srgbClr val="808080">
              <a:alpha val="52000"/>
            </a:srgbClr>
          </a:solidFill>
          <a:ln>
            <a:noFill/>
          </a:ln>
          <a:extLst/>
        </p:spPr>
        <p:txBody>
          <a:bodyPr vert="horz" wrap="square" lIns="68580" tIns="34290" rIns="68580" bIns="34290" numCol="1" anchor="t" anchorCtr="0" compatLnSpc="1">
            <a:prstTxWarp prst="textNoShape">
              <a:avLst/>
            </a:prstTxWarp>
          </a:bodyPr>
          <a:lstStyle/>
          <a:p>
            <a:endParaRPr lang="en-GB" sz="1200"/>
          </a:p>
        </p:txBody>
      </p:sp>
      <p:sp>
        <p:nvSpPr>
          <p:cNvPr id="151" name="Rectangle 42"/>
          <p:cNvSpPr>
            <a:spLocks noChangeArrowheads="1"/>
          </p:cNvSpPr>
          <p:nvPr/>
        </p:nvSpPr>
        <p:spPr bwMode="auto">
          <a:xfrm>
            <a:off x="2018254" y="2911954"/>
            <a:ext cx="2693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200" b="1" dirty="0">
                <a:latin typeface="Calibri" panose="020F0502020204030204" pitchFamily="34" charset="0"/>
              </a:rPr>
              <a:t>76%</a:t>
            </a:r>
            <a:endParaRPr lang="en-US" altLang="en-US" sz="1200" dirty="0"/>
          </a:p>
        </p:txBody>
      </p:sp>
      <p:sp>
        <p:nvSpPr>
          <p:cNvPr id="152" name="Rectangle 43"/>
          <p:cNvSpPr>
            <a:spLocks noChangeArrowheads="1"/>
          </p:cNvSpPr>
          <p:nvPr/>
        </p:nvSpPr>
        <p:spPr bwMode="auto">
          <a:xfrm>
            <a:off x="2007516" y="3247330"/>
            <a:ext cx="2693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200" b="1" dirty="0">
                <a:latin typeface="Calibri" panose="020F0502020204030204" pitchFamily="34" charset="0"/>
              </a:rPr>
              <a:t>59%</a:t>
            </a:r>
            <a:endParaRPr lang="en-US" altLang="en-US" sz="1200" dirty="0"/>
          </a:p>
        </p:txBody>
      </p:sp>
      <p:sp>
        <p:nvSpPr>
          <p:cNvPr id="158" name="ZoneTexte 157"/>
          <p:cNvSpPr txBox="1"/>
          <p:nvPr/>
        </p:nvSpPr>
        <p:spPr>
          <a:xfrm flipH="1">
            <a:off x="752787" y="6479849"/>
            <a:ext cx="3128164" cy="338554"/>
          </a:xfrm>
          <a:prstGeom prst="rect">
            <a:avLst/>
          </a:prstGeom>
          <a:noFill/>
        </p:spPr>
        <p:txBody>
          <a:bodyPr wrap="square" rtlCol="0">
            <a:spAutoFit/>
          </a:bodyPr>
          <a:lstStyle/>
          <a:p>
            <a:r>
              <a:rPr lang="en-US" sz="1600" dirty="0" err="1"/>
              <a:t>Barboza</a:t>
            </a:r>
            <a:r>
              <a:rPr lang="en-US" sz="1600" dirty="0"/>
              <a:t> Solis et al 2015 </a:t>
            </a:r>
            <a:r>
              <a:rPr lang="en-US" sz="1600" i="1" dirty="0"/>
              <a:t>PNAS</a:t>
            </a:r>
          </a:p>
        </p:txBody>
      </p:sp>
      <p:sp>
        <p:nvSpPr>
          <p:cNvPr id="54" name="Rectangle à coins arrondis 53"/>
          <p:cNvSpPr>
            <a:spLocks noChangeArrowheads="1"/>
          </p:cNvSpPr>
          <p:nvPr/>
        </p:nvSpPr>
        <p:spPr bwMode="auto">
          <a:xfrm>
            <a:off x="137668" y="3459547"/>
            <a:ext cx="1275293" cy="793643"/>
          </a:xfrm>
          <a:prstGeom prst="roundRect">
            <a:avLst>
              <a:gd name="adj" fmla="val 16667"/>
            </a:avLst>
          </a:prstGeom>
          <a:solidFill>
            <a:srgbClr val="FFFFFF"/>
          </a:solidFill>
          <a:ln w="25400" algn="ctr">
            <a:solidFill>
              <a:srgbClr val="000000"/>
            </a:solidFill>
            <a:round/>
            <a:headEnd/>
            <a:tailEnd/>
          </a:ln>
        </p:spPr>
        <p:txBody>
          <a:bodyPr anchor="ctr"/>
          <a:lstStyle/>
          <a:p>
            <a:pPr algn="ctr">
              <a:lnSpc>
                <a:spcPct val="115000"/>
              </a:lnSpc>
            </a:pPr>
            <a:r>
              <a:rPr lang="fr-FR" altLang="fr-FR" sz="1200" b="1" dirty="0">
                <a:latin typeface="Calibri" pitchFamily="34" charset="0"/>
                <a:cs typeface="Times New Roman" pitchFamily="18" charset="0"/>
              </a:rPr>
              <a:t>Variables de confusion à la naissance*</a:t>
            </a:r>
          </a:p>
        </p:txBody>
      </p:sp>
      <p:sp>
        <p:nvSpPr>
          <p:cNvPr id="55" name="ZoneTexte 54"/>
          <p:cNvSpPr txBox="1"/>
          <p:nvPr/>
        </p:nvSpPr>
        <p:spPr>
          <a:xfrm>
            <a:off x="1065260" y="493274"/>
            <a:ext cx="8043275" cy="523220"/>
          </a:xfrm>
          <a:prstGeom prst="rect">
            <a:avLst/>
          </a:prstGeom>
          <a:noFill/>
        </p:spPr>
        <p:txBody>
          <a:bodyPr wrap="square" rtlCol="0">
            <a:spAutoFit/>
          </a:bodyPr>
          <a:lstStyle/>
          <a:p>
            <a:pPr algn="ctr"/>
            <a:r>
              <a:rPr lang="en-US" sz="2800" dirty="0" err="1">
                <a:solidFill>
                  <a:srgbClr val="993300"/>
                </a:solidFill>
              </a:rPr>
              <a:t>Résultats</a:t>
            </a:r>
            <a:r>
              <a:rPr lang="en-US" sz="2800" dirty="0">
                <a:solidFill>
                  <a:srgbClr val="993300"/>
                </a:solidFill>
              </a:rPr>
              <a:t>: </a:t>
            </a:r>
            <a:r>
              <a:rPr lang="en-US" sz="2800" dirty="0" err="1">
                <a:solidFill>
                  <a:srgbClr val="993300"/>
                </a:solidFill>
              </a:rPr>
              <a:t>Adversités</a:t>
            </a:r>
            <a:r>
              <a:rPr lang="en-US" sz="2800" dirty="0">
                <a:solidFill>
                  <a:srgbClr val="993300"/>
                </a:solidFill>
              </a:rPr>
              <a:t> &amp; Charge </a:t>
            </a:r>
            <a:r>
              <a:rPr lang="en-US" sz="2800" dirty="0" err="1">
                <a:solidFill>
                  <a:srgbClr val="993300"/>
                </a:solidFill>
              </a:rPr>
              <a:t>allostatique</a:t>
            </a:r>
            <a:endParaRPr lang="en-US" sz="2800" dirty="0">
              <a:solidFill>
                <a:srgbClr val="993300"/>
              </a:solidFill>
            </a:endParaRPr>
          </a:p>
        </p:txBody>
      </p:sp>
      <p:sp>
        <p:nvSpPr>
          <p:cNvPr id="2" name="ZoneTexte 1"/>
          <p:cNvSpPr txBox="1"/>
          <p:nvPr/>
        </p:nvSpPr>
        <p:spPr>
          <a:xfrm>
            <a:off x="7195944" y="1570625"/>
            <a:ext cx="929859" cy="369332"/>
          </a:xfrm>
          <a:prstGeom prst="rect">
            <a:avLst/>
          </a:prstGeom>
          <a:noFill/>
        </p:spPr>
        <p:txBody>
          <a:bodyPr wrap="square" rtlCol="0">
            <a:spAutoFit/>
          </a:bodyPr>
          <a:lstStyle/>
          <a:p>
            <a:r>
              <a:rPr lang="el-GR" dirty="0"/>
              <a:t>β</a:t>
            </a:r>
            <a:r>
              <a:rPr lang="fr-FR" dirty="0"/>
              <a:t>=0,42</a:t>
            </a:r>
          </a:p>
        </p:txBody>
      </p:sp>
      <p:sp>
        <p:nvSpPr>
          <p:cNvPr id="56" name="ZoneTexte 55"/>
          <p:cNvSpPr txBox="1"/>
          <p:nvPr/>
        </p:nvSpPr>
        <p:spPr>
          <a:xfrm>
            <a:off x="7172135" y="2035689"/>
            <a:ext cx="929859" cy="369332"/>
          </a:xfrm>
          <a:prstGeom prst="rect">
            <a:avLst/>
          </a:prstGeom>
          <a:noFill/>
        </p:spPr>
        <p:txBody>
          <a:bodyPr wrap="square" rtlCol="0">
            <a:spAutoFit/>
          </a:bodyPr>
          <a:lstStyle/>
          <a:p>
            <a:r>
              <a:rPr lang="el-GR" dirty="0"/>
              <a:t>β</a:t>
            </a:r>
            <a:r>
              <a:rPr lang="fr-FR" dirty="0"/>
              <a:t>=0,46</a:t>
            </a:r>
          </a:p>
        </p:txBody>
      </p:sp>
    </p:spTree>
    <p:extLst>
      <p:ext uri="{BB962C8B-B14F-4D97-AF65-F5344CB8AC3E}">
        <p14:creationId xmlns:p14="http://schemas.microsoft.com/office/powerpoint/2010/main" val="621351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ZoneTexte 9"/>
          <p:cNvSpPr txBox="1">
            <a:spLocks noChangeArrowheads="1"/>
          </p:cNvSpPr>
          <p:nvPr/>
        </p:nvSpPr>
        <p:spPr bwMode="auto">
          <a:xfrm>
            <a:off x="1385887" y="1863330"/>
            <a:ext cx="6884902" cy="1708160"/>
          </a:xfrm>
          <a:prstGeom prst="rect">
            <a:avLst/>
          </a:prstGeom>
          <a:noFill/>
          <a:ln w="9525">
            <a:noFill/>
            <a:miter lim="800000"/>
            <a:headEnd/>
            <a:tailEnd/>
          </a:ln>
        </p:spPr>
        <p:txBody>
          <a:bodyPr wrap="square">
            <a:spAutoFit/>
          </a:bodyPr>
          <a:lstStyle/>
          <a:p>
            <a:pPr algn="ctr"/>
            <a:r>
              <a:rPr lang="fr-FR" sz="2100" dirty="0"/>
              <a:t>« Le gradient social de la santé est omniprésent au travers des populations, mais aussi au cours du temps, se répliquant sur des pathologies émergeantes » </a:t>
            </a:r>
          </a:p>
          <a:p>
            <a:pPr algn="ctr"/>
            <a:r>
              <a:rPr lang="fr-FR" sz="2100" dirty="0"/>
              <a:t> (Clyde </a:t>
            </a:r>
            <a:r>
              <a:rPr lang="fr-FR" sz="2100" dirty="0" err="1"/>
              <a:t>Hertzman</a:t>
            </a:r>
            <a:r>
              <a:rPr lang="fr-FR" sz="2100" dirty="0"/>
              <a:t> 2001)</a:t>
            </a:r>
          </a:p>
        </p:txBody>
      </p:sp>
      <p:sp>
        <p:nvSpPr>
          <p:cNvPr id="14" name="Rectangle 2"/>
          <p:cNvSpPr txBox="1">
            <a:spLocks noChangeArrowheads="1"/>
          </p:cNvSpPr>
          <p:nvPr/>
        </p:nvSpPr>
        <p:spPr>
          <a:xfrm>
            <a:off x="1385887" y="663578"/>
            <a:ext cx="6683765" cy="960668"/>
          </a:xfrm>
          <a:prstGeom prst="rect">
            <a:avLst/>
          </a:prstGeom>
        </p:spPr>
        <p:txBody>
          <a:bodyPr>
            <a:normAutofit fontScale="97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altLang="fr-FR" sz="3000" dirty="0"/>
              <a:t>Inégalités: Le gradient social de santé</a:t>
            </a:r>
          </a:p>
        </p:txBody>
      </p:sp>
      <p:pic>
        <p:nvPicPr>
          <p:cNvPr id="9" name="Picture 2" descr="Image result for people standing on st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2332" y="4423719"/>
            <a:ext cx="2656216" cy="22478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health inequalit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7356" y="4320261"/>
            <a:ext cx="2361119" cy="2351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064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à coins arrondis 7"/>
          <p:cNvSpPr>
            <a:spLocks noChangeArrowheads="1"/>
          </p:cNvSpPr>
          <p:nvPr/>
        </p:nvSpPr>
        <p:spPr bwMode="auto">
          <a:xfrm>
            <a:off x="1952332" y="3522415"/>
            <a:ext cx="1116450" cy="668370"/>
          </a:xfrm>
          <a:prstGeom prst="roundRect">
            <a:avLst>
              <a:gd name="adj" fmla="val 16667"/>
            </a:avLst>
          </a:prstGeom>
          <a:solidFill>
            <a:srgbClr val="FFFFFF"/>
          </a:solidFill>
          <a:ln w="25400" algn="ctr">
            <a:solidFill>
              <a:srgbClr val="000000"/>
            </a:solidFill>
            <a:round/>
            <a:headEnd/>
            <a:tailEnd/>
          </a:ln>
        </p:spPr>
        <p:txBody>
          <a:bodyPr anchor="ctr"/>
          <a:lstStyle/>
          <a:p>
            <a:pPr algn="ctr">
              <a:lnSpc>
                <a:spcPct val="115000"/>
              </a:lnSpc>
              <a:spcAft>
                <a:spcPts val="750"/>
              </a:spcAft>
            </a:pPr>
            <a:r>
              <a:rPr lang="fr-FR" altLang="fr-FR" sz="1600" dirty="0">
                <a:latin typeface="Calibri" pitchFamily="34" charset="0"/>
                <a:cs typeface="Times New Roman" pitchFamily="18" charset="0"/>
              </a:rPr>
              <a:t>Adversités</a:t>
            </a:r>
          </a:p>
        </p:txBody>
      </p:sp>
      <p:sp>
        <p:nvSpPr>
          <p:cNvPr id="5" name="Ellipse 8"/>
          <p:cNvSpPr>
            <a:spLocks noChangeArrowheads="1"/>
          </p:cNvSpPr>
          <p:nvPr/>
        </p:nvSpPr>
        <p:spPr bwMode="auto">
          <a:xfrm>
            <a:off x="7376139" y="3471561"/>
            <a:ext cx="1781716" cy="686991"/>
          </a:xfrm>
          <a:prstGeom prst="ellipse">
            <a:avLst/>
          </a:prstGeom>
          <a:solidFill>
            <a:srgbClr val="FFFFFF"/>
          </a:solidFill>
          <a:ln w="25400" algn="ctr">
            <a:solidFill>
              <a:srgbClr val="000000"/>
            </a:solidFill>
            <a:round/>
            <a:headEnd/>
            <a:tailEnd/>
          </a:ln>
        </p:spPr>
        <p:txBody>
          <a:bodyPr anchor="ctr"/>
          <a:lstStyle/>
          <a:p>
            <a:pPr algn="ctr">
              <a:lnSpc>
                <a:spcPct val="115000"/>
              </a:lnSpc>
              <a:spcAft>
                <a:spcPts val="750"/>
              </a:spcAft>
            </a:pPr>
            <a:endParaRPr lang="fr-FR" altLang="fr-FR" sz="1050" b="1" dirty="0">
              <a:latin typeface="Calibri" pitchFamily="34" charset="0"/>
              <a:cs typeface="Times New Roman" pitchFamily="18" charset="0"/>
            </a:endParaRPr>
          </a:p>
          <a:p>
            <a:pPr algn="ctr">
              <a:lnSpc>
                <a:spcPct val="115000"/>
              </a:lnSpc>
              <a:spcAft>
                <a:spcPts val="750"/>
              </a:spcAft>
            </a:pPr>
            <a:endParaRPr lang="fr-FR" altLang="fr-FR" sz="1050" b="1" dirty="0">
              <a:latin typeface="Calibri" pitchFamily="34" charset="0"/>
              <a:cs typeface="Times New Roman" pitchFamily="18" charset="0"/>
            </a:endParaRPr>
          </a:p>
          <a:p>
            <a:pPr algn="ctr">
              <a:lnSpc>
                <a:spcPct val="115000"/>
              </a:lnSpc>
              <a:spcAft>
                <a:spcPts val="750"/>
              </a:spcAft>
            </a:pPr>
            <a:endParaRPr lang="fr-FR" altLang="fr-FR" sz="1050" b="1" dirty="0">
              <a:latin typeface="Calibri" pitchFamily="34" charset="0"/>
              <a:cs typeface="Times New Roman" pitchFamily="18" charset="0"/>
            </a:endParaRPr>
          </a:p>
          <a:p>
            <a:pPr algn="ctr">
              <a:lnSpc>
                <a:spcPct val="115000"/>
              </a:lnSpc>
              <a:spcAft>
                <a:spcPts val="750"/>
              </a:spcAft>
            </a:pPr>
            <a:r>
              <a:rPr lang="fr-FR" altLang="fr-FR" sz="1600" b="1" dirty="0">
                <a:latin typeface="Calibri" pitchFamily="34" charset="0"/>
                <a:cs typeface="Times New Roman" pitchFamily="18" charset="0"/>
              </a:rPr>
              <a:t>Charge </a:t>
            </a:r>
            <a:r>
              <a:rPr lang="fr-FR" altLang="fr-FR" sz="1600" b="1" dirty="0" err="1">
                <a:latin typeface="Calibri" pitchFamily="34" charset="0"/>
                <a:cs typeface="Times New Roman" pitchFamily="18" charset="0"/>
              </a:rPr>
              <a:t>allostatique</a:t>
            </a:r>
            <a:endParaRPr lang="fr-FR" altLang="fr-FR" sz="1600" dirty="0">
              <a:latin typeface="Calibri" pitchFamily="34" charset="0"/>
              <a:cs typeface="Times New Roman" pitchFamily="18" charset="0"/>
            </a:endParaRPr>
          </a:p>
          <a:p>
            <a:pPr algn="ctr">
              <a:lnSpc>
                <a:spcPct val="115000"/>
              </a:lnSpc>
              <a:spcAft>
                <a:spcPts val="750"/>
              </a:spcAft>
            </a:pPr>
            <a:r>
              <a:rPr lang="fr-FR" altLang="fr-FR" sz="1000" dirty="0">
                <a:latin typeface="Calibri" pitchFamily="34" charset="0"/>
                <a:cs typeface="Times New Roman" pitchFamily="18" charset="0"/>
              </a:rPr>
              <a:t> </a:t>
            </a:r>
          </a:p>
          <a:p>
            <a:pPr algn="ctr">
              <a:lnSpc>
                <a:spcPct val="115000"/>
              </a:lnSpc>
              <a:spcAft>
                <a:spcPts val="750"/>
              </a:spcAft>
            </a:pPr>
            <a:r>
              <a:rPr lang="fr-FR" altLang="fr-FR" sz="1000" dirty="0">
                <a:latin typeface="Calibri" pitchFamily="34" charset="0"/>
                <a:cs typeface="Times New Roman" pitchFamily="18" charset="0"/>
              </a:rPr>
              <a:t> </a:t>
            </a:r>
          </a:p>
          <a:p>
            <a:pPr algn="ctr">
              <a:lnSpc>
                <a:spcPct val="115000"/>
              </a:lnSpc>
              <a:spcAft>
                <a:spcPts val="750"/>
              </a:spcAft>
            </a:pPr>
            <a:r>
              <a:rPr lang="fr-FR" altLang="fr-FR" sz="1000" dirty="0">
                <a:latin typeface="Calibri" pitchFamily="34" charset="0"/>
                <a:cs typeface="Times New Roman" pitchFamily="18" charset="0"/>
              </a:rPr>
              <a:t> </a:t>
            </a:r>
          </a:p>
        </p:txBody>
      </p:sp>
      <p:sp>
        <p:nvSpPr>
          <p:cNvPr id="6" name="Rectangle à coins arrondis 5"/>
          <p:cNvSpPr>
            <a:spLocks noChangeArrowheads="1"/>
          </p:cNvSpPr>
          <p:nvPr/>
        </p:nvSpPr>
        <p:spPr bwMode="auto">
          <a:xfrm>
            <a:off x="4478117" y="1664777"/>
            <a:ext cx="1277541" cy="279074"/>
          </a:xfrm>
          <a:prstGeom prst="roundRect">
            <a:avLst>
              <a:gd name="adj" fmla="val 16667"/>
            </a:avLst>
          </a:prstGeom>
          <a:solidFill>
            <a:srgbClr val="FFC000">
              <a:alpha val="54000"/>
            </a:srgbClr>
          </a:solidFill>
          <a:ln w="25400" algn="ctr">
            <a:solidFill>
              <a:srgbClr val="000000"/>
            </a:solidFill>
            <a:round/>
            <a:headEnd/>
            <a:tailEnd/>
          </a:ln>
        </p:spPr>
        <p:txBody>
          <a:bodyPr anchor="ctr"/>
          <a:lstStyle/>
          <a:p>
            <a:pPr algn="ctr">
              <a:lnSpc>
                <a:spcPct val="115000"/>
              </a:lnSpc>
            </a:pPr>
            <a:r>
              <a:rPr lang="fr-FR" altLang="fr-FR" sz="1200" b="1" dirty="0">
                <a:latin typeface="Calibri" pitchFamily="34" charset="0"/>
                <a:cs typeface="Times New Roman" pitchFamily="18" charset="0"/>
              </a:rPr>
              <a:t>Tabac (23y)</a:t>
            </a:r>
            <a:endParaRPr lang="fr-FR" altLang="fr-FR" sz="1200" dirty="0">
              <a:latin typeface="Calibri" pitchFamily="34" charset="0"/>
              <a:cs typeface="Times New Roman" pitchFamily="18" charset="0"/>
            </a:endParaRPr>
          </a:p>
        </p:txBody>
      </p:sp>
      <p:sp>
        <p:nvSpPr>
          <p:cNvPr id="7" name="Rectangle à coins arrondis 6"/>
          <p:cNvSpPr>
            <a:spLocks noChangeArrowheads="1"/>
          </p:cNvSpPr>
          <p:nvPr/>
        </p:nvSpPr>
        <p:spPr bwMode="auto">
          <a:xfrm>
            <a:off x="4503959" y="4659495"/>
            <a:ext cx="1194197" cy="407480"/>
          </a:xfrm>
          <a:prstGeom prst="roundRect">
            <a:avLst>
              <a:gd name="adj" fmla="val 16667"/>
            </a:avLst>
          </a:prstGeom>
          <a:solidFill>
            <a:srgbClr val="00B0F0">
              <a:alpha val="56000"/>
            </a:srgbClr>
          </a:solidFill>
          <a:ln w="25400" algn="ctr">
            <a:solidFill>
              <a:srgbClr val="000000"/>
            </a:solidFill>
            <a:round/>
            <a:headEnd/>
            <a:tailEnd/>
          </a:ln>
        </p:spPr>
        <p:txBody>
          <a:bodyPr anchor="ctr"/>
          <a:lstStyle/>
          <a:p>
            <a:pPr algn="ctr">
              <a:lnSpc>
                <a:spcPct val="115000"/>
              </a:lnSpc>
            </a:pPr>
            <a:r>
              <a:rPr lang="fr-FR" altLang="fr-FR" sz="1200" b="1" dirty="0">
                <a:latin typeface="Calibri" pitchFamily="34" charset="0"/>
                <a:cs typeface="Times New Roman" pitchFamily="18" charset="0"/>
              </a:rPr>
              <a:t>Education (23y)</a:t>
            </a:r>
            <a:endParaRPr lang="fr-FR" altLang="fr-FR" sz="825" dirty="0">
              <a:latin typeface="Calibri" pitchFamily="34" charset="0"/>
              <a:cs typeface="Times New Roman" pitchFamily="18" charset="0"/>
            </a:endParaRPr>
          </a:p>
        </p:txBody>
      </p:sp>
      <p:cxnSp>
        <p:nvCxnSpPr>
          <p:cNvPr id="9" name="Connecteur droit avec flèche 13"/>
          <p:cNvCxnSpPr>
            <a:cxnSpLocks noChangeShapeType="1"/>
          </p:cNvCxnSpPr>
          <p:nvPr/>
        </p:nvCxnSpPr>
        <p:spPr bwMode="auto">
          <a:xfrm>
            <a:off x="559812" y="5775166"/>
            <a:ext cx="8363140" cy="23723"/>
          </a:xfrm>
          <a:prstGeom prst="straightConnector1">
            <a:avLst/>
          </a:prstGeom>
          <a:noFill/>
          <a:ln w="22225" algn="ctr">
            <a:solidFill>
              <a:srgbClr val="000000"/>
            </a:solidFill>
            <a:round/>
            <a:headEnd/>
            <a:tailEnd type="arrow" w="med" len="med"/>
          </a:ln>
        </p:spPr>
      </p:cxnSp>
      <p:cxnSp>
        <p:nvCxnSpPr>
          <p:cNvPr id="10" name="Connecteur droit avec flèche 15"/>
          <p:cNvCxnSpPr>
            <a:cxnSpLocks noChangeShapeType="1"/>
            <a:stCxn id="4" idx="3"/>
            <a:endCxn id="5" idx="2"/>
          </p:cNvCxnSpPr>
          <p:nvPr/>
        </p:nvCxnSpPr>
        <p:spPr bwMode="auto">
          <a:xfrm flipV="1">
            <a:off x="3068782" y="3815057"/>
            <a:ext cx="4307357" cy="41543"/>
          </a:xfrm>
          <a:prstGeom prst="straightConnector1">
            <a:avLst/>
          </a:prstGeom>
          <a:noFill/>
          <a:ln w="34925" algn="ctr">
            <a:solidFill>
              <a:srgbClr val="33CC33"/>
            </a:solidFill>
            <a:round/>
            <a:headEnd/>
            <a:tailEnd type="arrow" w="med" len="med"/>
          </a:ln>
        </p:spPr>
      </p:cxnSp>
      <p:cxnSp>
        <p:nvCxnSpPr>
          <p:cNvPr id="11" name="Connecteur droit avec flèche 16"/>
          <p:cNvCxnSpPr>
            <a:cxnSpLocks noChangeShapeType="1"/>
            <a:stCxn id="54" idx="3"/>
            <a:endCxn id="4" idx="1"/>
          </p:cNvCxnSpPr>
          <p:nvPr/>
        </p:nvCxnSpPr>
        <p:spPr bwMode="auto">
          <a:xfrm>
            <a:off x="1412961" y="3856369"/>
            <a:ext cx="539371" cy="231"/>
          </a:xfrm>
          <a:prstGeom prst="straightConnector1">
            <a:avLst/>
          </a:prstGeom>
          <a:noFill/>
          <a:ln w="19050" algn="ctr">
            <a:solidFill>
              <a:srgbClr val="92D050"/>
            </a:solidFill>
            <a:round/>
            <a:headEnd/>
            <a:tailEnd type="arrow" w="med" len="med"/>
          </a:ln>
        </p:spPr>
      </p:cxnSp>
      <p:cxnSp>
        <p:nvCxnSpPr>
          <p:cNvPr id="12" name="Connecteur droit avec flèche 11"/>
          <p:cNvCxnSpPr>
            <a:cxnSpLocks noChangeShapeType="1"/>
            <a:stCxn id="4" idx="0"/>
            <a:endCxn id="6" idx="1"/>
          </p:cNvCxnSpPr>
          <p:nvPr/>
        </p:nvCxnSpPr>
        <p:spPr bwMode="auto">
          <a:xfrm flipV="1">
            <a:off x="2510557" y="1804314"/>
            <a:ext cx="1967560" cy="1718101"/>
          </a:xfrm>
          <a:prstGeom prst="straightConnector1">
            <a:avLst/>
          </a:prstGeom>
          <a:noFill/>
          <a:ln w="34925" algn="ctr">
            <a:solidFill>
              <a:srgbClr val="1008BA"/>
            </a:solidFill>
            <a:round/>
            <a:headEnd/>
            <a:tailEnd type="arrow" w="med" len="med"/>
          </a:ln>
        </p:spPr>
      </p:cxnSp>
      <p:cxnSp>
        <p:nvCxnSpPr>
          <p:cNvPr id="13" name="Connecteur droit avec flèche 12"/>
          <p:cNvCxnSpPr>
            <a:cxnSpLocks noChangeShapeType="1"/>
            <a:stCxn id="6" idx="3"/>
            <a:endCxn id="5" idx="0"/>
          </p:cNvCxnSpPr>
          <p:nvPr/>
        </p:nvCxnSpPr>
        <p:spPr bwMode="auto">
          <a:xfrm>
            <a:off x="5755658" y="1804314"/>
            <a:ext cx="2511339" cy="1667247"/>
          </a:xfrm>
          <a:prstGeom prst="straightConnector1">
            <a:avLst/>
          </a:prstGeom>
          <a:noFill/>
          <a:ln w="19050" algn="ctr">
            <a:solidFill>
              <a:srgbClr val="1008BA"/>
            </a:solidFill>
            <a:round/>
            <a:headEnd/>
            <a:tailEnd type="arrow" w="med" len="med"/>
          </a:ln>
        </p:spPr>
      </p:cxnSp>
      <p:cxnSp>
        <p:nvCxnSpPr>
          <p:cNvPr id="14" name="Connecteur droit avec flèche 13"/>
          <p:cNvCxnSpPr>
            <a:cxnSpLocks noChangeShapeType="1"/>
            <a:endCxn id="7" idx="1"/>
          </p:cNvCxnSpPr>
          <p:nvPr/>
        </p:nvCxnSpPr>
        <p:spPr bwMode="auto">
          <a:xfrm>
            <a:off x="2721247" y="4187028"/>
            <a:ext cx="1782712" cy="676207"/>
          </a:xfrm>
          <a:prstGeom prst="straightConnector1">
            <a:avLst/>
          </a:prstGeom>
          <a:noFill/>
          <a:ln w="19050" algn="ctr">
            <a:solidFill>
              <a:srgbClr val="1008BA"/>
            </a:solidFill>
            <a:round/>
            <a:headEnd/>
            <a:tailEnd type="arrow" w="med" len="med"/>
          </a:ln>
        </p:spPr>
      </p:cxnSp>
      <p:cxnSp>
        <p:nvCxnSpPr>
          <p:cNvPr id="15" name="Connecteur droit avec flèche 14"/>
          <p:cNvCxnSpPr>
            <a:cxnSpLocks noChangeShapeType="1"/>
            <a:stCxn id="7" idx="3"/>
            <a:endCxn id="5" idx="3"/>
          </p:cNvCxnSpPr>
          <p:nvPr/>
        </p:nvCxnSpPr>
        <p:spPr bwMode="auto">
          <a:xfrm flipV="1">
            <a:off x="5698156" y="4057944"/>
            <a:ext cx="1938909" cy="805291"/>
          </a:xfrm>
          <a:prstGeom prst="straightConnector1">
            <a:avLst/>
          </a:prstGeom>
          <a:noFill/>
          <a:ln w="19050" algn="ctr">
            <a:solidFill>
              <a:srgbClr val="1008BA"/>
            </a:solidFill>
            <a:round/>
            <a:headEnd/>
            <a:tailEnd type="arrow" w="med" len="med"/>
          </a:ln>
        </p:spPr>
      </p:cxnSp>
      <p:sp>
        <p:nvSpPr>
          <p:cNvPr id="16" name="Rectangle 15"/>
          <p:cNvSpPr/>
          <p:nvPr/>
        </p:nvSpPr>
        <p:spPr>
          <a:xfrm>
            <a:off x="327289" y="5798889"/>
            <a:ext cx="807244" cy="366713"/>
          </a:xfrm>
          <a:prstGeom prst="rect">
            <a:avLst/>
          </a:prstGeom>
          <a:solidFill>
            <a:schemeClr val="bg1">
              <a:lumMod val="95000"/>
            </a:schemeClr>
          </a:solidFill>
          <a:ln w="25400" cap="flat" cmpd="sng" algn="ctr">
            <a:noFill/>
            <a:prstDash val="solid"/>
          </a:ln>
          <a:effectLst/>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lnSpc>
                <a:spcPct val="115000"/>
              </a:lnSpc>
              <a:spcAft>
                <a:spcPts val="750"/>
              </a:spcAft>
              <a:defRPr/>
            </a:pPr>
            <a:r>
              <a:rPr lang="fr-FR" altLang="fr-FR" sz="1350" b="1">
                <a:latin typeface="Calibri" pitchFamily="34" charset="0"/>
                <a:cs typeface="Times New Roman" pitchFamily="18" charset="0"/>
              </a:rPr>
              <a:t>Birth</a:t>
            </a:r>
            <a:endParaRPr lang="fr-FR" altLang="fr-FR" sz="1350">
              <a:latin typeface="Calibri" pitchFamily="34" charset="0"/>
              <a:cs typeface="Times New Roman" pitchFamily="18" charset="0"/>
            </a:endParaRPr>
          </a:p>
        </p:txBody>
      </p:sp>
      <p:sp>
        <p:nvSpPr>
          <p:cNvPr id="17" name="Rectangle 41"/>
          <p:cNvSpPr>
            <a:spLocks noChangeArrowheads="1"/>
          </p:cNvSpPr>
          <p:nvPr/>
        </p:nvSpPr>
        <p:spPr bwMode="auto">
          <a:xfrm>
            <a:off x="1914233" y="5790220"/>
            <a:ext cx="807244" cy="385763"/>
          </a:xfrm>
          <a:prstGeom prst="rect">
            <a:avLst/>
          </a:prstGeom>
          <a:noFill/>
          <a:ln w="25400" algn="ctr">
            <a:noFill/>
            <a:miter lim="800000"/>
            <a:headEnd/>
            <a:tailEnd/>
          </a:ln>
        </p:spPr>
        <p:txBody>
          <a:bodyPr anchor="ctr"/>
          <a:lstStyle/>
          <a:p>
            <a:pPr algn="ctr">
              <a:lnSpc>
                <a:spcPct val="115000"/>
              </a:lnSpc>
              <a:spcAft>
                <a:spcPts val="750"/>
              </a:spcAft>
            </a:pPr>
            <a:r>
              <a:rPr lang="fr-FR" altLang="fr-FR" sz="1350" b="1" dirty="0">
                <a:latin typeface="Calibri" pitchFamily="34" charset="0"/>
                <a:cs typeface="Times New Roman" pitchFamily="18" charset="0"/>
              </a:rPr>
              <a:t>16 y</a:t>
            </a:r>
            <a:endParaRPr lang="fr-FR" altLang="fr-FR" sz="1350" dirty="0">
              <a:latin typeface="Calibri" pitchFamily="34" charset="0"/>
              <a:cs typeface="Times New Roman" pitchFamily="18" charset="0"/>
            </a:endParaRPr>
          </a:p>
        </p:txBody>
      </p:sp>
      <p:sp>
        <p:nvSpPr>
          <p:cNvPr id="18" name="Rectangle 17"/>
          <p:cNvSpPr/>
          <p:nvPr/>
        </p:nvSpPr>
        <p:spPr>
          <a:xfrm>
            <a:off x="4503960" y="5862620"/>
            <a:ext cx="982440" cy="371475"/>
          </a:xfrm>
          <a:prstGeom prst="rect">
            <a:avLst/>
          </a:prstGeom>
          <a:solidFill>
            <a:schemeClr val="bg1">
              <a:lumMod val="95000"/>
            </a:schemeClr>
          </a:solidFill>
          <a:ln w="25400" cap="flat" cmpd="sng" algn="ctr">
            <a:solidFill>
              <a:schemeClr val="bg1">
                <a:lumMod val="95000"/>
              </a:schemeClr>
            </a:solidFill>
            <a:prstDash val="solid"/>
          </a:ln>
          <a:effectLst/>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lnSpc>
                <a:spcPct val="115000"/>
              </a:lnSpc>
              <a:spcAft>
                <a:spcPts val="750"/>
              </a:spcAft>
              <a:defRPr/>
            </a:pPr>
            <a:r>
              <a:rPr lang="fr-FR" altLang="fr-FR" sz="1350" b="1" dirty="0">
                <a:latin typeface="Calibri" pitchFamily="34" charset="0"/>
                <a:cs typeface="Times New Roman" pitchFamily="18" charset="0"/>
              </a:rPr>
              <a:t>23  - 33 y</a:t>
            </a:r>
            <a:endParaRPr lang="fr-FR" altLang="fr-FR" sz="1350" dirty="0">
              <a:latin typeface="Calibri" pitchFamily="34" charset="0"/>
              <a:cs typeface="Times New Roman" pitchFamily="18" charset="0"/>
            </a:endParaRPr>
          </a:p>
        </p:txBody>
      </p:sp>
      <p:sp>
        <p:nvSpPr>
          <p:cNvPr id="19" name="Rectangle 18"/>
          <p:cNvSpPr/>
          <p:nvPr/>
        </p:nvSpPr>
        <p:spPr>
          <a:xfrm>
            <a:off x="8115708" y="5853787"/>
            <a:ext cx="807244" cy="269081"/>
          </a:xfrm>
          <a:prstGeom prst="rect">
            <a:avLst/>
          </a:prstGeom>
          <a:solidFill>
            <a:schemeClr val="bg1">
              <a:lumMod val="95000"/>
            </a:schemeClr>
          </a:solidFill>
          <a:ln w="25400" cap="flat" cmpd="sng" algn="ctr">
            <a:noFill/>
            <a:prstDash val="solid"/>
          </a:ln>
          <a:effectLst/>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lnSpc>
                <a:spcPct val="115000"/>
              </a:lnSpc>
              <a:spcAft>
                <a:spcPts val="750"/>
              </a:spcAft>
              <a:defRPr/>
            </a:pPr>
            <a:r>
              <a:rPr lang="fr-FR" altLang="fr-FR" sz="1350" b="1" dirty="0">
                <a:latin typeface="Calibri" pitchFamily="34" charset="0"/>
                <a:cs typeface="Times New Roman" pitchFamily="18" charset="0"/>
              </a:rPr>
              <a:t>44 /46 y</a:t>
            </a:r>
            <a:endParaRPr lang="fr-FR" altLang="fr-FR" sz="1350" dirty="0">
              <a:latin typeface="Calibri" pitchFamily="34" charset="0"/>
              <a:cs typeface="Times New Roman" pitchFamily="18" charset="0"/>
            </a:endParaRPr>
          </a:p>
        </p:txBody>
      </p:sp>
      <p:sp>
        <p:nvSpPr>
          <p:cNvPr id="31" name="Rectangle 8"/>
          <p:cNvSpPr>
            <a:spLocks noChangeArrowheads="1"/>
          </p:cNvSpPr>
          <p:nvPr/>
        </p:nvSpPr>
        <p:spPr bwMode="auto">
          <a:xfrm>
            <a:off x="4334519" y="3340822"/>
            <a:ext cx="1604538" cy="364418"/>
          </a:xfrm>
          <a:prstGeom prst="rect">
            <a:avLst/>
          </a:prstGeom>
          <a:solidFill>
            <a:srgbClr val="2F9D32">
              <a:alpha val="51000"/>
            </a:srgbClr>
          </a:solidFill>
          <a:ln>
            <a:noFill/>
          </a:ln>
          <a:extLst/>
        </p:spPr>
        <p:txBody>
          <a:bodyPr vert="horz" wrap="square" lIns="68580" tIns="34290" rIns="68580" bIns="34290" numCol="1" anchor="t" anchorCtr="0" compatLnSpc="1">
            <a:prstTxWarp prst="textNoShape">
              <a:avLst/>
            </a:prstTxWarp>
          </a:bodyPr>
          <a:lstStyle/>
          <a:p>
            <a:endParaRPr lang="en-GB" sz="1050"/>
          </a:p>
        </p:txBody>
      </p:sp>
      <p:sp>
        <p:nvSpPr>
          <p:cNvPr id="32" name="Rectangle 9"/>
          <p:cNvSpPr>
            <a:spLocks noChangeArrowheads="1"/>
          </p:cNvSpPr>
          <p:nvPr/>
        </p:nvSpPr>
        <p:spPr bwMode="auto">
          <a:xfrm>
            <a:off x="4343195" y="3927125"/>
            <a:ext cx="1604538" cy="366714"/>
          </a:xfrm>
          <a:prstGeom prst="rect">
            <a:avLst/>
          </a:prstGeom>
          <a:solidFill>
            <a:srgbClr val="808080">
              <a:alpha val="49000"/>
            </a:srgbClr>
          </a:solidFill>
          <a:ln>
            <a:noFill/>
          </a:ln>
          <a:extLst/>
        </p:spPr>
        <p:txBody>
          <a:bodyPr vert="horz" wrap="square" lIns="68580" tIns="34290" rIns="68580" bIns="34290" numCol="1" anchor="t" anchorCtr="0" compatLnSpc="1">
            <a:prstTxWarp prst="textNoShape">
              <a:avLst/>
            </a:prstTxWarp>
          </a:bodyPr>
          <a:lstStyle/>
          <a:p>
            <a:endParaRPr lang="en-GB" sz="1050"/>
          </a:p>
        </p:txBody>
      </p:sp>
      <p:sp>
        <p:nvSpPr>
          <p:cNvPr id="33" name="Rectangle 59"/>
          <p:cNvSpPr>
            <a:spLocks noChangeArrowheads="1"/>
          </p:cNvSpPr>
          <p:nvPr/>
        </p:nvSpPr>
        <p:spPr bwMode="auto">
          <a:xfrm>
            <a:off x="5002782" y="3458527"/>
            <a:ext cx="23564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en-US" altLang="en-US" sz="1050" b="1" dirty="0">
                <a:latin typeface="Calibri" panose="020F0502020204030204" pitchFamily="34" charset="0"/>
              </a:rPr>
              <a:t>24%</a:t>
            </a:r>
            <a:endParaRPr lang="en-US" altLang="en-US" sz="1050" dirty="0"/>
          </a:p>
        </p:txBody>
      </p:sp>
      <p:sp>
        <p:nvSpPr>
          <p:cNvPr id="34" name="Rectangle 60"/>
          <p:cNvSpPr>
            <a:spLocks noChangeArrowheads="1"/>
          </p:cNvSpPr>
          <p:nvPr/>
        </p:nvSpPr>
        <p:spPr bwMode="auto">
          <a:xfrm>
            <a:off x="4343960" y="3997989"/>
            <a:ext cx="154585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en-US" altLang="en-US" sz="1050" b="1" dirty="0">
                <a:latin typeface="Calibri" panose="020F0502020204030204" pitchFamily="34" charset="0"/>
              </a:rPr>
              <a:t>41%</a:t>
            </a:r>
            <a:endParaRPr lang="en-US" altLang="en-US" sz="1050" dirty="0"/>
          </a:p>
        </p:txBody>
      </p:sp>
      <p:sp>
        <p:nvSpPr>
          <p:cNvPr id="35" name="Rectangle 34"/>
          <p:cNvSpPr/>
          <p:nvPr/>
        </p:nvSpPr>
        <p:spPr>
          <a:xfrm>
            <a:off x="7128829" y="1543107"/>
            <a:ext cx="1016474" cy="407542"/>
          </a:xfrm>
          <a:prstGeom prst="rect">
            <a:avLst/>
          </a:prstGeom>
          <a:solidFill>
            <a:srgbClr val="2F9D32">
              <a:alpha val="51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6" name="Rectangle 35"/>
          <p:cNvSpPr/>
          <p:nvPr/>
        </p:nvSpPr>
        <p:spPr>
          <a:xfrm>
            <a:off x="8125803" y="1603090"/>
            <a:ext cx="996930" cy="227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Femmes</a:t>
            </a:r>
          </a:p>
        </p:txBody>
      </p:sp>
      <p:sp>
        <p:nvSpPr>
          <p:cNvPr id="37" name="Rectangle 36"/>
          <p:cNvSpPr/>
          <p:nvPr/>
        </p:nvSpPr>
        <p:spPr>
          <a:xfrm>
            <a:off x="7128829" y="2003807"/>
            <a:ext cx="1016473" cy="401214"/>
          </a:xfrm>
          <a:prstGeom prst="rect">
            <a:avLst/>
          </a:prstGeom>
          <a:solidFill>
            <a:schemeClr val="accent3">
              <a:lumMod val="75000"/>
              <a:alpha val="64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8" name="Rectangle 37"/>
          <p:cNvSpPr/>
          <p:nvPr/>
        </p:nvSpPr>
        <p:spPr>
          <a:xfrm>
            <a:off x="8145302" y="2096054"/>
            <a:ext cx="941512" cy="182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Hommes</a:t>
            </a:r>
          </a:p>
        </p:txBody>
      </p:sp>
      <p:sp>
        <p:nvSpPr>
          <p:cNvPr id="39" name="Rectangle 24"/>
          <p:cNvSpPr>
            <a:spLocks noChangeArrowheads="1"/>
          </p:cNvSpPr>
          <p:nvPr/>
        </p:nvSpPr>
        <p:spPr bwMode="auto">
          <a:xfrm>
            <a:off x="7727939" y="2061345"/>
            <a:ext cx="6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endParaRPr lang="en-US" altLang="en-US" sz="1350"/>
          </a:p>
        </p:txBody>
      </p:sp>
      <p:sp>
        <p:nvSpPr>
          <p:cNvPr id="40" name="Rectangle 40"/>
          <p:cNvSpPr>
            <a:spLocks noChangeArrowheads="1"/>
          </p:cNvSpPr>
          <p:nvPr/>
        </p:nvSpPr>
        <p:spPr bwMode="auto">
          <a:xfrm>
            <a:off x="7721987" y="1776786"/>
            <a:ext cx="6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endParaRPr lang="en-US" altLang="en-US" sz="1350"/>
          </a:p>
        </p:txBody>
      </p:sp>
      <p:sp>
        <p:nvSpPr>
          <p:cNvPr id="49" name="Rectangle 154"/>
          <p:cNvSpPr>
            <a:spLocks noChangeArrowheads="1"/>
          </p:cNvSpPr>
          <p:nvPr/>
        </p:nvSpPr>
        <p:spPr bwMode="auto">
          <a:xfrm>
            <a:off x="3903344" y="1824967"/>
            <a:ext cx="296465" cy="169069"/>
          </a:xfrm>
          <a:prstGeom prst="rect">
            <a:avLst/>
          </a:prstGeom>
          <a:solidFill>
            <a:srgbClr val="7F7F7F">
              <a:alpha val="64000"/>
            </a:srgbClr>
          </a:solidFill>
          <a:ln>
            <a:noFill/>
          </a:ln>
          <a:extLst/>
        </p:spPr>
        <p:txBody>
          <a:bodyPr vert="horz" wrap="square" lIns="68580" tIns="34290" rIns="68580" bIns="34290" numCol="1" anchor="t" anchorCtr="0" compatLnSpc="1">
            <a:prstTxWarp prst="textNoShape">
              <a:avLst/>
            </a:prstTxWarp>
          </a:bodyPr>
          <a:lstStyle/>
          <a:p>
            <a:endParaRPr lang="en-GB" sz="1200"/>
          </a:p>
        </p:txBody>
      </p:sp>
      <p:sp>
        <p:nvSpPr>
          <p:cNvPr id="50" name="Rectangle 155"/>
          <p:cNvSpPr>
            <a:spLocks noChangeArrowheads="1"/>
          </p:cNvSpPr>
          <p:nvPr/>
        </p:nvSpPr>
        <p:spPr bwMode="auto">
          <a:xfrm>
            <a:off x="3967028" y="1844651"/>
            <a:ext cx="2693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200" b="1" dirty="0">
                <a:latin typeface="Calibri" panose="020F0502020204030204" pitchFamily="34" charset="0"/>
              </a:rPr>
              <a:t>32%</a:t>
            </a:r>
            <a:endParaRPr lang="en-US" altLang="en-US" sz="1200" dirty="0"/>
          </a:p>
        </p:txBody>
      </p:sp>
      <p:sp>
        <p:nvSpPr>
          <p:cNvPr id="52" name="Rectangle 157"/>
          <p:cNvSpPr>
            <a:spLocks noChangeArrowheads="1"/>
          </p:cNvSpPr>
          <p:nvPr/>
        </p:nvSpPr>
        <p:spPr bwMode="auto">
          <a:xfrm>
            <a:off x="3357995" y="2280337"/>
            <a:ext cx="297656" cy="169069"/>
          </a:xfrm>
          <a:prstGeom prst="rect">
            <a:avLst/>
          </a:prstGeom>
          <a:solidFill>
            <a:srgbClr val="2F9D32">
              <a:alpha val="51000"/>
            </a:srgbClr>
          </a:solidFill>
          <a:ln>
            <a:noFill/>
          </a:ln>
          <a:extLst/>
        </p:spPr>
        <p:txBody>
          <a:bodyPr vert="horz" wrap="square" lIns="68580" tIns="34290" rIns="68580" bIns="34290" numCol="1" anchor="t" anchorCtr="0" compatLnSpc="1">
            <a:prstTxWarp prst="textNoShape">
              <a:avLst/>
            </a:prstTxWarp>
          </a:bodyPr>
          <a:lstStyle/>
          <a:p>
            <a:endParaRPr lang="en-GB" sz="1200"/>
          </a:p>
        </p:txBody>
      </p:sp>
      <p:sp>
        <p:nvSpPr>
          <p:cNvPr id="53" name="Rectangle 158"/>
          <p:cNvSpPr>
            <a:spLocks noChangeArrowheads="1"/>
          </p:cNvSpPr>
          <p:nvPr/>
        </p:nvSpPr>
        <p:spPr bwMode="auto">
          <a:xfrm>
            <a:off x="3417526" y="2311293"/>
            <a:ext cx="2693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200" b="1" dirty="0">
                <a:latin typeface="Calibri" panose="020F0502020204030204" pitchFamily="34" charset="0"/>
              </a:rPr>
              <a:t>26%</a:t>
            </a:r>
            <a:endParaRPr lang="en-US" altLang="en-US" sz="1200" dirty="0"/>
          </a:p>
        </p:txBody>
      </p:sp>
      <p:sp>
        <p:nvSpPr>
          <p:cNvPr id="57" name="Rectangle 160"/>
          <p:cNvSpPr>
            <a:spLocks noChangeArrowheads="1"/>
          </p:cNvSpPr>
          <p:nvPr/>
        </p:nvSpPr>
        <p:spPr bwMode="auto">
          <a:xfrm>
            <a:off x="3979134" y="2566965"/>
            <a:ext cx="296465" cy="167879"/>
          </a:xfrm>
          <a:prstGeom prst="rect">
            <a:avLst/>
          </a:prstGeom>
          <a:solidFill>
            <a:srgbClr val="2F9D32">
              <a:alpha val="51000"/>
            </a:srgbClr>
          </a:solidFill>
          <a:ln>
            <a:noFill/>
          </a:ln>
          <a:extLst/>
        </p:spPr>
        <p:txBody>
          <a:bodyPr vert="horz" wrap="square" lIns="68580" tIns="34290" rIns="68580" bIns="34290" numCol="1" anchor="t" anchorCtr="0" compatLnSpc="1">
            <a:prstTxWarp prst="textNoShape">
              <a:avLst/>
            </a:prstTxWarp>
          </a:bodyPr>
          <a:lstStyle/>
          <a:p>
            <a:endParaRPr lang="en-GB" sz="1200"/>
          </a:p>
        </p:txBody>
      </p:sp>
      <p:sp>
        <p:nvSpPr>
          <p:cNvPr id="58" name="Rectangle 161"/>
          <p:cNvSpPr>
            <a:spLocks noChangeArrowheads="1"/>
          </p:cNvSpPr>
          <p:nvPr/>
        </p:nvSpPr>
        <p:spPr bwMode="auto">
          <a:xfrm>
            <a:off x="4017986" y="2549291"/>
            <a:ext cx="2693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200" b="1" dirty="0">
                <a:latin typeface="Calibri" panose="020F0502020204030204" pitchFamily="34" charset="0"/>
              </a:rPr>
              <a:t>11%</a:t>
            </a:r>
            <a:endParaRPr lang="en-US" altLang="en-US" sz="1200" dirty="0"/>
          </a:p>
        </p:txBody>
      </p:sp>
      <p:sp>
        <p:nvSpPr>
          <p:cNvPr id="69" name="Rectangle 148"/>
          <p:cNvSpPr>
            <a:spLocks noChangeArrowheads="1"/>
          </p:cNvSpPr>
          <p:nvPr/>
        </p:nvSpPr>
        <p:spPr bwMode="auto">
          <a:xfrm>
            <a:off x="4011698" y="4425246"/>
            <a:ext cx="338764" cy="235086"/>
          </a:xfrm>
          <a:prstGeom prst="rect">
            <a:avLst/>
          </a:prstGeom>
          <a:solidFill>
            <a:srgbClr val="7F7F7F">
              <a:alpha val="56000"/>
            </a:srgbClr>
          </a:solidFill>
          <a:ln>
            <a:noFill/>
          </a:ln>
          <a:extLst/>
        </p:spPr>
        <p:txBody>
          <a:bodyPr vert="horz" wrap="square" lIns="68580" tIns="34290" rIns="68580" bIns="34290" numCol="1" anchor="t" anchorCtr="0" compatLnSpc="1">
            <a:prstTxWarp prst="textNoShape">
              <a:avLst/>
            </a:prstTxWarp>
          </a:bodyPr>
          <a:lstStyle/>
          <a:p>
            <a:endParaRPr lang="en-GB" sz="1200"/>
          </a:p>
        </p:txBody>
      </p:sp>
      <p:sp>
        <p:nvSpPr>
          <p:cNvPr id="70" name="Rectangle 149"/>
          <p:cNvSpPr>
            <a:spLocks noChangeArrowheads="1"/>
          </p:cNvSpPr>
          <p:nvPr/>
        </p:nvSpPr>
        <p:spPr bwMode="auto">
          <a:xfrm>
            <a:off x="4070038" y="4456202"/>
            <a:ext cx="19075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200" b="1">
                <a:latin typeface="Calibri" panose="020F0502020204030204" pitchFamily="34" charset="0"/>
              </a:rPr>
              <a:t>9%</a:t>
            </a:r>
            <a:endParaRPr lang="en-US" altLang="en-US" sz="1200"/>
          </a:p>
        </p:txBody>
      </p:sp>
      <p:sp>
        <p:nvSpPr>
          <p:cNvPr id="72" name="Rectangle 151"/>
          <p:cNvSpPr>
            <a:spLocks noChangeArrowheads="1"/>
          </p:cNvSpPr>
          <p:nvPr/>
        </p:nvSpPr>
        <p:spPr bwMode="auto">
          <a:xfrm>
            <a:off x="3536894" y="4256968"/>
            <a:ext cx="344057" cy="235087"/>
          </a:xfrm>
          <a:prstGeom prst="rect">
            <a:avLst/>
          </a:prstGeom>
          <a:solidFill>
            <a:srgbClr val="2F9D32">
              <a:alpha val="51000"/>
            </a:srgbClr>
          </a:solidFill>
          <a:ln>
            <a:noFill/>
          </a:ln>
          <a:extLst/>
        </p:spPr>
        <p:txBody>
          <a:bodyPr vert="horz" wrap="square" lIns="68580" tIns="34290" rIns="68580" bIns="34290" numCol="1" anchor="t" anchorCtr="0" compatLnSpc="1">
            <a:prstTxWarp prst="textNoShape">
              <a:avLst/>
            </a:prstTxWarp>
          </a:bodyPr>
          <a:lstStyle/>
          <a:p>
            <a:endParaRPr lang="en-GB" sz="1200"/>
          </a:p>
        </p:txBody>
      </p:sp>
      <p:sp>
        <p:nvSpPr>
          <p:cNvPr id="73" name="Rectangle 152"/>
          <p:cNvSpPr>
            <a:spLocks noChangeArrowheads="1"/>
          </p:cNvSpPr>
          <p:nvPr/>
        </p:nvSpPr>
        <p:spPr bwMode="auto">
          <a:xfrm>
            <a:off x="3649714" y="4287925"/>
            <a:ext cx="19075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200" b="1">
                <a:latin typeface="Calibri" panose="020F0502020204030204" pitchFamily="34" charset="0"/>
              </a:rPr>
              <a:t>9%</a:t>
            </a:r>
            <a:endParaRPr lang="en-US" altLang="en-US" sz="1200"/>
          </a:p>
        </p:txBody>
      </p:sp>
      <p:sp>
        <p:nvSpPr>
          <p:cNvPr id="82" name="Rectangle 163"/>
          <p:cNvSpPr>
            <a:spLocks noChangeArrowheads="1"/>
          </p:cNvSpPr>
          <p:nvPr/>
        </p:nvSpPr>
        <p:spPr bwMode="auto">
          <a:xfrm>
            <a:off x="3351605" y="4987968"/>
            <a:ext cx="296465" cy="169069"/>
          </a:xfrm>
          <a:prstGeom prst="rect">
            <a:avLst/>
          </a:prstGeom>
          <a:solidFill>
            <a:srgbClr val="2F9D32">
              <a:alpha val="51000"/>
            </a:srgbClr>
          </a:solidFill>
          <a:ln>
            <a:noFill/>
          </a:ln>
          <a:extLst/>
        </p:spPr>
        <p:txBody>
          <a:bodyPr vert="horz" wrap="square" lIns="68580" tIns="34290" rIns="68580" bIns="34290" numCol="1" anchor="t" anchorCtr="0" compatLnSpc="1">
            <a:prstTxWarp prst="textNoShape">
              <a:avLst/>
            </a:prstTxWarp>
          </a:bodyPr>
          <a:lstStyle/>
          <a:p>
            <a:endParaRPr lang="en-GB" sz="1050"/>
          </a:p>
        </p:txBody>
      </p:sp>
      <p:sp>
        <p:nvSpPr>
          <p:cNvPr id="83" name="Rectangle 164"/>
          <p:cNvSpPr>
            <a:spLocks noChangeArrowheads="1"/>
          </p:cNvSpPr>
          <p:nvPr/>
        </p:nvSpPr>
        <p:spPr bwMode="auto">
          <a:xfrm>
            <a:off x="3411136" y="5017734"/>
            <a:ext cx="23564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050" b="1" dirty="0">
                <a:latin typeface="Calibri" panose="020F0502020204030204" pitchFamily="34" charset="0"/>
              </a:rPr>
              <a:t>21%</a:t>
            </a:r>
            <a:endParaRPr lang="en-US" altLang="en-US" sz="1050" dirty="0"/>
          </a:p>
        </p:txBody>
      </p:sp>
      <p:sp>
        <p:nvSpPr>
          <p:cNvPr id="85" name="Rectangle 166"/>
          <p:cNvSpPr>
            <a:spLocks noChangeArrowheads="1"/>
          </p:cNvSpPr>
          <p:nvPr/>
        </p:nvSpPr>
        <p:spPr bwMode="auto">
          <a:xfrm>
            <a:off x="3907498" y="5302554"/>
            <a:ext cx="296465" cy="169069"/>
          </a:xfrm>
          <a:prstGeom prst="rect">
            <a:avLst/>
          </a:prstGeom>
          <a:solidFill>
            <a:srgbClr val="7F7F7F">
              <a:alpha val="50000"/>
            </a:srgbClr>
          </a:solidFill>
          <a:ln>
            <a:noFill/>
          </a:ln>
          <a:extLst/>
        </p:spPr>
        <p:txBody>
          <a:bodyPr vert="horz" wrap="square" lIns="68580" tIns="34290" rIns="68580" bIns="34290" numCol="1" anchor="t" anchorCtr="0" compatLnSpc="1">
            <a:prstTxWarp prst="textNoShape">
              <a:avLst/>
            </a:prstTxWarp>
          </a:bodyPr>
          <a:lstStyle/>
          <a:p>
            <a:endParaRPr lang="en-GB" sz="1050"/>
          </a:p>
        </p:txBody>
      </p:sp>
      <p:sp>
        <p:nvSpPr>
          <p:cNvPr id="86" name="Rectangle 167"/>
          <p:cNvSpPr>
            <a:spLocks noChangeArrowheads="1"/>
          </p:cNvSpPr>
          <p:nvPr/>
        </p:nvSpPr>
        <p:spPr bwMode="auto">
          <a:xfrm>
            <a:off x="3967028" y="5332321"/>
            <a:ext cx="23564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050" b="1">
                <a:latin typeface="Calibri" panose="020F0502020204030204" pitchFamily="34" charset="0"/>
              </a:rPr>
              <a:t>16%</a:t>
            </a:r>
            <a:endParaRPr lang="en-US" altLang="en-US" sz="1050"/>
          </a:p>
        </p:txBody>
      </p:sp>
      <p:sp>
        <p:nvSpPr>
          <p:cNvPr id="120" name="Rectangle à coins arrondis 119"/>
          <p:cNvSpPr>
            <a:spLocks noChangeArrowheads="1"/>
          </p:cNvSpPr>
          <p:nvPr/>
        </p:nvSpPr>
        <p:spPr bwMode="auto">
          <a:xfrm>
            <a:off x="4485555" y="2482535"/>
            <a:ext cx="1277541" cy="279074"/>
          </a:xfrm>
          <a:prstGeom prst="roundRect">
            <a:avLst>
              <a:gd name="adj" fmla="val 16667"/>
            </a:avLst>
          </a:prstGeom>
          <a:solidFill>
            <a:srgbClr val="FFC000">
              <a:alpha val="54000"/>
            </a:srgbClr>
          </a:solidFill>
          <a:ln w="25400" algn="ctr">
            <a:solidFill>
              <a:srgbClr val="000000"/>
            </a:solidFill>
            <a:round/>
            <a:headEnd/>
            <a:tailEnd/>
          </a:ln>
        </p:spPr>
        <p:txBody>
          <a:bodyPr anchor="ctr"/>
          <a:lstStyle/>
          <a:p>
            <a:pPr algn="ctr">
              <a:lnSpc>
                <a:spcPct val="115000"/>
              </a:lnSpc>
            </a:pPr>
            <a:r>
              <a:rPr lang="fr-FR" altLang="fr-FR" sz="1200" b="1" dirty="0">
                <a:latin typeface="Calibri" pitchFamily="34" charset="0"/>
                <a:cs typeface="Times New Roman" pitchFamily="18" charset="0"/>
              </a:rPr>
              <a:t>IMC (23y)</a:t>
            </a:r>
            <a:endParaRPr lang="fr-FR" altLang="fr-FR" sz="1200" dirty="0">
              <a:latin typeface="Calibri" pitchFamily="34" charset="0"/>
              <a:cs typeface="Times New Roman" pitchFamily="18" charset="0"/>
            </a:endParaRPr>
          </a:p>
        </p:txBody>
      </p:sp>
      <p:cxnSp>
        <p:nvCxnSpPr>
          <p:cNvPr id="122" name="Connecteur droit avec flèche 121"/>
          <p:cNvCxnSpPr>
            <a:cxnSpLocks noChangeShapeType="1"/>
            <a:endCxn id="120" idx="1"/>
          </p:cNvCxnSpPr>
          <p:nvPr/>
        </p:nvCxnSpPr>
        <p:spPr bwMode="auto">
          <a:xfrm flipV="1">
            <a:off x="2703894" y="2622072"/>
            <a:ext cx="1781661" cy="904100"/>
          </a:xfrm>
          <a:prstGeom prst="straightConnector1">
            <a:avLst/>
          </a:prstGeom>
          <a:noFill/>
          <a:ln w="19050" algn="ctr">
            <a:solidFill>
              <a:srgbClr val="1008BA"/>
            </a:solidFill>
            <a:round/>
            <a:headEnd/>
            <a:tailEnd type="arrow" w="med" len="med"/>
          </a:ln>
        </p:spPr>
      </p:cxnSp>
      <p:cxnSp>
        <p:nvCxnSpPr>
          <p:cNvPr id="131" name="Connecteur droit avec flèche 130"/>
          <p:cNvCxnSpPr>
            <a:cxnSpLocks noChangeShapeType="1"/>
            <a:stCxn id="120" idx="3"/>
            <a:endCxn id="5" idx="1"/>
          </p:cNvCxnSpPr>
          <p:nvPr/>
        </p:nvCxnSpPr>
        <p:spPr bwMode="auto">
          <a:xfrm>
            <a:off x="5763096" y="2622072"/>
            <a:ext cx="1873969" cy="950097"/>
          </a:xfrm>
          <a:prstGeom prst="straightConnector1">
            <a:avLst/>
          </a:prstGeom>
          <a:noFill/>
          <a:ln w="19050" algn="ctr">
            <a:solidFill>
              <a:srgbClr val="1008BA"/>
            </a:solidFill>
            <a:round/>
            <a:headEnd/>
            <a:tailEnd type="arrow" w="med" len="med"/>
          </a:ln>
        </p:spPr>
      </p:cxnSp>
      <p:sp>
        <p:nvSpPr>
          <p:cNvPr id="143" name="Rectangle à coins arrondis 142"/>
          <p:cNvSpPr>
            <a:spLocks noChangeArrowheads="1"/>
          </p:cNvSpPr>
          <p:nvPr/>
        </p:nvSpPr>
        <p:spPr bwMode="auto">
          <a:xfrm>
            <a:off x="4537621" y="5220475"/>
            <a:ext cx="1194197" cy="407480"/>
          </a:xfrm>
          <a:prstGeom prst="roundRect">
            <a:avLst>
              <a:gd name="adj" fmla="val 16667"/>
            </a:avLst>
          </a:prstGeom>
          <a:solidFill>
            <a:srgbClr val="00B0F0">
              <a:alpha val="56000"/>
            </a:srgbClr>
          </a:solidFill>
          <a:ln w="25400" algn="ctr">
            <a:solidFill>
              <a:srgbClr val="000000"/>
            </a:solidFill>
            <a:round/>
            <a:headEnd/>
            <a:tailEnd/>
          </a:ln>
        </p:spPr>
        <p:txBody>
          <a:bodyPr anchor="ctr"/>
          <a:lstStyle/>
          <a:p>
            <a:pPr algn="ctr">
              <a:lnSpc>
                <a:spcPct val="115000"/>
              </a:lnSpc>
            </a:pPr>
            <a:r>
              <a:rPr lang="fr-FR" altLang="fr-FR" sz="1200" b="1" dirty="0">
                <a:latin typeface="Calibri" pitchFamily="34" charset="0"/>
                <a:cs typeface="Times New Roman" pitchFamily="18" charset="0"/>
              </a:rPr>
              <a:t>Patrimoine (33y)</a:t>
            </a:r>
            <a:endParaRPr lang="fr-FR" altLang="fr-FR" sz="825" dirty="0">
              <a:latin typeface="Calibri" pitchFamily="34" charset="0"/>
              <a:cs typeface="Times New Roman" pitchFamily="18" charset="0"/>
            </a:endParaRPr>
          </a:p>
        </p:txBody>
      </p:sp>
      <p:cxnSp>
        <p:nvCxnSpPr>
          <p:cNvPr id="147" name="Connecteur droit avec flèche 146"/>
          <p:cNvCxnSpPr>
            <a:cxnSpLocks noChangeShapeType="1"/>
            <a:endCxn id="143" idx="1"/>
          </p:cNvCxnSpPr>
          <p:nvPr/>
        </p:nvCxnSpPr>
        <p:spPr bwMode="auto">
          <a:xfrm>
            <a:off x="2336905" y="4190785"/>
            <a:ext cx="2200716" cy="1233431"/>
          </a:xfrm>
          <a:prstGeom prst="straightConnector1">
            <a:avLst/>
          </a:prstGeom>
          <a:noFill/>
          <a:ln w="34925" algn="ctr">
            <a:solidFill>
              <a:srgbClr val="1008BA"/>
            </a:solidFill>
            <a:round/>
            <a:headEnd/>
            <a:tailEnd type="arrow" w="med" len="med"/>
          </a:ln>
        </p:spPr>
      </p:cxnSp>
      <p:sp>
        <p:nvSpPr>
          <p:cNvPr id="149" name="Rectangle 6"/>
          <p:cNvSpPr>
            <a:spLocks noChangeArrowheads="1"/>
          </p:cNvSpPr>
          <p:nvPr/>
        </p:nvSpPr>
        <p:spPr bwMode="auto">
          <a:xfrm>
            <a:off x="1930440" y="2852199"/>
            <a:ext cx="417235" cy="322277"/>
          </a:xfrm>
          <a:prstGeom prst="rect">
            <a:avLst/>
          </a:prstGeom>
          <a:solidFill>
            <a:srgbClr val="2F9D32">
              <a:alpha val="51000"/>
            </a:srgbClr>
          </a:solidFill>
          <a:ln>
            <a:noFill/>
          </a:ln>
          <a:extLst/>
        </p:spPr>
        <p:txBody>
          <a:bodyPr vert="horz" wrap="square" lIns="68580" tIns="34290" rIns="68580" bIns="34290" numCol="1" anchor="t" anchorCtr="0" compatLnSpc="1">
            <a:prstTxWarp prst="textNoShape">
              <a:avLst/>
            </a:prstTxWarp>
          </a:bodyPr>
          <a:lstStyle/>
          <a:p>
            <a:endParaRPr lang="en-GB" sz="1200"/>
          </a:p>
        </p:txBody>
      </p:sp>
      <p:sp>
        <p:nvSpPr>
          <p:cNvPr id="150" name="Rectangle 7"/>
          <p:cNvSpPr>
            <a:spLocks noChangeArrowheads="1"/>
          </p:cNvSpPr>
          <p:nvPr/>
        </p:nvSpPr>
        <p:spPr bwMode="auto">
          <a:xfrm>
            <a:off x="1930440" y="3154395"/>
            <a:ext cx="417096" cy="324476"/>
          </a:xfrm>
          <a:prstGeom prst="rect">
            <a:avLst/>
          </a:prstGeom>
          <a:solidFill>
            <a:srgbClr val="808080">
              <a:alpha val="52000"/>
            </a:srgbClr>
          </a:solidFill>
          <a:ln>
            <a:noFill/>
          </a:ln>
          <a:extLst/>
        </p:spPr>
        <p:txBody>
          <a:bodyPr vert="horz" wrap="square" lIns="68580" tIns="34290" rIns="68580" bIns="34290" numCol="1" anchor="t" anchorCtr="0" compatLnSpc="1">
            <a:prstTxWarp prst="textNoShape">
              <a:avLst/>
            </a:prstTxWarp>
          </a:bodyPr>
          <a:lstStyle/>
          <a:p>
            <a:endParaRPr lang="en-GB" sz="1200"/>
          </a:p>
        </p:txBody>
      </p:sp>
      <p:sp>
        <p:nvSpPr>
          <p:cNvPr id="151" name="Rectangle 42"/>
          <p:cNvSpPr>
            <a:spLocks noChangeArrowheads="1"/>
          </p:cNvSpPr>
          <p:nvPr/>
        </p:nvSpPr>
        <p:spPr bwMode="auto">
          <a:xfrm>
            <a:off x="2018254" y="2911954"/>
            <a:ext cx="2693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200" b="1" dirty="0">
                <a:latin typeface="Calibri" panose="020F0502020204030204" pitchFamily="34" charset="0"/>
              </a:rPr>
              <a:t>76%</a:t>
            </a:r>
            <a:endParaRPr lang="en-US" altLang="en-US" sz="1200" dirty="0"/>
          </a:p>
        </p:txBody>
      </p:sp>
      <p:sp>
        <p:nvSpPr>
          <p:cNvPr id="152" name="Rectangle 43"/>
          <p:cNvSpPr>
            <a:spLocks noChangeArrowheads="1"/>
          </p:cNvSpPr>
          <p:nvPr/>
        </p:nvSpPr>
        <p:spPr bwMode="auto">
          <a:xfrm>
            <a:off x="2007516" y="3247330"/>
            <a:ext cx="2693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200" b="1" dirty="0">
                <a:latin typeface="Calibri" panose="020F0502020204030204" pitchFamily="34" charset="0"/>
              </a:rPr>
              <a:t>59%</a:t>
            </a:r>
            <a:endParaRPr lang="en-US" altLang="en-US" sz="1200" dirty="0"/>
          </a:p>
        </p:txBody>
      </p:sp>
      <p:sp>
        <p:nvSpPr>
          <p:cNvPr id="158" name="ZoneTexte 157"/>
          <p:cNvSpPr txBox="1"/>
          <p:nvPr/>
        </p:nvSpPr>
        <p:spPr>
          <a:xfrm flipH="1">
            <a:off x="1222298" y="6479849"/>
            <a:ext cx="3128164" cy="338554"/>
          </a:xfrm>
          <a:prstGeom prst="rect">
            <a:avLst/>
          </a:prstGeom>
          <a:noFill/>
        </p:spPr>
        <p:txBody>
          <a:bodyPr wrap="square" rtlCol="0">
            <a:spAutoFit/>
          </a:bodyPr>
          <a:lstStyle/>
          <a:p>
            <a:r>
              <a:rPr lang="en-US" sz="1600" dirty="0" err="1"/>
              <a:t>Barboza</a:t>
            </a:r>
            <a:r>
              <a:rPr lang="en-US" sz="1600" dirty="0"/>
              <a:t> Solis et al 2015 </a:t>
            </a:r>
            <a:r>
              <a:rPr lang="en-US" sz="1600" i="1" dirty="0"/>
              <a:t>PNAS</a:t>
            </a:r>
          </a:p>
        </p:txBody>
      </p:sp>
      <p:cxnSp>
        <p:nvCxnSpPr>
          <p:cNvPr id="60" name="Connecteur droit avec flèche 59"/>
          <p:cNvCxnSpPr>
            <a:cxnSpLocks noChangeShapeType="1"/>
            <a:endCxn id="5" idx="4"/>
          </p:cNvCxnSpPr>
          <p:nvPr/>
        </p:nvCxnSpPr>
        <p:spPr bwMode="auto">
          <a:xfrm flipV="1">
            <a:off x="5741638" y="4158552"/>
            <a:ext cx="2525359" cy="1299460"/>
          </a:xfrm>
          <a:prstGeom prst="straightConnector1">
            <a:avLst/>
          </a:prstGeom>
          <a:noFill/>
          <a:ln w="19050" algn="ctr">
            <a:solidFill>
              <a:srgbClr val="1008BA"/>
            </a:solidFill>
            <a:round/>
            <a:headEnd/>
            <a:tailEnd type="arrow" w="med" len="med"/>
          </a:ln>
        </p:spPr>
      </p:cxnSp>
      <p:sp>
        <p:nvSpPr>
          <p:cNvPr id="54" name="Rectangle à coins arrondis 53"/>
          <p:cNvSpPr>
            <a:spLocks noChangeArrowheads="1"/>
          </p:cNvSpPr>
          <p:nvPr/>
        </p:nvSpPr>
        <p:spPr bwMode="auto">
          <a:xfrm>
            <a:off x="137668" y="3459547"/>
            <a:ext cx="1275293" cy="793643"/>
          </a:xfrm>
          <a:prstGeom prst="roundRect">
            <a:avLst>
              <a:gd name="adj" fmla="val 16667"/>
            </a:avLst>
          </a:prstGeom>
          <a:solidFill>
            <a:srgbClr val="FFFFFF"/>
          </a:solidFill>
          <a:ln w="25400" algn="ctr">
            <a:solidFill>
              <a:srgbClr val="000000"/>
            </a:solidFill>
            <a:round/>
            <a:headEnd/>
            <a:tailEnd/>
          </a:ln>
        </p:spPr>
        <p:txBody>
          <a:bodyPr anchor="ctr"/>
          <a:lstStyle/>
          <a:p>
            <a:pPr algn="ctr">
              <a:lnSpc>
                <a:spcPct val="115000"/>
              </a:lnSpc>
            </a:pPr>
            <a:r>
              <a:rPr lang="fr-FR" altLang="fr-FR" sz="1200" b="1" dirty="0">
                <a:latin typeface="Calibri" pitchFamily="34" charset="0"/>
                <a:cs typeface="Times New Roman" pitchFamily="18" charset="0"/>
              </a:rPr>
              <a:t>Variables de confusion à la naissance*</a:t>
            </a:r>
          </a:p>
        </p:txBody>
      </p:sp>
      <p:sp>
        <p:nvSpPr>
          <p:cNvPr id="55" name="ZoneTexte 54"/>
          <p:cNvSpPr txBox="1"/>
          <p:nvPr/>
        </p:nvSpPr>
        <p:spPr>
          <a:xfrm>
            <a:off x="1065260" y="493274"/>
            <a:ext cx="8043275" cy="523220"/>
          </a:xfrm>
          <a:prstGeom prst="rect">
            <a:avLst/>
          </a:prstGeom>
          <a:noFill/>
        </p:spPr>
        <p:txBody>
          <a:bodyPr wrap="square" rtlCol="0">
            <a:spAutoFit/>
          </a:bodyPr>
          <a:lstStyle/>
          <a:p>
            <a:pPr algn="ctr"/>
            <a:r>
              <a:rPr lang="en-US" sz="2800" dirty="0" err="1">
                <a:solidFill>
                  <a:srgbClr val="993300"/>
                </a:solidFill>
              </a:rPr>
              <a:t>Résultats</a:t>
            </a:r>
            <a:r>
              <a:rPr lang="en-US" sz="2800" dirty="0">
                <a:solidFill>
                  <a:srgbClr val="993300"/>
                </a:solidFill>
              </a:rPr>
              <a:t>: </a:t>
            </a:r>
            <a:r>
              <a:rPr lang="en-US" sz="2800" dirty="0" err="1">
                <a:solidFill>
                  <a:srgbClr val="993300"/>
                </a:solidFill>
              </a:rPr>
              <a:t>Adversités</a:t>
            </a:r>
            <a:r>
              <a:rPr lang="en-US" sz="2800" dirty="0">
                <a:solidFill>
                  <a:srgbClr val="993300"/>
                </a:solidFill>
              </a:rPr>
              <a:t> &amp; Charge </a:t>
            </a:r>
            <a:r>
              <a:rPr lang="en-US" sz="2800" dirty="0" err="1">
                <a:solidFill>
                  <a:srgbClr val="993300"/>
                </a:solidFill>
              </a:rPr>
              <a:t>allostatique</a:t>
            </a:r>
            <a:endParaRPr lang="en-US" sz="2800" dirty="0">
              <a:solidFill>
                <a:srgbClr val="993300"/>
              </a:solidFill>
            </a:endParaRPr>
          </a:p>
        </p:txBody>
      </p:sp>
      <p:sp>
        <p:nvSpPr>
          <p:cNvPr id="2" name="ZoneTexte 1"/>
          <p:cNvSpPr txBox="1"/>
          <p:nvPr/>
        </p:nvSpPr>
        <p:spPr>
          <a:xfrm>
            <a:off x="7195944" y="1570625"/>
            <a:ext cx="929859" cy="369332"/>
          </a:xfrm>
          <a:prstGeom prst="rect">
            <a:avLst/>
          </a:prstGeom>
          <a:noFill/>
        </p:spPr>
        <p:txBody>
          <a:bodyPr wrap="square" rtlCol="0">
            <a:spAutoFit/>
          </a:bodyPr>
          <a:lstStyle/>
          <a:p>
            <a:r>
              <a:rPr lang="el-GR" dirty="0"/>
              <a:t>β</a:t>
            </a:r>
            <a:r>
              <a:rPr lang="fr-FR" dirty="0"/>
              <a:t>=0,42</a:t>
            </a:r>
          </a:p>
        </p:txBody>
      </p:sp>
      <p:sp>
        <p:nvSpPr>
          <p:cNvPr id="56" name="ZoneTexte 55"/>
          <p:cNvSpPr txBox="1"/>
          <p:nvPr/>
        </p:nvSpPr>
        <p:spPr>
          <a:xfrm>
            <a:off x="7172135" y="2035689"/>
            <a:ext cx="929859" cy="369332"/>
          </a:xfrm>
          <a:prstGeom prst="rect">
            <a:avLst/>
          </a:prstGeom>
          <a:noFill/>
        </p:spPr>
        <p:txBody>
          <a:bodyPr wrap="square" rtlCol="0">
            <a:spAutoFit/>
          </a:bodyPr>
          <a:lstStyle/>
          <a:p>
            <a:r>
              <a:rPr lang="el-GR" dirty="0"/>
              <a:t>β</a:t>
            </a:r>
            <a:r>
              <a:rPr lang="fr-FR" dirty="0"/>
              <a:t>=0,46</a:t>
            </a:r>
          </a:p>
        </p:txBody>
      </p:sp>
    </p:spTree>
    <p:extLst>
      <p:ext uri="{BB962C8B-B14F-4D97-AF65-F5344CB8AC3E}">
        <p14:creationId xmlns:p14="http://schemas.microsoft.com/office/powerpoint/2010/main" val="480016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re 1"/>
          <p:cNvSpPr txBox="1">
            <a:spLocks/>
          </p:cNvSpPr>
          <p:nvPr/>
        </p:nvSpPr>
        <p:spPr>
          <a:xfrm>
            <a:off x="722491" y="180962"/>
            <a:ext cx="8180024" cy="527420"/>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2800" dirty="0">
                <a:solidFill>
                  <a:srgbClr val="CC3300"/>
                </a:solidFill>
              </a:rPr>
              <a:t>Charge </a:t>
            </a:r>
            <a:r>
              <a:rPr lang="en-US" sz="2800" dirty="0" err="1">
                <a:solidFill>
                  <a:srgbClr val="CC3300"/>
                </a:solidFill>
              </a:rPr>
              <a:t>Allostatique</a:t>
            </a:r>
            <a:r>
              <a:rPr lang="en-US" sz="2800" dirty="0">
                <a:solidFill>
                  <a:srgbClr val="CC3300"/>
                </a:solidFill>
              </a:rPr>
              <a:t> et </a:t>
            </a:r>
            <a:r>
              <a:rPr lang="en-US" sz="2800" dirty="0" err="1">
                <a:solidFill>
                  <a:srgbClr val="CC3300"/>
                </a:solidFill>
              </a:rPr>
              <a:t>Survie</a:t>
            </a:r>
            <a:r>
              <a:rPr lang="en-US" sz="2800" dirty="0">
                <a:solidFill>
                  <a:srgbClr val="CC3300"/>
                </a:solidFill>
              </a:rPr>
              <a:t> sur 10 </a:t>
            </a:r>
            <a:r>
              <a:rPr lang="en-US" sz="2800" dirty="0" err="1">
                <a:solidFill>
                  <a:srgbClr val="CC3300"/>
                </a:solidFill>
              </a:rPr>
              <a:t>ans</a:t>
            </a:r>
            <a:endParaRPr lang="fr-FR" sz="2800" dirty="0">
              <a:solidFill>
                <a:srgbClr val="CC3300"/>
              </a:solidFill>
            </a:endParaRPr>
          </a:p>
        </p:txBody>
      </p:sp>
      <p:sp>
        <p:nvSpPr>
          <p:cNvPr id="5" name="ZoneTexte 4"/>
          <p:cNvSpPr txBox="1"/>
          <p:nvPr/>
        </p:nvSpPr>
        <p:spPr>
          <a:xfrm>
            <a:off x="62383" y="708382"/>
            <a:ext cx="3624649" cy="1077218"/>
          </a:xfrm>
          <a:prstGeom prst="rect">
            <a:avLst/>
          </a:prstGeom>
          <a:noFill/>
        </p:spPr>
        <p:txBody>
          <a:bodyPr wrap="square" rtlCol="0">
            <a:spAutoFit/>
          </a:bodyPr>
          <a:lstStyle/>
          <a:p>
            <a:pPr defTabSz="342900"/>
            <a:r>
              <a:rPr lang="fr-FR" sz="1600" dirty="0"/>
              <a:t>Charge </a:t>
            </a:r>
            <a:r>
              <a:rPr lang="fr-FR" sz="1600" dirty="0" err="1"/>
              <a:t>allostatique</a:t>
            </a:r>
            <a:r>
              <a:rPr lang="fr-FR" sz="1600" dirty="0"/>
              <a:t> en 3 classes:</a:t>
            </a:r>
          </a:p>
          <a:p>
            <a:pPr defTabSz="342900"/>
            <a:r>
              <a:rPr lang="fr-FR" sz="1600" dirty="0" err="1"/>
              <a:t>Low</a:t>
            </a:r>
            <a:r>
              <a:rPr lang="fr-FR" sz="1600" dirty="0"/>
              <a:t> AL: [0:2]</a:t>
            </a:r>
          </a:p>
          <a:p>
            <a:pPr defTabSz="342900"/>
            <a:r>
              <a:rPr lang="fr-FR" sz="1600" dirty="0" err="1"/>
              <a:t>Mid</a:t>
            </a:r>
            <a:r>
              <a:rPr lang="fr-FR" sz="1600" dirty="0"/>
              <a:t> AL:[3:4]</a:t>
            </a:r>
          </a:p>
          <a:p>
            <a:pPr defTabSz="342900"/>
            <a:r>
              <a:rPr lang="fr-FR" sz="1600" dirty="0"/>
              <a:t>High AL:[5:12]</a:t>
            </a:r>
            <a:endParaRPr lang="fr-FR" sz="3200" dirty="0"/>
          </a:p>
        </p:txBody>
      </p:sp>
      <p:sp>
        <p:nvSpPr>
          <p:cNvPr id="6" name="Rectangle 5"/>
          <p:cNvSpPr/>
          <p:nvPr/>
        </p:nvSpPr>
        <p:spPr>
          <a:xfrm>
            <a:off x="62383" y="5916905"/>
            <a:ext cx="8632131" cy="646331"/>
          </a:xfrm>
          <a:prstGeom prst="rect">
            <a:avLst/>
          </a:prstGeom>
        </p:spPr>
        <p:txBody>
          <a:bodyPr wrap="square">
            <a:spAutoFit/>
          </a:bodyPr>
          <a:lstStyle/>
          <a:p>
            <a:pPr marL="285750" indent="-285750" defTabSz="342900">
              <a:buFont typeface="Arial" panose="020B0604020202020204" pitchFamily="34" charset="0"/>
              <a:buChar char="•"/>
            </a:pPr>
            <a:r>
              <a:rPr lang="fr-FR" dirty="0"/>
              <a:t>Sur risque de mortalité dans le groupe ayant une AL forte comparé au groupe  avec AL bas(HR 3.56 [2.3 -5.53])</a:t>
            </a:r>
          </a:p>
        </p:txBody>
      </p:sp>
      <p:sp>
        <p:nvSpPr>
          <p:cNvPr id="2" name="ZoneTexte 1"/>
          <p:cNvSpPr txBox="1"/>
          <p:nvPr/>
        </p:nvSpPr>
        <p:spPr>
          <a:xfrm>
            <a:off x="62383" y="5023222"/>
            <a:ext cx="4965229" cy="646331"/>
          </a:xfrm>
          <a:prstGeom prst="rect">
            <a:avLst/>
          </a:prstGeom>
          <a:noFill/>
        </p:spPr>
        <p:txBody>
          <a:bodyPr wrap="square" rtlCol="0">
            <a:spAutoFit/>
          </a:bodyPr>
          <a:lstStyle/>
          <a:p>
            <a:r>
              <a:rPr lang="fr-FR" dirty="0"/>
              <a:t>Hazard ratio for all-cause </a:t>
            </a:r>
            <a:r>
              <a:rPr lang="fr-FR" dirty="0" err="1"/>
              <a:t>mortality</a:t>
            </a:r>
            <a:r>
              <a:rPr lang="fr-FR" dirty="0"/>
              <a:t> in a life-course </a:t>
            </a:r>
            <a:r>
              <a:rPr lang="fr-FR" dirty="0" err="1"/>
              <a:t>multivariate</a:t>
            </a:r>
            <a:r>
              <a:rPr lang="fr-FR" dirty="0"/>
              <a:t> Cox model</a:t>
            </a: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99" y="1723712"/>
            <a:ext cx="4760804" cy="3173869"/>
          </a:xfrm>
          <a:prstGeom prst="rect">
            <a:avLst/>
          </a:prstGeom>
        </p:spPr>
      </p:pic>
      <p:grpSp>
        <p:nvGrpSpPr>
          <p:cNvPr id="13" name="Groupe 12"/>
          <p:cNvGrpSpPr/>
          <p:nvPr/>
        </p:nvGrpSpPr>
        <p:grpSpPr>
          <a:xfrm>
            <a:off x="4907756" y="692727"/>
            <a:ext cx="4132335" cy="4465061"/>
            <a:chOff x="6774782" y="689214"/>
            <a:chExt cx="5124450" cy="5532581"/>
          </a:xfrm>
        </p:grpSpPr>
        <p:pic>
          <p:nvPicPr>
            <p:cNvPr id="10" name="Image 9"/>
            <p:cNvPicPr>
              <a:picLocks noChangeAspect="1"/>
            </p:cNvPicPr>
            <p:nvPr/>
          </p:nvPicPr>
          <p:blipFill rotWithShape="1">
            <a:blip r:embed="rId4" cstate="print">
              <a:extLst>
                <a:ext uri="{28A0092B-C50C-407E-A947-70E740481C1C}">
                  <a14:useLocalDpi xmlns:a14="http://schemas.microsoft.com/office/drawing/2010/main" val="0"/>
                </a:ext>
              </a:extLst>
            </a:blip>
            <a:srcRect l="49053"/>
            <a:stretch/>
          </p:blipFill>
          <p:spPr>
            <a:xfrm>
              <a:off x="6774782" y="689214"/>
              <a:ext cx="5124450" cy="5532581"/>
            </a:xfrm>
            <a:prstGeom prst="rect">
              <a:avLst/>
            </a:prstGeom>
          </p:spPr>
        </p:pic>
        <p:sp>
          <p:nvSpPr>
            <p:cNvPr id="12" name="Rectangle 11"/>
            <p:cNvSpPr/>
            <p:nvPr/>
          </p:nvSpPr>
          <p:spPr>
            <a:xfrm>
              <a:off x="6923414" y="722326"/>
              <a:ext cx="182236" cy="2361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grpSp>
      <p:sp>
        <p:nvSpPr>
          <p:cNvPr id="14" name="Rectangle 13"/>
          <p:cNvSpPr/>
          <p:nvPr/>
        </p:nvSpPr>
        <p:spPr>
          <a:xfrm>
            <a:off x="6669187" y="5243557"/>
            <a:ext cx="2474813" cy="323165"/>
          </a:xfrm>
          <a:prstGeom prst="rect">
            <a:avLst/>
          </a:prstGeom>
        </p:spPr>
        <p:txBody>
          <a:bodyPr wrap="square">
            <a:spAutoFit/>
          </a:bodyPr>
          <a:lstStyle/>
          <a:p>
            <a:pPr defTabSz="342900"/>
            <a:r>
              <a:rPr lang="fr-FR" sz="1500" dirty="0"/>
              <a:t>Castagné et al 2018 EJE</a:t>
            </a:r>
            <a:endParaRPr lang="fr-FR" dirty="0"/>
          </a:p>
        </p:txBody>
      </p:sp>
    </p:spTree>
    <p:extLst>
      <p:ext uri="{BB962C8B-B14F-4D97-AF65-F5344CB8AC3E}">
        <p14:creationId xmlns:p14="http://schemas.microsoft.com/office/powerpoint/2010/main" val="2322416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249381" y="5611505"/>
            <a:ext cx="6011376" cy="1246495"/>
          </a:xfrm>
          <a:prstGeom prst="rect">
            <a:avLst/>
          </a:prstGeom>
        </p:spPr>
        <p:txBody>
          <a:bodyPr wrap="square">
            <a:spAutoFit/>
          </a:bodyPr>
          <a:lstStyle/>
          <a:p>
            <a:pPr defTabSz="342900"/>
            <a:endParaRPr lang="en-US" sz="1500" dirty="0"/>
          </a:p>
          <a:p>
            <a:pPr marL="257175" indent="-257175" defTabSz="342900">
              <a:buFont typeface="Symbol" panose="05050102010706020507" pitchFamily="18" charset="2"/>
              <a:buChar char="Þ"/>
            </a:pPr>
            <a:r>
              <a:rPr lang="en-US" sz="1500" dirty="0"/>
              <a:t>La CA </a:t>
            </a:r>
            <a:r>
              <a:rPr lang="en-US" sz="1500" dirty="0" err="1"/>
              <a:t>est</a:t>
            </a:r>
            <a:r>
              <a:rPr lang="en-US" sz="1500" dirty="0"/>
              <a:t> un determinant important de la </a:t>
            </a:r>
            <a:r>
              <a:rPr lang="en-US" sz="1500" dirty="0" err="1"/>
              <a:t>mortalité</a:t>
            </a:r>
            <a:endParaRPr lang="en-US" sz="1500" dirty="0"/>
          </a:p>
          <a:p>
            <a:pPr marL="257175" indent="-257175" defTabSz="342900">
              <a:buFont typeface="Symbol" panose="05050102010706020507" pitchFamily="18" charset="2"/>
              <a:buChar char="Þ"/>
            </a:pPr>
            <a:endParaRPr lang="en-US" sz="1500" dirty="0"/>
          </a:p>
          <a:p>
            <a:pPr marL="257175" indent="-257175" defTabSz="342900">
              <a:buFont typeface="Symbol" panose="05050102010706020507" pitchFamily="18" charset="2"/>
              <a:buChar char="Þ"/>
            </a:pPr>
            <a:r>
              <a:rPr lang="en-US" sz="1500" dirty="0"/>
              <a:t>Contribution </a:t>
            </a:r>
            <a:r>
              <a:rPr lang="en-US" sz="1500" dirty="0" err="1"/>
              <a:t>importante</a:t>
            </a:r>
            <a:r>
              <a:rPr lang="en-US" sz="1500" dirty="0"/>
              <a:t> des </a:t>
            </a:r>
            <a:r>
              <a:rPr lang="en-US" sz="1500" dirty="0" err="1"/>
              <a:t>systèmes</a:t>
            </a:r>
            <a:r>
              <a:rPr lang="en-US" sz="1500" dirty="0"/>
              <a:t> </a:t>
            </a:r>
            <a:r>
              <a:rPr lang="en-US" sz="1500" dirty="0" err="1"/>
              <a:t>inflammatoire</a:t>
            </a:r>
            <a:r>
              <a:rPr lang="en-US" sz="1500" dirty="0"/>
              <a:t>/ </a:t>
            </a:r>
            <a:r>
              <a:rPr lang="en-US" sz="1500" dirty="0" err="1"/>
              <a:t>immunitaire</a:t>
            </a:r>
            <a:r>
              <a:rPr lang="en-US" sz="1500" dirty="0"/>
              <a:t> &amp; cardio</a:t>
            </a:r>
            <a:endParaRPr lang="fr-FR" dirty="0"/>
          </a:p>
        </p:txBody>
      </p:sp>
      <p:sp>
        <p:nvSpPr>
          <p:cNvPr id="7" name="Titre 1"/>
          <p:cNvSpPr txBox="1">
            <a:spLocks/>
          </p:cNvSpPr>
          <p:nvPr/>
        </p:nvSpPr>
        <p:spPr>
          <a:xfrm>
            <a:off x="496433" y="123446"/>
            <a:ext cx="8534420" cy="101727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fr-FR" sz="2250" dirty="0">
                <a:solidFill>
                  <a:srgbClr val="CC3300"/>
                </a:solidFill>
              </a:rPr>
              <a:t>Contribution des biomarqueurs de la Charge </a:t>
            </a:r>
            <a:r>
              <a:rPr lang="fr-FR" sz="2250" dirty="0" err="1">
                <a:solidFill>
                  <a:srgbClr val="CC3300"/>
                </a:solidFill>
              </a:rPr>
              <a:t>Allostatique</a:t>
            </a:r>
            <a:r>
              <a:rPr lang="fr-FR" sz="2250" dirty="0">
                <a:solidFill>
                  <a:srgbClr val="CC3300"/>
                </a:solidFill>
              </a:rPr>
              <a:t> (CA) à la Mortalité Précoce</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665" y="1232108"/>
            <a:ext cx="7975906" cy="4658253"/>
          </a:xfrm>
          <a:prstGeom prst="rect">
            <a:avLst/>
          </a:prstGeom>
        </p:spPr>
      </p:pic>
      <p:sp>
        <p:nvSpPr>
          <p:cNvPr id="8" name="Rectangle 7"/>
          <p:cNvSpPr/>
          <p:nvPr/>
        </p:nvSpPr>
        <p:spPr>
          <a:xfrm>
            <a:off x="6331435" y="5911587"/>
            <a:ext cx="2474813" cy="323165"/>
          </a:xfrm>
          <a:prstGeom prst="rect">
            <a:avLst/>
          </a:prstGeom>
        </p:spPr>
        <p:txBody>
          <a:bodyPr wrap="square">
            <a:spAutoFit/>
          </a:bodyPr>
          <a:lstStyle/>
          <a:p>
            <a:pPr defTabSz="342900"/>
            <a:r>
              <a:rPr lang="fr-FR" sz="1500" dirty="0"/>
              <a:t>Castagné et al 2018 EJE</a:t>
            </a:r>
            <a:endParaRPr lang="fr-FR" dirty="0"/>
          </a:p>
        </p:txBody>
      </p:sp>
    </p:spTree>
    <p:extLst>
      <p:ext uri="{BB962C8B-B14F-4D97-AF65-F5344CB8AC3E}">
        <p14:creationId xmlns:p14="http://schemas.microsoft.com/office/powerpoint/2010/main" val="449074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re 1"/>
          <p:cNvSpPr>
            <a:spLocks noGrp="1"/>
          </p:cNvSpPr>
          <p:nvPr>
            <p:ph type="title"/>
          </p:nvPr>
        </p:nvSpPr>
        <p:spPr>
          <a:xfrm>
            <a:off x="539841" y="242662"/>
            <a:ext cx="8301028" cy="1017270"/>
          </a:xfrm>
        </p:spPr>
        <p:txBody>
          <a:bodyPr>
            <a:normAutofit/>
          </a:bodyPr>
          <a:lstStyle/>
          <a:p>
            <a:pPr algn="ctr"/>
            <a:r>
              <a:rPr lang="fr-FR" sz="2250" dirty="0">
                <a:solidFill>
                  <a:srgbClr val="CC3300"/>
                </a:solidFill>
              </a:rPr>
              <a:t>Risque de mortalité par système physiologique et Charge </a:t>
            </a:r>
            <a:r>
              <a:rPr lang="fr-FR" sz="2250" dirty="0" err="1">
                <a:solidFill>
                  <a:srgbClr val="CC3300"/>
                </a:solidFill>
              </a:rPr>
              <a:t>Allostatique</a:t>
            </a:r>
            <a:endParaRPr lang="fr-FR" sz="2250" dirty="0">
              <a:solidFill>
                <a:srgbClr val="CC3300"/>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674" y="1119728"/>
            <a:ext cx="7976962" cy="5350343"/>
          </a:xfrm>
          <a:prstGeom prst="rect">
            <a:avLst/>
          </a:prstGeom>
        </p:spPr>
      </p:pic>
    </p:spTree>
    <p:extLst>
      <p:ext uri="{BB962C8B-B14F-4D97-AF65-F5344CB8AC3E}">
        <p14:creationId xmlns:p14="http://schemas.microsoft.com/office/powerpoint/2010/main" val="2676837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txBox="1">
            <a:spLocks/>
          </p:cNvSpPr>
          <p:nvPr/>
        </p:nvSpPr>
        <p:spPr>
          <a:xfrm>
            <a:off x="1472133" y="273647"/>
            <a:ext cx="7951953" cy="527420"/>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2800" dirty="0" err="1">
                <a:solidFill>
                  <a:srgbClr val="CC3300"/>
                </a:solidFill>
              </a:rPr>
              <a:t>Pistes</a:t>
            </a:r>
            <a:r>
              <a:rPr lang="en-US" sz="2800" dirty="0">
                <a:solidFill>
                  <a:srgbClr val="CC3300"/>
                </a:solidFill>
              </a:rPr>
              <a:t>: </a:t>
            </a:r>
            <a:r>
              <a:rPr lang="en-US" sz="2800" dirty="0" err="1">
                <a:solidFill>
                  <a:srgbClr val="CC3300"/>
                </a:solidFill>
              </a:rPr>
              <a:t>Mécanismes</a:t>
            </a:r>
            <a:r>
              <a:rPr lang="en-US" sz="2800" dirty="0">
                <a:solidFill>
                  <a:srgbClr val="CC3300"/>
                </a:solidFill>
              </a:rPr>
              <a:t> </a:t>
            </a:r>
            <a:r>
              <a:rPr lang="en-US" sz="2800" dirty="0" err="1">
                <a:solidFill>
                  <a:srgbClr val="CC3300"/>
                </a:solidFill>
              </a:rPr>
              <a:t>endogènes</a:t>
            </a:r>
            <a:r>
              <a:rPr lang="en-US" sz="2800" dirty="0">
                <a:solidFill>
                  <a:srgbClr val="CC3300"/>
                </a:solidFill>
              </a:rPr>
              <a:t> &amp; inflammation?</a:t>
            </a:r>
            <a:endParaRPr lang="fr-FR" sz="2800" dirty="0">
              <a:solidFill>
                <a:srgbClr val="CC3300"/>
              </a:solidFill>
            </a:endParaRPr>
          </a:p>
        </p:txBody>
      </p:sp>
      <p:sp>
        <p:nvSpPr>
          <p:cNvPr id="14" name="Rectangle 13"/>
          <p:cNvSpPr/>
          <p:nvPr/>
        </p:nvSpPr>
        <p:spPr>
          <a:xfrm>
            <a:off x="5382206" y="6534835"/>
            <a:ext cx="3871784" cy="323165"/>
          </a:xfrm>
          <a:prstGeom prst="rect">
            <a:avLst/>
          </a:prstGeom>
        </p:spPr>
        <p:txBody>
          <a:bodyPr wrap="square">
            <a:spAutoFit/>
          </a:bodyPr>
          <a:lstStyle/>
          <a:p>
            <a:pPr defTabSz="342900"/>
            <a:r>
              <a:rPr lang="fr-FR" sz="1500" dirty="0"/>
              <a:t>Berger, Castagné et al 2018 en révision</a:t>
            </a:r>
            <a:endParaRPr lang="fr-FR" dirty="0"/>
          </a:p>
        </p:txBody>
      </p:sp>
      <p:pic>
        <p:nvPicPr>
          <p:cNvPr id="4" name="Image 3"/>
          <p:cNvPicPr>
            <a:picLocks noChangeAspect="1"/>
          </p:cNvPicPr>
          <p:nvPr/>
        </p:nvPicPr>
        <p:blipFill>
          <a:blip r:embed="rId3"/>
          <a:stretch>
            <a:fillRect/>
          </a:stretch>
        </p:blipFill>
        <p:spPr>
          <a:xfrm>
            <a:off x="823784" y="1297248"/>
            <a:ext cx="8262551" cy="4772645"/>
          </a:xfrm>
          <a:prstGeom prst="rect">
            <a:avLst/>
          </a:prstGeom>
        </p:spPr>
      </p:pic>
      <p:pic>
        <p:nvPicPr>
          <p:cNvPr id="15" name="Image 14"/>
          <p:cNvPicPr>
            <a:picLocks noChangeAspect="1"/>
          </p:cNvPicPr>
          <p:nvPr/>
        </p:nvPicPr>
        <p:blipFill>
          <a:blip r:embed="rId4"/>
          <a:stretch>
            <a:fillRect/>
          </a:stretch>
        </p:blipFill>
        <p:spPr>
          <a:xfrm>
            <a:off x="881449" y="6268842"/>
            <a:ext cx="1368060" cy="531985"/>
          </a:xfrm>
          <a:prstGeom prst="rect">
            <a:avLst/>
          </a:prstGeom>
        </p:spPr>
      </p:pic>
    </p:spTree>
    <p:extLst>
      <p:ext uri="{BB962C8B-B14F-4D97-AF65-F5344CB8AC3E}">
        <p14:creationId xmlns:p14="http://schemas.microsoft.com/office/powerpoint/2010/main" val="3953957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txBox="1">
            <a:spLocks/>
          </p:cNvSpPr>
          <p:nvPr/>
        </p:nvSpPr>
        <p:spPr>
          <a:xfrm>
            <a:off x="1463894" y="631447"/>
            <a:ext cx="6106679" cy="527420"/>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2800" dirty="0">
                <a:solidFill>
                  <a:srgbClr val="CC3300"/>
                </a:solidFill>
              </a:rPr>
              <a:t>Position social &amp; inflammation</a:t>
            </a:r>
            <a:endParaRPr lang="fr-FR" sz="2800" dirty="0">
              <a:solidFill>
                <a:srgbClr val="CC3300"/>
              </a:solidFill>
            </a:endParaRPr>
          </a:p>
        </p:txBody>
      </p:sp>
      <p:sp>
        <p:nvSpPr>
          <p:cNvPr id="14" name="Rectangle 13"/>
          <p:cNvSpPr/>
          <p:nvPr/>
        </p:nvSpPr>
        <p:spPr>
          <a:xfrm>
            <a:off x="5382206" y="6534835"/>
            <a:ext cx="3871784" cy="323165"/>
          </a:xfrm>
          <a:prstGeom prst="rect">
            <a:avLst/>
          </a:prstGeom>
        </p:spPr>
        <p:txBody>
          <a:bodyPr wrap="square">
            <a:spAutoFit/>
          </a:bodyPr>
          <a:lstStyle/>
          <a:p>
            <a:pPr defTabSz="342900"/>
            <a:r>
              <a:rPr lang="fr-FR" sz="1500" dirty="0"/>
              <a:t>Berger, Castagné et al 2018 en révision</a:t>
            </a:r>
            <a:endParaRPr lang="fr-FR" dirty="0"/>
          </a:p>
        </p:txBody>
      </p:sp>
      <p:pic>
        <p:nvPicPr>
          <p:cNvPr id="15" name="Image 14"/>
          <p:cNvPicPr>
            <a:picLocks noChangeAspect="1"/>
          </p:cNvPicPr>
          <p:nvPr/>
        </p:nvPicPr>
        <p:blipFill>
          <a:blip r:embed="rId3"/>
          <a:stretch>
            <a:fillRect/>
          </a:stretch>
        </p:blipFill>
        <p:spPr>
          <a:xfrm>
            <a:off x="204382" y="6427305"/>
            <a:ext cx="1047769" cy="407437"/>
          </a:xfrm>
          <a:prstGeom prst="rect">
            <a:avLst/>
          </a:prstGeom>
        </p:spPr>
      </p:pic>
      <p:pic>
        <p:nvPicPr>
          <p:cNvPr id="6" name="Image 5"/>
          <p:cNvPicPr/>
          <p:nvPr/>
        </p:nvPicPr>
        <p:blipFill>
          <a:blip r:embed="rId4">
            <a:extLst>
              <a:ext uri="{28A0092B-C50C-407E-A947-70E740481C1C}">
                <a14:useLocalDpi xmlns:a14="http://schemas.microsoft.com/office/drawing/2010/main" val="0"/>
              </a:ext>
            </a:extLst>
          </a:blip>
          <a:stretch>
            <a:fillRect/>
          </a:stretch>
        </p:blipFill>
        <p:spPr>
          <a:xfrm>
            <a:off x="204382" y="1779373"/>
            <a:ext cx="9049608" cy="4653940"/>
          </a:xfrm>
          <a:prstGeom prst="rect">
            <a:avLst/>
          </a:prstGeom>
        </p:spPr>
      </p:pic>
      <p:sp>
        <p:nvSpPr>
          <p:cNvPr id="2" name="ZoneTexte 1"/>
          <p:cNvSpPr txBox="1"/>
          <p:nvPr/>
        </p:nvSpPr>
        <p:spPr>
          <a:xfrm>
            <a:off x="494270" y="1260389"/>
            <a:ext cx="8287265" cy="646331"/>
          </a:xfrm>
          <a:prstGeom prst="rect">
            <a:avLst/>
          </a:prstGeom>
          <a:noFill/>
        </p:spPr>
        <p:txBody>
          <a:bodyPr wrap="square" rtlCol="0">
            <a:spAutoFit/>
          </a:bodyPr>
          <a:lstStyle/>
          <a:p>
            <a:r>
              <a:rPr lang="en-GB" dirty="0"/>
              <a:t>Random effect regression models of the</a:t>
            </a:r>
            <a:r>
              <a:rPr lang="en-GB" b="1" dirty="0"/>
              <a:t> </a:t>
            </a:r>
            <a:r>
              <a:rPr lang="en-GB" dirty="0"/>
              <a:t>association between educational attainment and CRP across 6 European cohorts</a:t>
            </a:r>
            <a:endParaRPr lang="fr-FR" dirty="0"/>
          </a:p>
        </p:txBody>
      </p:sp>
    </p:spTree>
    <p:extLst>
      <p:ext uri="{BB962C8B-B14F-4D97-AF65-F5344CB8AC3E}">
        <p14:creationId xmlns:p14="http://schemas.microsoft.com/office/powerpoint/2010/main" val="3259150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idx="4294967295"/>
          </p:nvPr>
        </p:nvSpPr>
        <p:spPr>
          <a:xfrm>
            <a:off x="1595480" y="667266"/>
            <a:ext cx="3009471" cy="633327"/>
          </a:xfrm>
        </p:spPr>
        <p:txBody>
          <a:bodyPr anchor="t">
            <a:normAutofit/>
          </a:bodyPr>
          <a:lstStyle/>
          <a:p>
            <a:pPr eaLnBrk="1" hangingPunct="1"/>
            <a:r>
              <a:rPr lang="fr-FR" altLang="fr-FR" sz="2550" dirty="0">
                <a:solidFill>
                  <a:schemeClr val="tx1"/>
                </a:solidFill>
                <a:latin typeface="+mn-lt"/>
              </a:rPr>
              <a:t>Discussion</a:t>
            </a:r>
            <a:endParaRPr lang="en-GB" altLang="fr-FR" sz="2550" dirty="0">
              <a:solidFill>
                <a:schemeClr val="tx1"/>
              </a:solidFill>
              <a:latin typeface="+mn-lt"/>
            </a:endParaRPr>
          </a:p>
        </p:txBody>
      </p:sp>
      <p:sp>
        <p:nvSpPr>
          <p:cNvPr id="19476" name="Rectangle 3"/>
          <p:cNvSpPr>
            <a:spLocks noChangeArrowheads="1"/>
          </p:cNvSpPr>
          <p:nvPr/>
        </p:nvSpPr>
        <p:spPr bwMode="auto">
          <a:xfrm>
            <a:off x="1359243" y="1481210"/>
            <a:ext cx="7427661" cy="3873572"/>
          </a:xfrm>
          <a:prstGeom prst="rect">
            <a:avLst/>
          </a:prstGeom>
          <a:noFill/>
          <a:ln w="9525">
            <a:noFill/>
            <a:miter lim="800000"/>
            <a:headEnd/>
            <a:tailEnd/>
          </a:ln>
        </p:spPr>
        <p:txBody>
          <a:bodyPr/>
          <a:lstStyle/>
          <a:p>
            <a:pPr marL="285750" indent="-285750">
              <a:spcBef>
                <a:spcPct val="20000"/>
              </a:spcBef>
              <a:buSzPct val="75000"/>
              <a:buFont typeface="Arial" panose="020B0604020202020204" pitchFamily="34" charset="0"/>
              <a:buChar char="•"/>
            </a:pPr>
            <a:r>
              <a:rPr lang="fr-FR" altLang="fr-FR" b="1" dirty="0">
                <a:latin typeface="Calibri" pitchFamily="34" charset="0"/>
                <a:sym typeface="Wingdings" panose="05000000000000000000" pitchFamily="2" charset="2"/>
              </a:rPr>
              <a:t>Les adversités durant l’enfance, associées au contexte socio-économique, sont liées à un déséquilibre physiologique multi-système via des chemins diverses. </a:t>
            </a:r>
          </a:p>
          <a:p>
            <a:pPr marL="285750" indent="-285750">
              <a:spcBef>
                <a:spcPct val="20000"/>
              </a:spcBef>
              <a:buSzPct val="75000"/>
              <a:buFont typeface="Arial" panose="020B0604020202020204" pitchFamily="34" charset="0"/>
              <a:buChar char="•"/>
            </a:pPr>
            <a:r>
              <a:rPr lang="fr-FR" altLang="fr-FR" b="1" dirty="0">
                <a:latin typeface="Calibri" pitchFamily="34" charset="0"/>
                <a:sym typeface="Wingdings" panose="05000000000000000000" pitchFamily="2" charset="2"/>
              </a:rPr>
              <a:t>Le déséquilibre physiologique est associé à la mortalité ultérieur</a:t>
            </a:r>
          </a:p>
          <a:p>
            <a:pPr>
              <a:spcBef>
                <a:spcPct val="20000"/>
              </a:spcBef>
              <a:buSzPct val="75000"/>
            </a:pPr>
            <a:endParaRPr lang="fr-FR" altLang="fr-FR" b="1" dirty="0">
              <a:latin typeface="Calibri" pitchFamily="34" charset="0"/>
              <a:sym typeface="Wingdings" panose="05000000000000000000" pitchFamily="2" charset="2"/>
            </a:endParaRPr>
          </a:p>
          <a:p>
            <a:pPr>
              <a:spcBef>
                <a:spcPct val="20000"/>
              </a:spcBef>
              <a:buSzPct val="75000"/>
            </a:pPr>
            <a:r>
              <a:rPr lang="fr-FR" altLang="fr-FR" b="1" dirty="0">
                <a:latin typeface="Calibri" pitchFamily="34" charset="0"/>
                <a:sym typeface="Wingdings" panose="05000000000000000000" pitchFamily="2" charset="2"/>
              </a:rPr>
              <a:t>Adversités:</a:t>
            </a:r>
          </a:p>
          <a:p>
            <a:pPr>
              <a:spcBef>
                <a:spcPct val="20000"/>
              </a:spcBef>
              <a:buClr>
                <a:schemeClr val="bg2"/>
              </a:buClr>
              <a:buSzPct val="75000"/>
            </a:pPr>
            <a:r>
              <a:rPr lang="fr-FR" altLang="fr-FR" dirty="0">
                <a:latin typeface="Calibri" pitchFamily="34" charset="0"/>
              </a:rPr>
              <a:t>-Sous-estimés ici (approche prospective)</a:t>
            </a:r>
          </a:p>
          <a:p>
            <a:pPr>
              <a:spcBef>
                <a:spcPct val="20000"/>
              </a:spcBef>
              <a:buClr>
                <a:schemeClr val="bg2"/>
              </a:buClr>
              <a:buSzPct val="75000"/>
            </a:pPr>
            <a:r>
              <a:rPr lang="fr-FR" altLang="fr-FR" dirty="0">
                <a:latin typeface="Calibri" pitchFamily="34" charset="0"/>
              </a:rPr>
              <a:t>-N’inclut pas la maltraitance &amp; abus</a:t>
            </a:r>
          </a:p>
          <a:p>
            <a:pPr>
              <a:spcBef>
                <a:spcPct val="20000"/>
              </a:spcBef>
              <a:buClr>
                <a:schemeClr val="bg2"/>
              </a:buClr>
              <a:buSzPct val="75000"/>
            </a:pPr>
            <a:r>
              <a:rPr lang="fr-FR" altLang="fr-FR" dirty="0">
                <a:latin typeface="Calibri" pitchFamily="34" charset="0"/>
              </a:rPr>
              <a:t>-Utilisation des adversités ensemble sous-entend une équivalence</a:t>
            </a:r>
          </a:p>
          <a:p>
            <a:pPr>
              <a:spcBef>
                <a:spcPct val="20000"/>
              </a:spcBef>
              <a:buClr>
                <a:schemeClr val="bg2"/>
              </a:buClr>
              <a:buSzPct val="75000"/>
            </a:pPr>
            <a:r>
              <a:rPr lang="en-GB" altLang="fr-FR" b="1" dirty="0">
                <a:latin typeface="Calibri" pitchFamily="34" charset="0"/>
              </a:rPr>
              <a:t>La charge </a:t>
            </a:r>
            <a:r>
              <a:rPr lang="en-GB" altLang="fr-FR" b="1" dirty="0" err="1">
                <a:latin typeface="Calibri" pitchFamily="34" charset="0"/>
              </a:rPr>
              <a:t>allostatique</a:t>
            </a:r>
            <a:r>
              <a:rPr lang="en-GB" altLang="fr-FR" b="1" dirty="0">
                <a:latin typeface="Calibri" pitchFamily="34" charset="0"/>
              </a:rPr>
              <a:t>: </a:t>
            </a:r>
            <a:r>
              <a:rPr lang="en-GB" altLang="fr-FR" b="1" dirty="0" err="1">
                <a:latin typeface="Calibri" pitchFamily="34" charset="0"/>
              </a:rPr>
              <a:t>une</a:t>
            </a:r>
            <a:r>
              <a:rPr lang="en-GB" altLang="fr-FR" b="1" dirty="0">
                <a:latin typeface="Calibri" pitchFamily="34" charset="0"/>
              </a:rPr>
              <a:t> </a:t>
            </a:r>
            <a:r>
              <a:rPr lang="en-GB" altLang="fr-FR" b="1" dirty="0" err="1">
                <a:latin typeface="Calibri" pitchFamily="34" charset="0"/>
              </a:rPr>
              <a:t>heuristique</a:t>
            </a:r>
            <a:endParaRPr lang="en-GB" altLang="fr-FR" b="1" dirty="0">
              <a:latin typeface="Calibri" pitchFamily="34" charset="0"/>
            </a:endParaRPr>
          </a:p>
          <a:p>
            <a:pPr>
              <a:spcBef>
                <a:spcPct val="20000"/>
              </a:spcBef>
              <a:buClr>
                <a:schemeClr val="bg2"/>
              </a:buClr>
              <a:buSzPct val="75000"/>
            </a:pPr>
            <a:r>
              <a:rPr lang="fr-FR" altLang="fr-FR" dirty="0">
                <a:latin typeface="Calibri" pitchFamily="34" charset="0"/>
              </a:rPr>
              <a:t>-Critiques méthodologiques &amp; conceptuelles (</a:t>
            </a:r>
            <a:r>
              <a:rPr lang="fr-FR" altLang="fr-FR" dirty="0" err="1">
                <a:latin typeface="Calibri" pitchFamily="34" charset="0"/>
              </a:rPr>
              <a:t>Delpierre</a:t>
            </a:r>
            <a:r>
              <a:rPr lang="fr-FR" altLang="fr-FR" dirty="0">
                <a:latin typeface="Calibri" pitchFamily="34" charset="0"/>
              </a:rPr>
              <a:t> et al LLCS 2015; </a:t>
            </a:r>
            <a:r>
              <a:rPr lang="fr-FR" altLang="fr-FR" dirty="0" err="1">
                <a:latin typeface="Calibri" pitchFamily="34" charset="0"/>
              </a:rPr>
              <a:t>Gruenwald</a:t>
            </a:r>
            <a:r>
              <a:rPr lang="fr-FR" altLang="fr-FR" dirty="0">
                <a:latin typeface="Calibri" pitchFamily="34" charset="0"/>
              </a:rPr>
              <a:t> PNAS 2006, Johnson Soc </a:t>
            </a:r>
            <a:r>
              <a:rPr lang="fr-FR" altLang="fr-FR" dirty="0" err="1">
                <a:latin typeface="Calibri" pitchFamily="34" charset="0"/>
              </a:rPr>
              <a:t>Sci</a:t>
            </a:r>
            <a:r>
              <a:rPr lang="fr-FR" altLang="fr-FR" dirty="0">
                <a:latin typeface="Calibri" pitchFamily="34" charset="0"/>
              </a:rPr>
              <a:t> Med 2017)</a:t>
            </a:r>
            <a:endParaRPr lang="en-GB" altLang="fr-FR" dirty="0">
              <a:latin typeface="Calibri" pitchFamily="34" charset="0"/>
            </a:endParaRPr>
          </a:p>
          <a:p>
            <a:pPr>
              <a:spcBef>
                <a:spcPct val="20000"/>
              </a:spcBef>
              <a:buClr>
                <a:schemeClr val="bg2"/>
              </a:buClr>
              <a:buSzPct val="75000"/>
            </a:pPr>
            <a:r>
              <a:rPr lang="fr-FR" altLang="fr-FR" dirty="0">
                <a:latin typeface="Calibri" pitchFamily="34" charset="0"/>
              </a:rPr>
              <a:t>-Semble capturer des </a:t>
            </a:r>
            <a:r>
              <a:rPr lang="fr-FR" altLang="fr-FR" dirty="0" err="1">
                <a:latin typeface="Calibri" pitchFamily="34" charset="0"/>
              </a:rPr>
              <a:t>processes</a:t>
            </a:r>
            <a:r>
              <a:rPr lang="fr-FR" altLang="fr-FR" dirty="0">
                <a:latin typeface="Calibri" pitchFamily="34" charset="0"/>
              </a:rPr>
              <a:t> communs entre de multiples pathologies chroniques</a:t>
            </a:r>
          </a:p>
          <a:p>
            <a:pPr>
              <a:spcBef>
                <a:spcPct val="20000"/>
              </a:spcBef>
              <a:buClr>
                <a:schemeClr val="bg2"/>
              </a:buClr>
              <a:buSzPct val="75000"/>
            </a:pPr>
            <a:r>
              <a:rPr lang="fr-FR" altLang="fr-FR" b="1" dirty="0">
                <a:latin typeface="Calibri" pitchFamily="34" charset="0"/>
              </a:rPr>
              <a:t>Chemin direct « non-expliqué » </a:t>
            </a:r>
          </a:p>
          <a:p>
            <a:pPr>
              <a:spcBef>
                <a:spcPct val="20000"/>
              </a:spcBef>
              <a:buClr>
                <a:schemeClr val="bg2"/>
              </a:buClr>
              <a:buSzPct val="75000"/>
            </a:pPr>
            <a:r>
              <a:rPr lang="fr-FR" altLang="fr-FR" dirty="0">
                <a:latin typeface="Calibri" pitchFamily="34" charset="0"/>
              </a:rPr>
              <a:t>-Confusion résiduelle/ médiation; erreurs de mesures</a:t>
            </a:r>
            <a:endParaRPr lang="en-GB" altLang="fr-FR" dirty="0">
              <a:latin typeface="Calibri" pitchFamily="34" charset="0"/>
            </a:endParaRPr>
          </a:p>
        </p:txBody>
      </p:sp>
    </p:spTree>
    <p:extLst>
      <p:ext uri="{BB962C8B-B14F-4D97-AF65-F5344CB8AC3E}">
        <p14:creationId xmlns:p14="http://schemas.microsoft.com/office/powerpoint/2010/main" val="628082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idx="4294967295"/>
          </p:nvPr>
        </p:nvSpPr>
        <p:spPr>
          <a:xfrm>
            <a:off x="1563431" y="514908"/>
            <a:ext cx="7094537" cy="796925"/>
          </a:xfrm>
        </p:spPr>
        <p:txBody>
          <a:bodyPr anchor="t">
            <a:noAutofit/>
          </a:bodyPr>
          <a:lstStyle/>
          <a:p>
            <a:pPr eaLnBrk="1" hangingPunct="1"/>
            <a:r>
              <a:rPr lang="fr-FR" altLang="fr-FR" sz="2800" dirty="0">
                <a:solidFill>
                  <a:schemeClr val="tx1"/>
                </a:solidFill>
                <a:latin typeface="+mn-lt"/>
              </a:rPr>
              <a:t>Expositions psychosociales précoces liées aux mécanismes endogènes</a:t>
            </a:r>
            <a:endParaRPr lang="en-GB" altLang="fr-FR" sz="2800" dirty="0">
              <a:solidFill>
                <a:schemeClr val="tx1"/>
              </a:solidFill>
              <a:latin typeface="+mn-lt"/>
            </a:endParaRPr>
          </a:p>
        </p:txBody>
      </p:sp>
      <p:sp>
        <p:nvSpPr>
          <p:cNvPr id="19476" name="Rectangle 3"/>
          <p:cNvSpPr>
            <a:spLocks noChangeArrowheads="1"/>
          </p:cNvSpPr>
          <p:nvPr/>
        </p:nvSpPr>
        <p:spPr bwMode="auto">
          <a:xfrm>
            <a:off x="1070919" y="1694602"/>
            <a:ext cx="7913754" cy="4574580"/>
          </a:xfrm>
          <a:prstGeom prst="rect">
            <a:avLst/>
          </a:prstGeom>
          <a:noFill/>
          <a:ln w="9525">
            <a:noFill/>
            <a:miter lim="800000"/>
            <a:headEnd/>
            <a:tailEnd/>
          </a:ln>
        </p:spPr>
        <p:txBody>
          <a:bodyPr/>
          <a:lstStyle/>
          <a:p>
            <a:pPr>
              <a:spcBef>
                <a:spcPct val="20000"/>
              </a:spcBef>
              <a:buSzPct val="75000"/>
            </a:pPr>
            <a:r>
              <a:rPr lang="fr-FR" altLang="fr-FR" sz="2000" dirty="0">
                <a:solidFill>
                  <a:schemeClr val="accent5">
                    <a:lumMod val="50000"/>
                  </a:schemeClr>
                </a:solidFill>
                <a:latin typeface="Calibri" pitchFamily="34" charset="0"/>
                <a:sym typeface="Wingdings" panose="05000000000000000000" pitchFamily="2" charset="2"/>
              </a:rPr>
              <a:t>Perspectives</a:t>
            </a:r>
            <a:endParaRPr lang="fr-FR" altLang="fr-FR" dirty="0">
              <a:solidFill>
                <a:schemeClr val="accent5">
                  <a:lumMod val="50000"/>
                </a:schemeClr>
              </a:solidFill>
              <a:latin typeface="Calibri" pitchFamily="34" charset="0"/>
              <a:sym typeface="Wingdings" panose="05000000000000000000" pitchFamily="2" charset="2"/>
            </a:endParaRPr>
          </a:p>
          <a:p>
            <a:pPr>
              <a:spcBef>
                <a:spcPct val="20000"/>
              </a:spcBef>
              <a:buSzPct val="75000"/>
            </a:pPr>
            <a:endParaRPr lang="fr-FR" altLang="fr-FR" dirty="0">
              <a:latin typeface="Calibri" pitchFamily="34" charset="0"/>
              <a:sym typeface="Wingdings" panose="05000000000000000000" pitchFamily="2" charset="2"/>
            </a:endParaRPr>
          </a:p>
          <a:p>
            <a:pPr>
              <a:spcBef>
                <a:spcPct val="20000"/>
              </a:spcBef>
              <a:buSzPct val="75000"/>
            </a:pPr>
            <a:r>
              <a:rPr lang="fr-FR" altLang="fr-FR" dirty="0">
                <a:latin typeface="Calibri" pitchFamily="34" charset="0"/>
                <a:sym typeface="Wingdings" panose="05000000000000000000" pitchFamily="2" charset="2"/>
              </a:rPr>
              <a:t>Dissocier les </a:t>
            </a:r>
            <a:r>
              <a:rPr lang="fr-FR" altLang="fr-FR" b="1" dirty="0">
                <a:latin typeface="Calibri" pitchFamily="34" charset="0"/>
                <a:sym typeface="Wingdings" panose="05000000000000000000" pitchFamily="2" charset="2"/>
              </a:rPr>
              <a:t>types et le timing </a:t>
            </a:r>
            <a:r>
              <a:rPr lang="fr-FR" altLang="fr-FR" dirty="0">
                <a:latin typeface="Calibri" pitchFamily="34" charset="0"/>
                <a:sym typeface="Wingdings" panose="05000000000000000000" pitchFamily="2" charset="2"/>
              </a:rPr>
              <a:t>des expositions stressantes… </a:t>
            </a:r>
          </a:p>
          <a:p>
            <a:pPr marL="285750" indent="-285750">
              <a:spcBef>
                <a:spcPct val="20000"/>
              </a:spcBef>
              <a:buSzPct val="75000"/>
              <a:buFont typeface="Arial" panose="020B0604020202020204" pitchFamily="34" charset="0"/>
              <a:buChar char="•"/>
            </a:pPr>
            <a:r>
              <a:rPr lang="fr-FR" altLang="fr-FR" dirty="0">
                <a:latin typeface="Calibri" pitchFamily="34" charset="0"/>
                <a:sym typeface="Wingdings" panose="05000000000000000000" pitchFamily="2" charset="2"/>
              </a:rPr>
              <a:t>Césarienne</a:t>
            </a:r>
            <a:r>
              <a:rPr lang="en-GB" altLang="fr-FR" dirty="0">
                <a:latin typeface="Calibri" pitchFamily="34" charset="0"/>
                <a:sym typeface="Wingdings" panose="05000000000000000000" pitchFamily="2" charset="2"/>
              </a:rPr>
              <a:t> </a:t>
            </a:r>
            <a:r>
              <a:rPr lang="en-GB" altLang="fr-FR" dirty="0" err="1">
                <a:latin typeface="Calibri" pitchFamily="34" charset="0"/>
                <a:sym typeface="Wingdings" panose="05000000000000000000" pitchFamily="2" charset="2"/>
              </a:rPr>
              <a:t>en</a:t>
            </a:r>
            <a:r>
              <a:rPr lang="en-GB" altLang="fr-FR" dirty="0">
                <a:latin typeface="Calibri" pitchFamily="34" charset="0"/>
                <a:sym typeface="Wingdings" panose="05000000000000000000" pitchFamily="2" charset="2"/>
              </a:rPr>
              <a:t> </a:t>
            </a:r>
            <a:r>
              <a:rPr lang="en-GB" altLang="fr-FR" dirty="0" err="1">
                <a:latin typeface="Calibri" pitchFamily="34" charset="0"/>
                <a:sym typeface="Wingdings" panose="05000000000000000000" pitchFamily="2" charset="2"/>
              </a:rPr>
              <a:t>urgence</a:t>
            </a:r>
            <a:r>
              <a:rPr lang="en-GB" altLang="fr-FR" dirty="0">
                <a:latin typeface="Calibri" pitchFamily="34" charset="0"/>
                <a:sym typeface="Wingdings" panose="05000000000000000000" pitchFamily="2" charset="2"/>
              </a:rPr>
              <a:t> </a:t>
            </a:r>
            <a:r>
              <a:rPr lang="en-GB" altLang="fr-FR" dirty="0" err="1">
                <a:latin typeface="Calibri" pitchFamily="34" charset="0"/>
                <a:sym typeface="Wingdings" panose="05000000000000000000" pitchFamily="2" charset="2"/>
              </a:rPr>
              <a:t>en</a:t>
            </a:r>
            <a:r>
              <a:rPr lang="fr-FR" altLang="fr-FR" dirty="0">
                <a:latin typeface="Calibri" pitchFamily="34" charset="0"/>
                <a:sym typeface="Wingdings" panose="05000000000000000000" pitchFamily="2" charset="2"/>
              </a:rPr>
              <a:t> 1958 &amp; syndrome métabolique (Kelly-Irving BMJ Open 2014); </a:t>
            </a:r>
          </a:p>
          <a:p>
            <a:pPr marL="257175" indent="-257175">
              <a:spcBef>
                <a:spcPct val="20000"/>
              </a:spcBef>
              <a:buSzPct val="75000"/>
              <a:buFont typeface="Arial" panose="020B0604020202020204" pitchFamily="34" charset="0"/>
              <a:buChar char="•"/>
            </a:pPr>
            <a:r>
              <a:rPr lang="fr-FR" altLang="fr-FR" dirty="0">
                <a:latin typeface="Calibri" pitchFamily="34" charset="0"/>
                <a:sym typeface="Wingdings" panose="05000000000000000000" pitchFamily="2" charset="2"/>
              </a:rPr>
              <a:t>Stress durant la grossesse</a:t>
            </a:r>
            <a:r>
              <a:rPr lang="en-GB" altLang="fr-FR" dirty="0">
                <a:latin typeface="Calibri" pitchFamily="34" charset="0"/>
                <a:sym typeface="Wingdings" panose="05000000000000000000" pitchFamily="2" charset="2"/>
              </a:rPr>
              <a:t> &amp; maladies </a:t>
            </a:r>
            <a:r>
              <a:rPr lang="en-GB" altLang="fr-FR" dirty="0" err="1">
                <a:latin typeface="Calibri" pitchFamily="34" charset="0"/>
                <a:sym typeface="Wingdings" panose="05000000000000000000" pitchFamily="2" charset="2"/>
              </a:rPr>
              <a:t>atopiques</a:t>
            </a:r>
            <a:r>
              <a:rPr lang="en-GB" altLang="fr-FR" dirty="0">
                <a:latin typeface="Calibri" pitchFamily="34" charset="0"/>
                <a:sym typeface="Wingdings" panose="05000000000000000000" pitchFamily="2" charset="2"/>
              </a:rPr>
              <a:t> </a:t>
            </a:r>
            <a:r>
              <a:rPr lang="en-GB" altLang="fr-FR" dirty="0" err="1">
                <a:latin typeface="Calibri" pitchFamily="34" charset="0"/>
                <a:sym typeface="Wingdings" panose="05000000000000000000" pitchFamily="2" charset="2"/>
              </a:rPr>
              <a:t>dans</a:t>
            </a:r>
            <a:r>
              <a:rPr lang="en-GB" altLang="fr-FR" dirty="0">
                <a:latin typeface="Calibri" pitchFamily="34" charset="0"/>
                <a:sym typeface="Wingdings" panose="05000000000000000000" pitchFamily="2" charset="2"/>
              </a:rPr>
              <a:t> Growing-up in Ireland (Layte 2017 submitted); </a:t>
            </a:r>
          </a:p>
          <a:p>
            <a:pPr marL="257175" indent="-257175">
              <a:spcBef>
                <a:spcPct val="20000"/>
              </a:spcBef>
              <a:buSzPct val="75000"/>
              <a:buFont typeface="Arial" panose="020B0604020202020204" pitchFamily="34" charset="0"/>
              <a:buChar char="•"/>
            </a:pPr>
            <a:r>
              <a:rPr lang="en-GB" altLang="fr-FR" dirty="0" err="1">
                <a:latin typeface="Calibri" pitchFamily="34" charset="0"/>
                <a:sym typeface="Wingdings" panose="05000000000000000000" pitchFamily="2" charset="2"/>
              </a:rPr>
              <a:t>Conflit</a:t>
            </a:r>
            <a:r>
              <a:rPr lang="en-GB" altLang="fr-FR" dirty="0">
                <a:latin typeface="Calibri" pitchFamily="34" charset="0"/>
                <a:sym typeface="Wingdings" panose="05000000000000000000" pitchFamily="2" charset="2"/>
              </a:rPr>
              <a:t> </a:t>
            </a:r>
            <a:r>
              <a:rPr lang="en-GB" altLang="fr-FR" dirty="0" err="1">
                <a:latin typeface="Calibri" pitchFamily="34" charset="0"/>
                <a:sym typeface="Wingdings" panose="05000000000000000000" pitchFamily="2" charset="2"/>
              </a:rPr>
              <a:t>intrafamilial</a:t>
            </a:r>
            <a:r>
              <a:rPr lang="en-GB" altLang="fr-FR" dirty="0">
                <a:latin typeface="Calibri" pitchFamily="34" charset="0"/>
                <a:sym typeface="Wingdings" panose="05000000000000000000" pitchFamily="2" charset="2"/>
              </a:rPr>
              <a:t> &amp; santé de </a:t>
            </a:r>
            <a:r>
              <a:rPr lang="en-GB" altLang="fr-FR" dirty="0" err="1">
                <a:latin typeface="Calibri" pitchFamily="34" charset="0"/>
                <a:sym typeface="Wingdings" panose="05000000000000000000" pitchFamily="2" charset="2"/>
              </a:rPr>
              <a:t>l’enfant</a:t>
            </a:r>
            <a:r>
              <a:rPr lang="en-GB" altLang="fr-FR" dirty="0">
                <a:latin typeface="Calibri" pitchFamily="34" charset="0"/>
                <a:sym typeface="Wingdings" panose="05000000000000000000" pitchFamily="2" charset="2"/>
              </a:rPr>
              <a:t> </a:t>
            </a:r>
            <a:r>
              <a:rPr lang="en-GB" altLang="fr-FR" dirty="0" err="1">
                <a:latin typeface="Calibri" pitchFamily="34" charset="0"/>
                <a:sym typeface="Wingdings" panose="05000000000000000000" pitchFamily="2" charset="2"/>
              </a:rPr>
              <a:t>dans</a:t>
            </a:r>
            <a:r>
              <a:rPr lang="en-GB" altLang="fr-FR" dirty="0">
                <a:latin typeface="Calibri" pitchFamily="34" charset="0"/>
                <a:sym typeface="Wingdings" panose="05000000000000000000" pitchFamily="2" charset="2"/>
              </a:rPr>
              <a:t> </a:t>
            </a:r>
            <a:r>
              <a:rPr lang="en-GB" altLang="fr-FR" dirty="0" err="1">
                <a:latin typeface="Calibri" pitchFamily="34" charset="0"/>
                <a:sym typeface="Wingdings" panose="05000000000000000000" pitchFamily="2" charset="2"/>
              </a:rPr>
              <a:t>Elfe</a:t>
            </a:r>
            <a:r>
              <a:rPr lang="en-GB" altLang="fr-FR" dirty="0">
                <a:latin typeface="Calibri" pitchFamily="34" charset="0"/>
                <a:sym typeface="Wingdings" panose="05000000000000000000" pitchFamily="2" charset="2"/>
              </a:rPr>
              <a:t> (</a:t>
            </a:r>
            <a:r>
              <a:rPr lang="en-GB" altLang="fr-FR" dirty="0" err="1">
                <a:latin typeface="Calibri" pitchFamily="34" charset="0"/>
                <a:sym typeface="Wingdings" panose="05000000000000000000" pitchFamily="2" charset="2"/>
              </a:rPr>
              <a:t>Berodier</a:t>
            </a:r>
            <a:r>
              <a:rPr lang="en-GB" altLang="fr-FR" dirty="0">
                <a:latin typeface="Calibri" pitchFamily="34" charset="0"/>
                <a:sym typeface="Wingdings" panose="05000000000000000000" pitchFamily="2" charset="2"/>
              </a:rPr>
              <a:t> et al analyses </a:t>
            </a:r>
            <a:r>
              <a:rPr lang="en-GB" altLang="fr-FR" dirty="0" err="1">
                <a:latin typeface="Calibri" pitchFamily="34" charset="0"/>
                <a:sym typeface="Wingdings" panose="05000000000000000000" pitchFamily="2" charset="2"/>
              </a:rPr>
              <a:t>en</a:t>
            </a:r>
            <a:r>
              <a:rPr lang="en-GB" altLang="fr-FR" dirty="0">
                <a:latin typeface="Calibri" pitchFamily="34" charset="0"/>
                <a:sym typeface="Wingdings" panose="05000000000000000000" pitchFamily="2" charset="2"/>
              </a:rPr>
              <a:t> </a:t>
            </a:r>
            <a:r>
              <a:rPr lang="en-GB" altLang="fr-FR" dirty="0" err="1">
                <a:latin typeface="Calibri" pitchFamily="34" charset="0"/>
                <a:sym typeface="Wingdings" panose="05000000000000000000" pitchFamily="2" charset="2"/>
              </a:rPr>
              <a:t>cours</a:t>
            </a:r>
            <a:r>
              <a:rPr lang="en-GB" altLang="fr-FR" dirty="0">
                <a:latin typeface="Calibri" pitchFamily="34" charset="0"/>
                <a:sym typeface="Wingdings" panose="05000000000000000000" pitchFamily="2" charset="2"/>
              </a:rPr>
              <a:t>)</a:t>
            </a:r>
          </a:p>
          <a:p>
            <a:pPr>
              <a:spcBef>
                <a:spcPct val="20000"/>
              </a:spcBef>
              <a:buSzPct val="75000"/>
            </a:pPr>
            <a:endParaRPr lang="fr-FR" altLang="fr-FR" dirty="0">
              <a:latin typeface="Calibri" pitchFamily="34" charset="0"/>
              <a:sym typeface="Wingdings" panose="05000000000000000000" pitchFamily="2" charset="2"/>
            </a:endParaRPr>
          </a:p>
          <a:p>
            <a:pPr>
              <a:spcBef>
                <a:spcPct val="20000"/>
              </a:spcBef>
              <a:buSzPct val="75000"/>
            </a:pPr>
            <a:r>
              <a:rPr lang="fr-FR" altLang="fr-FR" dirty="0">
                <a:latin typeface="Calibri" pitchFamily="34" charset="0"/>
                <a:sym typeface="Wingdings" panose="05000000000000000000" pitchFamily="2" charset="2"/>
              </a:rPr>
              <a:t>Creuser les mécanismes endogènes capturés par le niveau d’études ex: sens de </a:t>
            </a:r>
            <a:r>
              <a:rPr lang="fr-FR" altLang="fr-FR" dirty="0" err="1">
                <a:latin typeface="Calibri" pitchFamily="34" charset="0"/>
                <a:sym typeface="Wingdings" panose="05000000000000000000" pitchFamily="2" charset="2"/>
              </a:rPr>
              <a:t>cohérance</a:t>
            </a:r>
            <a:r>
              <a:rPr lang="fr-FR" altLang="fr-FR" dirty="0">
                <a:latin typeface="Calibri" pitchFamily="34" charset="0"/>
                <a:sym typeface="Wingdings" panose="05000000000000000000" pitchFamily="2" charset="2"/>
              </a:rPr>
              <a:t>, self-</a:t>
            </a:r>
            <a:r>
              <a:rPr lang="fr-FR" altLang="fr-FR" dirty="0" err="1">
                <a:latin typeface="Calibri" pitchFamily="34" charset="0"/>
                <a:sym typeface="Wingdings" panose="05000000000000000000" pitchFamily="2" charset="2"/>
              </a:rPr>
              <a:t>efficacy</a:t>
            </a:r>
            <a:r>
              <a:rPr lang="fr-FR" altLang="fr-FR" dirty="0">
                <a:latin typeface="Calibri" pitchFamily="34" charset="0"/>
                <a:sym typeface="Wingdings" panose="05000000000000000000" pitchFamily="2" charset="2"/>
              </a:rPr>
              <a:t> </a:t>
            </a:r>
            <a:r>
              <a:rPr lang="fr-FR" altLang="fr-FR" dirty="0" err="1">
                <a:latin typeface="Calibri" pitchFamily="34" charset="0"/>
                <a:sym typeface="Wingdings" panose="05000000000000000000" pitchFamily="2" charset="2"/>
              </a:rPr>
              <a:t>etc</a:t>
            </a:r>
            <a:endParaRPr lang="fr-FR" altLang="fr-FR" dirty="0">
              <a:latin typeface="Calibri" pitchFamily="34" charset="0"/>
              <a:sym typeface="Wingdings" panose="05000000000000000000" pitchFamily="2" charset="2"/>
            </a:endParaRPr>
          </a:p>
          <a:p>
            <a:pPr>
              <a:spcBef>
                <a:spcPct val="20000"/>
              </a:spcBef>
              <a:buSzPct val="75000"/>
            </a:pPr>
            <a:endParaRPr lang="fr-FR" altLang="fr-FR" dirty="0">
              <a:latin typeface="Calibri" pitchFamily="34" charset="0"/>
              <a:sym typeface="Wingdings" panose="05000000000000000000" pitchFamily="2" charset="2"/>
            </a:endParaRPr>
          </a:p>
          <a:p>
            <a:pPr>
              <a:spcBef>
                <a:spcPct val="20000"/>
              </a:spcBef>
              <a:buSzPct val="75000"/>
            </a:pPr>
            <a:r>
              <a:rPr lang="fr-FR" altLang="fr-FR" dirty="0">
                <a:latin typeface="Calibri" pitchFamily="34" charset="0"/>
                <a:sym typeface="Wingdings" panose="05000000000000000000" pitchFamily="2" charset="2"/>
              </a:rPr>
              <a:t>Examiner les mécanismes biologiques à des niveau variés: </a:t>
            </a:r>
            <a:r>
              <a:rPr lang="fr-FR" altLang="fr-FR" dirty="0" err="1">
                <a:latin typeface="Calibri" pitchFamily="34" charset="0"/>
                <a:sym typeface="Wingdings" panose="05000000000000000000" pitchFamily="2" charset="2"/>
              </a:rPr>
              <a:t>Omiques</a:t>
            </a:r>
            <a:endParaRPr lang="fr-FR" altLang="fr-FR" dirty="0">
              <a:latin typeface="Calibri" pitchFamily="34" charset="0"/>
              <a:sym typeface="Wingdings" panose="05000000000000000000" pitchFamily="2" charset="2"/>
            </a:endParaRPr>
          </a:p>
          <a:p>
            <a:pPr marL="285750" indent="-285750">
              <a:spcBef>
                <a:spcPct val="20000"/>
              </a:spcBef>
              <a:buSzPct val="75000"/>
              <a:buFont typeface="Arial" panose="020B0604020202020204" pitchFamily="34" charset="0"/>
              <a:buChar char="•"/>
            </a:pPr>
            <a:r>
              <a:rPr lang="fr-FR" altLang="fr-FR" dirty="0">
                <a:latin typeface="Calibri" pitchFamily="34" charset="0"/>
                <a:sym typeface="Wingdings" panose="05000000000000000000" pitchFamily="2" charset="2"/>
              </a:rPr>
              <a:t>Les résultats de méthylation &amp; transcription</a:t>
            </a:r>
          </a:p>
        </p:txBody>
      </p:sp>
    </p:spTree>
    <p:extLst>
      <p:ext uri="{BB962C8B-B14F-4D97-AF65-F5344CB8AC3E}">
        <p14:creationId xmlns:p14="http://schemas.microsoft.com/office/powerpoint/2010/main" val="3739132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65564" y="630382"/>
            <a:ext cx="7093527" cy="79663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altLang="fr-FR" sz="2800" dirty="0">
                <a:solidFill>
                  <a:schemeClr val="tx1"/>
                </a:solidFill>
                <a:latin typeface="+mn-lt"/>
              </a:rPr>
              <a:t>Dangers!</a:t>
            </a:r>
            <a:endParaRPr lang="en-GB" altLang="fr-FR" sz="2800" dirty="0">
              <a:solidFill>
                <a:schemeClr val="tx1"/>
              </a:solidFill>
              <a:latin typeface="+mn-lt"/>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7237" y="2036619"/>
            <a:ext cx="2918214" cy="3409004"/>
          </a:xfrm>
          <a:prstGeom prst="rect">
            <a:avLst/>
          </a:prstGeom>
        </p:spPr>
      </p:pic>
    </p:spTree>
    <p:extLst>
      <p:ext uri="{BB962C8B-B14F-4D97-AF65-F5344CB8AC3E}">
        <p14:creationId xmlns:p14="http://schemas.microsoft.com/office/powerpoint/2010/main" val="930177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1" name="Espace réservé du numéro de diapositive 1"/>
          <p:cNvSpPr>
            <a:spLocks noGrp="1"/>
          </p:cNvSpPr>
          <p:nvPr>
            <p:ph type="sldNum" sz="quarter" idx="12"/>
          </p:nvPr>
        </p:nvSpPr>
        <p:spPr>
          <a:noFill/>
        </p:spPr>
        <p:txBody>
          <a:bodyPr/>
          <a:lstStyle/>
          <a:p>
            <a:fld id="{DEC0A118-02FB-45A1-B33D-2C0B4732CD61}" type="slidenum">
              <a:rPr lang="fr-FR" smtClean="0">
                <a:latin typeface="Arial" charset="0"/>
              </a:rPr>
              <a:pPr/>
              <a:t>29</a:t>
            </a:fld>
            <a:endParaRPr lang="fr-FR">
              <a:latin typeface="Arial" charset="0"/>
            </a:endParaRPr>
          </a:p>
        </p:txBody>
      </p:sp>
      <p:sp>
        <p:nvSpPr>
          <p:cNvPr id="37889" name="Titre 1"/>
          <p:cNvSpPr>
            <a:spLocks noGrp="1"/>
          </p:cNvSpPr>
          <p:nvPr>
            <p:ph type="title" idx="4294967295"/>
          </p:nvPr>
        </p:nvSpPr>
        <p:spPr>
          <a:xfrm>
            <a:off x="1919587" y="120819"/>
            <a:ext cx="5856931" cy="1032089"/>
          </a:xfrm>
        </p:spPr>
        <p:txBody>
          <a:bodyPr>
            <a:normAutofit fontScale="90000"/>
          </a:bodyPr>
          <a:lstStyle/>
          <a:p>
            <a:pPr algn="ctr"/>
            <a:r>
              <a:rPr lang="fr-FR" sz="4500" dirty="0">
                <a:latin typeface="Playbill" panose="040506030A0602020202" pitchFamily="82" charset="0"/>
              </a:rPr>
              <a:t>…The </a:t>
            </a:r>
            <a:r>
              <a:rPr lang="fr-FR" sz="4500" dirty="0" err="1">
                <a:latin typeface="Playbill" panose="040506030A0602020202" pitchFamily="82" charset="0"/>
              </a:rPr>
              <a:t>downright</a:t>
            </a:r>
            <a:r>
              <a:rPr lang="fr-FR" sz="4500" dirty="0">
                <a:latin typeface="Playbill" panose="040506030A0602020202" pitchFamily="82" charset="0"/>
              </a:rPr>
              <a:t> </a:t>
            </a:r>
            <a:r>
              <a:rPr lang="fr-FR" sz="4500" dirty="0" err="1">
                <a:latin typeface="Playbill" panose="040506030A0602020202" pitchFamily="82" charset="0"/>
              </a:rPr>
              <a:t>ugly</a:t>
            </a:r>
            <a:br>
              <a:rPr lang="fr-FR" sz="4500" dirty="0">
                <a:latin typeface="Playbill" panose="040506030A0602020202" pitchFamily="82" charset="0"/>
              </a:rPr>
            </a:br>
            <a:br>
              <a:rPr lang="fr-FR" sz="4500" dirty="0">
                <a:latin typeface="Playbill" panose="040506030A0602020202" pitchFamily="82" charset="0"/>
              </a:rPr>
            </a:br>
            <a:r>
              <a:rPr lang="fr-FR" sz="2200" b="1" dirty="0">
                <a:solidFill>
                  <a:schemeClr val="tx1"/>
                </a:solidFill>
              </a:rPr>
              <a:t>La recherche sur les questions du social vers le biologique pourrait-elle exacerber la stigmatisation &amp; les inégalités?</a:t>
            </a:r>
            <a:br>
              <a:rPr lang="fr-FR" sz="2200" b="1" dirty="0">
                <a:solidFill>
                  <a:schemeClr val="tx1"/>
                </a:solidFill>
              </a:rPr>
            </a:br>
            <a:endParaRPr lang="fr-FR" sz="4500" dirty="0">
              <a:solidFill>
                <a:schemeClr val="tx1"/>
              </a:solidFill>
              <a:latin typeface="Playbill" panose="040506030A0602020202" pitchFamily="82" charset="0"/>
            </a:endParaRPr>
          </a:p>
        </p:txBody>
      </p:sp>
      <p:sp>
        <p:nvSpPr>
          <p:cNvPr id="5" name="WordArt 6"/>
          <p:cNvSpPr>
            <a:spLocks noChangeArrowheads="1" noChangeShapeType="1" noTextEdit="1"/>
          </p:cNvSpPr>
          <p:nvPr/>
        </p:nvSpPr>
        <p:spPr bwMode="auto">
          <a:xfrm rot="562692">
            <a:off x="4903738" y="3563304"/>
            <a:ext cx="3756422" cy="600075"/>
          </a:xfrm>
          <a:prstGeom prst="rect">
            <a:avLst/>
          </a:prstGeom>
        </p:spPr>
        <p:txBody>
          <a:bodyPr wrap="none" fromWordArt="1">
            <a:prstTxWarp prst="textPlain">
              <a:avLst>
                <a:gd name="adj" fmla="val 50000"/>
              </a:avLst>
            </a:prstTxWarp>
          </a:bodyPr>
          <a:lstStyle/>
          <a:p>
            <a:pPr algn="ctr"/>
            <a:r>
              <a:rPr lang="fr-FR" sz="1350" kern="10" dirty="0">
                <a:ln w="9525">
                  <a:noFill/>
                  <a:round/>
                  <a:headEnd/>
                  <a:tailEnd/>
                </a:ln>
                <a:effectLst>
                  <a:outerShdw dist="45791" dir="2021404" algn="ctr" rotWithShape="0">
                    <a:srgbClr val="B2B2B2">
                      <a:alpha val="79999"/>
                    </a:srgbClr>
                  </a:outerShdw>
                </a:effectLst>
                <a:latin typeface="Times New Roman"/>
                <a:cs typeface="Times New Roman"/>
              </a:rPr>
              <a:t>Babies </a:t>
            </a:r>
            <a:r>
              <a:rPr lang="fr-FR" sz="1350" kern="10" dirty="0" err="1">
                <a:ln w="9525">
                  <a:noFill/>
                  <a:round/>
                  <a:headEnd/>
                  <a:tailEnd/>
                </a:ln>
                <a:effectLst>
                  <a:outerShdw dist="45791" dir="2021404" algn="ctr" rotWithShape="0">
                    <a:srgbClr val="B2B2B2">
                      <a:alpha val="79999"/>
                    </a:srgbClr>
                  </a:outerShdw>
                </a:effectLst>
                <a:latin typeface="Times New Roman"/>
                <a:cs typeface="Times New Roman"/>
              </a:rPr>
              <a:t>born</a:t>
            </a:r>
            <a:r>
              <a:rPr lang="fr-FR" sz="1350" kern="10" dirty="0">
                <a:ln w="9525">
                  <a:noFill/>
                  <a:round/>
                  <a:headEnd/>
                  <a:tailEnd/>
                </a:ln>
                <a:effectLst>
                  <a:outerShdw dist="45791" dir="2021404" algn="ctr" rotWithShape="0">
                    <a:srgbClr val="B2B2B2">
                      <a:alpha val="79999"/>
                    </a:srgbClr>
                  </a:outerShdw>
                </a:effectLst>
                <a:latin typeface="Times New Roman"/>
                <a:cs typeface="Times New Roman"/>
              </a:rPr>
              <a:t> </a:t>
            </a:r>
            <a:r>
              <a:rPr lang="fr-FR" sz="1350" kern="10" dirty="0" err="1">
                <a:ln w="9525">
                  <a:noFill/>
                  <a:round/>
                  <a:headEnd/>
                  <a:tailEnd/>
                </a:ln>
                <a:effectLst>
                  <a:outerShdw dist="45791" dir="2021404" algn="ctr" rotWithShape="0">
                    <a:srgbClr val="B2B2B2">
                      <a:alpha val="79999"/>
                    </a:srgbClr>
                  </a:outerShdw>
                </a:effectLst>
                <a:latin typeface="Times New Roman"/>
                <a:cs typeface="Times New Roman"/>
              </a:rPr>
              <a:t>into</a:t>
            </a:r>
            <a:r>
              <a:rPr lang="fr-FR" sz="1350" kern="10" dirty="0">
                <a:ln w="9525">
                  <a:noFill/>
                  <a:round/>
                  <a:headEnd/>
                  <a:tailEnd/>
                </a:ln>
                <a:effectLst>
                  <a:outerShdw dist="45791" dir="2021404" algn="ctr" rotWithShape="0">
                    <a:srgbClr val="B2B2B2">
                      <a:alpha val="79999"/>
                    </a:srgbClr>
                  </a:outerShdw>
                </a:effectLst>
                <a:latin typeface="Times New Roman"/>
                <a:cs typeface="Times New Roman"/>
              </a:rPr>
              <a:t> </a:t>
            </a:r>
            <a:r>
              <a:rPr lang="fr-FR" sz="1350" kern="10" dirty="0" err="1">
                <a:ln w="9525">
                  <a:noFill/>
                  <a:round/>
                  <a:headEnd/>
                  <a:tailEnd/>
                </a:ln>
                <a:effectLst>
                  <a:outerShdw dist="45791" dir="2021404" algn="ctr" rotWithShape="0">
                    <a:srgbClr val="B2B2B2">
                      <a:alpha val="79999"/>
                    </a:srgbClr>
                  </a:outerShdw>
                </a:effectLst>
                <a:latin typeface="Times New Roman"/>
                <a:cs typeface="Times New Roman"/>
              </a:rPr>
              <a:t>poverty</a:t>
            </a:r>
            <a:r>
              <a:rPr lang="fr-FR" sz="1350" kern="10" dirty="0">
                <a:ln w="9525">
                  <a:noFill/>
                  <a:round/>
                  <a:headEnd/>
                  <a:tailEnd/>
                </a:ln>
                <a:effectLst>
                  <a:outerShdw dist="45791" dir="2021404" algn="ctr" rotWithShape="0">
                    <a:srgbClr val="B2B2B2">
                      <a:alpha val="79999"/>
                    </a:srgbClr>
                  </a:outerShdw>
                </a:effectLst>
                <a:latin typeface="Times New Roman"/>
                <a:cs typeface="Times New Roman"/>
              </a:rPr>
              <a:t> are </a:t>
            </a:r>
          </a:p>
          <a:p>
            <a:pPr algn="ctr"/>
            <a:r>
              <a:rPr lang="fr-FR" sz="1350" kern="10" dirty="0" err="1">
                <a:ln w="9525">
                  <a:noFill/>
                  <a:round/>
                  <a:headEnd/>
                  <a:tailEnd/>
                </a:ln>
                <a:effectLst>
                  <a:outerShdw dist="45791" dir="2021404" algn="ctr" rotWithShape="0">
                    <a:srgbClr val="B2B2B2">
                      <a:alpha val="79999"/>
                    </a:srgbClr>
                  </a:outerShdw>
                </a:effectLst>
                <a:latin typeface="Times New Roman"/>
                <a:cs typeface="Times New Roman"/>
              </a:rPr>
              <a:t>damaged</a:t>
            </a:r>
            <a:r>
              <a:rPr lang="fr-FR" sz="1350" kern="10" dirty="0">
                <a:ln w="9525">
                  <a:noFill/>
                  <a:round/>
                  <a:headEnd/>
                  <a:tailEnd/>
                </a:ln>
                <a:effectLst>
                  <a:outerShdw dist="45791" dir="2021404" algn="ctr" rotWithShape="0">
                    <a:srgbClr val="B2B2B2">
                      <a:alpha val="79999"/>
                    </a:srgbClr>
                  </a:outerShdw>
                </a:effectLst>
                <a:latin typeface="Times New Roman"/>
                <a:cs typeface="Times New Roman"/>
              </a:rPr>
              <a:t> </a:t>
            </a:r>
            <a:r>
              <a:rPr lang="fr-FR" sz="1350" kern="10" dirty="0" err="1">
                <a:ln w="9525">
                  <a:noFill/>
                  <a:round/>
                  <a:headEnd/>
                  <a:tailEnd/>
                </a:ln>
                <a:effectLst>
                  <a:outerShdw dist="45791" dir="2021404" algn="ctr" rotWithShape="0">
                    <a:srgbClr val="B2B2B2">
                      <a:alpha val="79999"/>
                    </a:srgbClr>
                  </a:outerShdw>
                </a:effectLst>
                <a:latin typeface="Times New Roman"/>
                <a:cs typeface="Times New Roman"/>
              </a:rPr>
              <a:t>forever</a:t>
            </a:r>
            <a:r>
              <a:rPr lang="fr-FR" sz="1350" kern="10" dirty="0">
                <a:ln w="9525">
                  <a:noFill/>
                  <a:round/>
                  <a:headEnd/>
                  <a:tailEnd/>
                </a:ln>
                <a:effectLst>
                  <a:outerShdw dist="45791" dir="2021404" algn="ctr" rotWithShape="0">
                    <a:srgbClr val="B2B2B2">
                      <a:alpha val="79999"/>
                    </a:srgbClr>
                  </a:outerShdw>
                </a:effectLst>
                <a:latin typeface="Times New Roman"/>
                <a:cs typeface="Times New Roman"/>
              </a:rPr>
              <a:t> </a:t>
            </a:r>
            <a:r>
              <a:rPr lang="fr-FR" sz="1350" kern="10" dirty="0" err="1">
                <a:ln w="9525">
                  <a:noFill/>
                  <a:round/>
                  <a:headEnd/>
                  <a:tailEnd/>
                </a:ln>
                <a:effectLst>
                  <a:outerShdw dist="45791" dir="2021404" algn="ctr" rotWithShape="0">
                    <a:srgbClr val="B2B2B2">
                      <a:alpha val="79999"/>
                    </a:srgbClr>
                  </a:outerShdw>
                </a:effectLst>
                <a:latin typeface="Times New Roman"/>
                <a:cs typeface="Times New Roman"/>
              </a:rPr>
              <a:t>before</a:t>
            </a:r>
            <a:r>
              <a:rPr lang="fr-FR" sz="1350" kern="10" dirty="0">
                <a:ln w="9525">
                  <a:noFill/>
                  <a:round/>
                  <a:headEnd/>
                  <a:tailEnd/>
                </a:ln>
                <a:effectLst>
                  <a:outerShdw dist="45791" dir="2021404" algn="ctr" rotWithShape="0">
                    <a:srgbClr val="B2B2B2">
                      <a:alpha val="79999"/>
                    </a:srgbClr>
                  </a:outerShdw>
                </a:effectLst>
                <a:latin typeface="Times New Roman"/>
                <a:cs typeface="Times New Roman"/>
              </a:rPr>
              <a:t> </a:t>
            </a:r>
            <a:r>
              <a:rPr lang="fr-FR" sz="1350" kern="10" dirty="0" err="1">
                <a:ln w="9525">
                  <a:noFill/>
                  <a:round/>
                  <a:headEnd/>
                  <a:tailEnd/>
                </a:ln>
                <a:effectLst>
                  <a:outerShdw dist="45791" dir="2021404" algn="ctr" rotWithShape="0">
                    <a:srgbClr val="B2B2B2">
                      <a:alpha val="79999"/>
                    </a:srgbClr>
                  </a:outerShdw>
                </a:effectLst>
                <a:latin typeface="Times New Roman"/>
                <a:cs typeface="Times New Roman"/>
              </a:rPr>
              <a:t>birth</a:t>
            </a:r>
            <a:r>
              <a:rPr lang="fr-FR" sz="1350" kern="10" dirty="0">
                <a:ln w="9525">
                  <a:noFill/>
                  <a:round/>
                  <a:headEnd/>
                  <a:tailEnd/>
                </a:ln>
                <a:effectLst>
                  <a:outerShdw dist="45791" dir="2021404" algn="ctr" rotWithShape="0">
                    <a:srgbClr val="B2B2B2">
                      <a:alpha val="79999"/>
                    </a:srgbClr>
                  </a:outerShdw>
                </a:effectLst>
                <a:latin typeface="Times New Roman"/>
                <a:cs typeface="Times New Roman"/>
              </a:rPr>
              <a:t> </a:t>
            </a:r>
          </a:p>
        </p:txBody>
      </p:sp>
      <p:sp>
        <p:nvSpPr>
          <p:cNvPr id="6" name="Text Box 7"/>
          <p:cNvSpPr txBox="1">
            <a:spLocks noChangeArrowheads="1"/>
          </p:cNvSpPr>
          <p:nvPr/>
        </p:nvSpPr>
        <p:spPr bwMode="auto">
          <a:xfrm>
            <a:off x="7470900" y="4397962"/>
            <a:ext cx="704919" cy="300082"/>
          </a:xfrm>
          <a:prstGeom prst="rect">
            <a:avLst/>
          </a:prstGeom>
          <a:noFill/>
          <a:ln w="9525">
            <a:noFill/>
            <a:miter lim="800000"/>
            <a:headEnd/>
            <a:tailEnd/>
          </a:ln>
        </p:spPr>
        <p:txBody>
          <a:bodyPr wrap="square">
            <a:spAutoFit/>
          </a:bodyPr>
          <a:lstStyle/>
          <a:p>
            <a:pPr>
              <a:spcBef>
                <a:spcPct val="50000"/>
              </a:spcBef>
            </a:pPr>
            <a:r>
              <a:rPr lang="en-GB" sz="1350" dirty="0"/>
              <a:t>2012</a:t>
            </a:r>
          </a:p>
        </p:txBody>
      </p:sp>
      <p:sp>
        <p:nvSpPr>
          <p:cNvPr id="7" name="WordArt 5"/>
          <p:cNvSpPr>
            <a:spLocks noChangeArrowheads="1" noChangeShapeType="1" noTextEdit="1"/>
          </p:cNvSpPr>
          <p:nvPr/>
        </p:nvSpPr>
        <p:spPr bwMode="auto">
          <a:xfrm rot="20748440">
            <a:off x="705424" y="3347087"/>
            <a:ext cx="3393281" cy="531019"/>
          </a:xfrm>
          <a:prstGeom prst="rect">
            <a:avLst/>
          </a:prstGeom>
        </p:spPr>
        <p:txBody>
          <a:bodyPr wrap="none" fromWordArt="1">
            <a:prstTxWarp prst="textFadeRight">
              <a:avLst>
                <a:gd name="adj" fmla="val 33333"/>
              </a:avLst>
            </a:prstTxWarp>
          </a:bodyPr>
          <a:lstStyle/>
          <a:p>
            <a:pPr algn="ctr"/>
            <a:r>
              <a:rPr lang="fr-FR" sz="1350" kern="10" dirty="0" err="1">
                <a:ln w="9525">
                  <a:solidFill>
                    <a:srgbClr val="000000"/>
                  </a:solidFill>
                  <a:round/>
                  <a:headEnd/>
                  <a:tailEnd/>
                </a:ln>
                <a:solidFill>
                  <a:srgbClr val="000000"/>
                </a:solidFill>
                <a:latin typeface="Arial Black"/>
              </a:rPr>
              <a:t>Doomed</a:t>
            </a:r>
            <a:r>
              <a:rPr lang="fr-FR" sz="1350" kern="10" dirty="0">
                <a:ln w="9525">
                  <a:solidFill>
                    <a:srgbClr val="000000"/>
                  </a:solidFill>
                  <a:round/>
                  <a:headEnd/>
                  <a:tailEnd/>
                </a:ln>
                <a:solidFill>
                  <a:srgbClr val="000000"/>
                </a:solidFill>
                <a:latin typeface="Arial Black"/>
              </a:rPr>
              <a:t> to </a:t>
            </a:r>
            <a:r>
              <a:rPr lang="fr-FR" sz="1350" kern="10" dirty="0" err="1">
                <a:ln w="9525">
                  <a:solidFill>
                    <a:srgbClr val="000000"/>
                  </a:solidFill>
                  <a:round/>
                  <a:headEnd/>
                  <a:tailEnd/>
                </a:ln>
                <a:solidFill>
                  <a:srgbClr val="000000"/>
                </a:solidFill>
                <a:latin typeface="Arial Black"/>
              </a:rPr>
              <a:t>failure</a:t>
            </a:r>
            <a:r>
              <a:rPr lang="fr-FR" sz="1350" kern="10" dirty="0">
                <a:ln w="9525">
                  <a:solidFill>
                    <a:srgbClr val="000000"/>
                  </a:solidFill>
                  <a:round/>
                  <a:headEnd/>
                  <a:tailEnd/>
                </a:ln>
                <a:solidFill>
                  <a:srgbClr val="000000"/>
                </a:solidFill>
                <a:latin typeface="Arial Black"/>
              </a:rPr>
              <a:t> by '</a:t>
            </a:r>
            <a:r>
              <a:rPr lang="fr-FR" sz="1350" kern="10" dirty="0" err="1">
                <a:ln w="9525">
                  <a:solidFill>
                    <a:srgbClr val="000000"/>
                  </a:solidFill>
                  <a:round/>
                  <a:headEnd/>
                  <a:tailEnd/>
                </a:ln>
                <a:solidFill>
                  <a:srgbClr val="000000"/>
                </a:solidFill>
                <a:latin typeface="Arial Black"/>
              </a:rPr>
              <a:t>poverty</a:t>
            </a:r>
            <a:r>
              <a:rPr lang="fr-FR" sz="1350" kern="10" dirty="0">
                <a:ln w="9525">
                  <a:solidFill>
                    <a:srgbClr val="000000"/>
                  </a:solidFill>
                  <a:round/>
                  <a:headEnd/>
                  <a:tailEnd/>
                </a:ln>
                <a:solidFill>
                  <a:srgbClr val="000000"/>
                </a:solidFill>
                <a:latin typeface="Arial Black"/>
              </a:rPr>
              <a:t> </a:t>
            </a:r>
            <a:r>
              <a:rPr lang="fr-FR" sz="1350" kern="10" dirty="0" err="1">
                <a:ln w="9525">
                  <a:solidFill>
                    <a:srgbClr val="000000"/>
                  </a:solidFill>
                  <a:round/>
                  <a:headEnd/>
                  <a:tailEnd/>
                </a:ln>
                <a:solidFill>
                  <a:srgbClr val="000000"/>
                </a:solidFill>
                <a:latin typeface="Arial Black"/>
              </a:rPr>
              <a:t>gene</a:t>
            </a:r>
            <a:r>
              <a:rPr lang="fr-FR" sz="1350" kern="10" dirty="0">
                <a:ln w="9525">
                  <a:solidFill>
                    <a:srgbClr val="000000"/>
                  </a:solidFill>
                  <a:round/>
                  <a:headEnd/>
                  <a:tailEnd/>
                </a:ln>
                <a:solidFill>
                  <a:srgbClr val="000000"/>
                </a:solidFill>
                <a:latin typeface="Arial Black"/>
              </a:rPr>
              <a:t>' </a:t>
            </a:r>
          </a:p>
        </p:txBody>
      </p:sp>
      <p:sp>
        <p:nvSpPr>
          <p:cNvPr id="8" name="Text Box 8"/>
          <p:cNvSpPr txBox="1">
            <a:spLocks noChangeArrowheads="1"/>
          </p:cNvSpPr>
          <p:nvPr/>
        </p:nvSpPr>
        <p:spPr bwMode="auto">
          <a:xfrm>
            <a:off x="1546940" y="4019528"/>
            <a:ext cx="752399" cy="300082"/>
          </a:xfrm>
          <a:prstGeom prst="rect">
            <a:avLst/>
          </a:prstGeom>
          <a:noFill/>
          <a:ln w="9525">
            <a:noFill/>
            <a:miter lim="800000"/>
            <a:headEnd/>
            <a:tailEnd/>
          </a:ln>
        </p:spPr>
        <p:txBody>
          <a:bodyPr wrap="square">
            <a:spAutoFit/>
          </a:bodyPr>
          <a:lstStyle/>
          <a:p>
            <a:pPr>
              <a:spcBef>
                <a:spcPct val="50000"/>
              </a:spcBef>
            </a:pPr>
            <a:r>
              <a:rPr lang="en-GB" sz="1350" dirty="0"/>
              <a:t>2006</a:t>
            </a:r>
          </a:p>
        </p:txBody>
      </p:sp>
      <p:sp>
        <p:nvSpPr>
          <p:cNvPr id="13" name="WordArt 9"/>
          <p:cNvSpPr>
            <a:spLocks noChangeArrowheads="1" noChangeShapeType="1" noTextEdit="1"/>
          </p:cNvSpPr>
          <p:nvPr/>
        </p:nvSpPr>
        <p:spPr bwMode="auto">
          <a:xfrm>
            <a:off x="5231364" y="4905479"/>
            <a:ext cx="3436144" cy="531019"/>
          </a:xfrm>
          <a:prstGeom prst="rect">
            <a:avLst/>
          </a:prstGeom>
        </p:spPr>
        <p:txBody>
          <a:bodyPr wrap="none" fromWordArt="1">
            <a:prstTxWarp prst="textFadeLeft">
              <a:avLst>
                <a:gd name="adj" fmla="val 33333"/>
              </a:avLst>
            </a:prstTxWarp>
          </a:bodyPr>
          <a:lstStyle/>
          <a:p>
            <a:pPr algn="ctr"/>
            <a:r>
              <a:rPr lang="fr-FR" sz="1350" kern="10" dirty="0" err="1">
                <a:ln w="9525">
                  <a:solidFill>
                    <a:srgbClr val="000000"/>
                  </a:solidFill>
                  <a:round/>
                  <a:headEnd/>
                  <a:tailEnd/>
                </a:ln>
                <a:solidFill>
                  <a:srgbClr val="000000"/>
                </a:solidFill>
                <a:latin typeface="Arial Black"/>
              </a:rPr>
              <a:t>Chronic</a:t>
            </a:r>
            <a:r>
              <a:rPr lang="fr-FR" sz="1350" kern="10" dirty="0">
                <a:ln w="9525">
                  <a:solidFill>
                    <a:srgbClr val="000000"/>
                  </a:solidFill>
                  <a:round/>
                  <a:headEnd/>
                  <a:tailEnd/>
                </a:ln>
                <a:solidFill>
                  <a:srgbClr val="000000"/>
                </a:solidFill>
                <a:latin typeface="Arial Black"/>
              </a:rPr>
              <a:t> </a:t>
            </a:r>
            <a:r>
              <a:rPr lang="fr-FR" sz="1350" kern="10" dirty="0" err="1">
                <a:ln w="9525">
                  <a:solidFill>
                    <a:srgbClr val="000000"/>
                  </a:solidFill>
                  <a:round/>
                  <a:headEnd/>
                  <a:tailEnd/>
                </a:ln>
                <a:solidFill>
                  <a:srgbClr val="000000"/>
                </a:solidFill>
                <a:latin typeface="Arial Black"/>
              </a:rPr>
              <a:t>poverty</a:t>
            </a:r>
            <a:r>
              <a:rPr lang="fr-FR" sz="1350" kern="10" dirty="0">
                <a:ln w="9525">
                  <a:solidFill>
                    <a:srgbClr val="000000"/>
                  </a:solidFill>
                  <a:round/>
                  <a:headEnd/>
                  <a:tailEnd/>
                </a:ln>
                <a:solidFill>
                  <a:srgbClr val="000000"/>
                </a:solidFill>
                <a:latin typeface="Arial Black"/>
              </a:rPr>
              <a:t> </a:t>
            </a:r>
            <a:r>
              <a:rPr lang="fr-FR" sz="1350" kern="10" dirty="0" err="1">
                <a:ln w="9525">
                  <a:solidFill>
                    <a:srgbClr val="000000"/>
                  </a:solidFill>
                  <a:round/>
                  <a:headEnd/>
                  <a:tailEnd/>
                </a:ln>
                <a:solidFill>
                  <a:srgbClr val="000000"/>
                </a:solidFill>
                <a:latin typeface="Arial Black"/>
              </a:rPr>
              <a:t>can</a:t>
            </a:r>
            <a:r>
              <a:rPr lang="fr-FR" sz="1350" kern="10" dirty="0">
                <a:ln w="9525">
                  <a:solidFill>
                    <a:srgbClr val="000000"/>
                  </a:solidFill>
                  <a:round/>
                  <a:headEnd/>
                  <a:tailEnd/>
                </a:ln>
                <a:solidFill>
                  <a:srgbClr val="000000"/>
                </a:solidFill>
                <a:latin typeface="Arial Black"/>
              </a:rPr>
              <a:t> </a:t>
            </a:r>
            <a:r>
              <a:rPr lang="fr-FR" sz="1350" kern="10" dirty="0" err="1">
                <a:ln w="9525">
                  <a:solidFill>
                    <a:srgbClr val="000000"/>
                  </a:solidFill>
                  <a:round/>
                  <a:headEnd/>
                  <a:tailEnd/>
                </a:ln>
                <a:solidFill>
                  <a:srgbClr val="000000"/>
                </a:solidFill>
                <a:latin typeface="Arial Black"/>
              </a:rPr>
              <a:t>breed</a:t>
            </a:r>
            <a:r>
              <a:rPr lang="fr-FR" sz="1350" kern="10" dirty="0">
                <a:ln w="9525">
                  <a:solidFill>
                    <a:srgbClr val="000000"/>
                  </a:solidFill>
                  <a:round/>
                  <a:headEnd/>
                  <a:tailEnd/>
                </a:ln>
                <a:solidFill>
                  <a:srgbClr val="000000"/>
                </a:solidFill>
                <a:latin typeface="Arial Black"/>
              </a:rPr>
              <a:t> </a:t>
            </a:r>
            <a:r>
              <a:rPr lang="fr-FR" sz="1350" kern="10" dirty="0" err="1">
                <a:ln w="9525">
                  <a:solidFill>
                    <a:srgbClr val="000000"/>
                  </a:solidFill>
                  <a:round/>
                  <a:headEnd/>
                  <a:tailEnd/>
                </a:ln>
                <a:solidFill>
                  <a:srgbClr val="000000"/>
                </a:solidFill>
                <a:latin typeface="Arial Black"/>
              </a:rPr>
              <a:t>disease</a:t>
            </a:r>
            <a:r>
              <a:rPr lang="fr-FR" sz="1350" kern="10" dirty="0">
                <a:ln w="9525">
                  <a:solidFill>
                    <a:srgbClr val="000000"/>
                  </a:solidFill>
                  <a:round/>
                  <a:headEnd/>
                  <a:tailEnd/>
                </a:ln>
                <a:solidFill>
                  <a:srgbClr val="000000"/>
                </a:solidFill>
                <a:latin typeface="Arial Black"/>
              </a:rPr>
              <a:t> </a:t>
            </a:r>
          </a:p>
        </p:txBody>
      </p:sp>
      <p:sp>
        <p:nvSpPr>
          <p:cNvPr id="14" name="Text Box 8"/>
          <p:cNvSpPr txBox="1">
            <a:spLocks noChangeArrowheads="1"/>
          </p:cNvSpPr>
          <p:nvPr/>
        </p:nvSpPr>
        <p:spPr bwMode="auto">
          <a:xfrm>
            <a:off x="7982930" y="5440001"/>
            <a:ext cx="751845" cy="300082"/>
          </a:xfrm>
          <a:prstGeom prst="rect">
            <a:avLst/>
          </a:prstGeom>
          <a:noFill/>
          <a:ln w="9525">
            <a:noFill/>
            <a:miter lim="800000"/>
            <a:headEnd/>
            <a:tailEnd/>
          </a:ln>
        </p:spPr>
        <p:txBody>
          <a:bodyPr wrap="square">
            <a:spAutoFit/>
          </a:bodyPr>
          <a:lstStyle/>
          <a:p>
            <a:pPr>
              <a:spcBef>
                <a:spcPct val="50000"/>
              </a:spcBef>
            </a:pPr>
            <a:r>
              <a:rPr lang="en-GB" sz="1350" dirty="0"/>
              <a:t>2005</a:t>
            </a:r>
          </a:p>
        </p:txBody>
      </p:sp>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48" y="445589"/>
            <a:ext cx="1289957" cy="1414637"/>
          </a:xfrm>
          <a:prstGeom prst="rect">
            <a:avLst/>
          </a:prstGeom>
        </p:spPr>
      </p:pic>
      <p:sp>
        <p:nvSpPr>
          <p:cNvPr id="2" name="Rectangle 1"/>
          <p:cNvSpPr/>
          <p:nvPr/>
        </p:nvSpPr>
        <p:spPr>
          <a:xfrm rot="936316">
            <a:off x="787894" y="4912591"/>
            <a:ext cx="4314323" cy="530915"/>
          </a:xfrm>
          <a:prstGeom prst="rect">
            <a:avLst/>
          </a:prstGeom>
          <a:noFill/>
          <a:effectLst>
            <a:innerShdw blurRad="63500" dist="50800">
              <a:prstClr val="black">
                <a:alpha val="50000"/>
              </a:prstClr>
            </a:innerShdw>
          </a:effectLst>
          <a:scene3d>
            <a:camera prst="perspectiveHeroicExtremeLeftFacing"/>
            <a:lightRig rig="threePt" dir="t"/>
          </a:scene3d>
        </p:spPr>
        <p:txBody>
          <a:bodyPr wrap="none" lIns="68580" tIns="34290" rIns="68580" bIns="3429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1500" dirty="0"/>
              <a:t>Women who drink alcohol during pregnancy</a:t>
            </a:r>
          </a:p>
          <a:p>
            <a:r>
              <a:rPr lang="en-US" sz="1500" dirty="0"/>
              <a:t> could be found guilty of a criminal offence</a:t>
            </a:r>
            <a:endParaRPr lang="en-GB" sz="1500" dirty="0"/>
          </a:p>
        </p:txBody>
      </p:sp>
      <p:sp>
        <p:nvSpPr>
          <p:cNvPr id="16" name="Text Box 8"/>
          <p:cNvSpPr txBox="1">
            <a:spLocks noChangeArrowheads="1"/>
          </p:cNvSpPr>
          <p:nvPr/>
        </p:nvSpPr>
        <p:spPr bwMode="auto">
          <a:xfrm>
            <a:off x="3371280" y="5801197"/>
            <a:ext cx="769262" cy="300082"/>
          </a:xfrm>
          <a:prstGeom prst="rect">
            <a:avLst/>
          </a:prstGeom>
          <a:noFill/>
          <a:ln w="9525">
            <a:noFill/>
            <a:miter lim="800000"/>
            <a:headEnd/>
            <a:tailEnd/>
          </a:ln>
        </p:spPr>
        <p:txBody>
          <a:bodyPr wrap="square">
            <a:spAutoFit/>
          </a:bodyPr>
          <a:lstStyle/>
          <a:p>
            <a:pPr>
              <a:spcBef>
                <a:spcPct val="50000"/>
              </a:spcBef>
            </a:pPr>
            <a:r>
              <a:rPr lang="en-GB" sz="1350" dirty="0"/>
              <a:t>2013</a:t>
            </a:r>
          </a:p>
        </p:txBody>
      </p:sp>
      <p:sp>
        <p:nvSpPr>
          <p:cNvPr id="15" name="WordArt 5"/>
          <p:cNvSpPr>
            <a:spLocks noChangeArrowheads="1" noChangeShapeType="1" noTextEdit="1"/>
          </p:cNvSpPr>
          <p:nvPr/>
        </p:nvSpPr>
        <p:spPr bwMode="auto">
          <a:xfrm rot="1322546">
            <a:off x="352795" y="5534924"/>
            <a:ext cx="3393281" cy="531019"/>
          </a:xfrm>
          <a:prstGeom prst="rect">
            <a:avLst/>
          </a:prstGeom>
        </p:spPr>
        <p:txBody>
          <a:bodyPr wrap="none" fromWordArt="1">
            <a:prstTxWarp prst="textFadeRight">
              <a:avLst>
                <a:gd name="adj" fmla="val 33333"/>
              </a:avLst>
            </a:prstTxWarp>
          </a:bodyPr>
          <a:lstStyle/>
          <a:p>
            <a:r>
              <a:rPr lang="en-GB" sz="1350" b="1" dirty="0"/>
              <a:t>Parenting Style Affects Children’s Genetics</a:t>
            </a:r>
          </a:p>
        </p:txBody>
      </p:sp>
      <p:sp>
        <p:nvSpPr>
          <p:cNvPr id="17" name="Text Box 8"/>
          <p:cNvSpPr txBox="1">
            <a:spLocks noChangeArrowheads="1"/>
          </p:cNvSpPr>
          <p:nvPr/>
        </p:nvSpPr>
        <p:spPr bwMode="auto">
          <a:xfrm>
            <a:off x="2049690" y="6091446"/>
            <a:ext cx="644504" cy="300082"/>
          </a:xfrm>
          <a:prstGeom prst="rect">
            <a:avLst/>
          </a:prstGeom>
          <a:noFill/>
          <a:ln w="9525">
            <a:noFill/>
            <a:miter lim="800000"/>
            <a:headEnd/>
            <a:tailEnd/>
          </a:ln>
        </p:spPr>
        <p:txBody>
          <a:bodyPr wrap="square">
            <a:spAutoFit/>
          </a:bodyPr>
          <a:lstStyle/>
          <a:p>
            <a:pPr>
              <a:spcBef>
                <a:spcPct val="50000"/>
              </a:spcBef>
            </a:pPr>
            <a:r>
              <a:rPr lang="en-GB" sz="1350" dirty="0"/>
              <a:t>2014</a:t>
            </a:r>
          </a:p>
        </p:txBody>
      </p:sp>
    </p:spTree>
    <p:extLst>
      <p:ext uri="{BB962C8B-B14F-4D97-AF65-F5344CB8AC3E}">
        <p14:creationId xmlns:p14="http://schemas.microsoft.com/office/powerpoint/2010/main" val="23854584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anim calcmode="lin" valueType="num">
                                      <p:cBhvr>
                                        <p:cTn id="21" dur="2000" fill="hold"/>
                                        <p:tgtEl>
                                          <p:spTgt spid="7"/>
                                        </p:tgtEl>
                                        <p:attrNameLst>
                                          <p:attrName>style.rotation</p:attrName>
                                        </p:attrNameLst>
                                      </p:cBhvr>
                                      <p:tavLst>
                                        <p:tav tm="0">
                                          <p:val>
                                            <p:fltVal val="720"/>
                                          </p:val>
                                        </p:tav>
                                        <p:tav tm="100000">
                                          <p:val>
                                            <p:fltVal val="0"/>
                                          </p:val>
                                        </p:tav>
                                      </p:tavLst>
                                    </p:anim>
                                    <p:anim calcmode="lin" valueType="num">
                                      <p:cBhvr>
                                        <p:cTn id="22" dur="2000" fill="hold"/>
                                        <p:tgtEl>
                                          <p:spTgt spid="7"/>
                                        </p:tgtEl>
                                        <p:attrNameLst>
                                          <p:attrName>ppt_h</p:attrName>
                                        </p:attrNameLst>
                                      </p:cBhvr>
                                      <p:tavLst>
                                        <p:tav tm="0">
                                          <p:val>
                                            <p:fltVal val="0"/>
                                          </p:val>
                                        </p:tav>
                                        <p:tav tm="100000">
                                          <p:val>
                                            <p:strVal val="#ppt_h"/>
                                          </p:val>
                                        </p:tav>
                                      </p:tavLst>
                                    </p:anim>
                                    <p:anim calcmode="lin" valueType="num">
                                      <p:cBhvr>
                                        <p:cTn id="23"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heckerboard(across)">
                                      <p:cBhvr>
                                        <p:cTn id="28" dur="500"/>
                                        <p:tgtEl>
                                          <p:spTgt spid="8"/>
                                        </p:tgtEl>
                                      </p:cBhvr>
                                    </p:animEffect>
                                  </p:childTnLst>
                                </p:cTn>
                              </p:par>
                              <p:par>
                                <p:cTn id="29" presetID="35"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000"/>
                                        <p:tgtEl>
                                          <p:spTgt spid="13"/>
                                        </p:tgtEl>
                                      </p:cBhvr>
                                    </p:animEffect>
                                    <p:anim calcmode="lin" valueType="num">
                                      <p:cBhvr>
                                        <p:cTn id="32" dur="2000" fill="hold"/>
                                        <p:tgtEl>
                                          <p:spTgt spid="13"/>
                                        </p:tgtEl>
                                        <p:attrNameLst>
                                          <p:attrName>style.rotation</p:attrName>
                                        </p:attrNameLst>
                                      </p:cBhvr>
                                      <p:tavLst>
                                        <p:tav tm="0">
                                          <p:val>
                                            <p:fltVal val="720"/>
                                          </p:val>
                                        </p:tav>
                                        <p:tav tm="100000">
                                          <p:val>
                                            <p:fltVal val="0"/>
                                          </p:val>
                                        </p:tav>
                                      </p:tavLst>
                                    </p:anim>
                                    <p:anim calcmode="lin" valueType="num">
                                      <p:cBhvr>
                                        <p:cTn id="33" dur="2000" fill="hold"/>
                                        <p:tgtEl>
                                          <p:spTgt spid="13"/>
                                        </p:tgtEl>
                                        <p:attrNameLst>
                                          <p:attrName>ppt_h</p:attrName>
                                        </p:attrNameLst>
                                      </p:cBhvr>
                                      <p:tavLst>
                                        <p:tav tm="0">
                                          <p:val>
                                            <p:fltVal val="0"/>
                                          </p:val>
                                        </p:tav>
                                        <p:tav tm="100000">
                                          <p:val>
                                            <p:strVal val="#ppt_h"/>
                                          </p:val>
                                        </p:tav>
                                      </p:tavLst>
                                    </p:anim>
                                    <p:anim calcmode="lin" valueType="num">
                                      <p:cBhvr>
                                        <p:cTn id="34" dur="2000" fill="hold"/>
                                        <p:tgtEl>
                                          <p:spTgt spid="13"/>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heckerboard(across)">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checkerboard(across)">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35"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2000"/>
                                        <p:tgtEl>
                                          <p:spTgt spid="15"/>
                                        </p:tgtEl>
                                      </p:cBhvr>
                                    </p:animEffect>
                                    <p:anim calcmode="lin" valueType="num">
                                      <p:cBhvr>
                                        <p:cTn id="57" dur="2000" fill="hold"/>
                                        <p:tgtEl>
                                          <p:spTgt spid="15"/>
                                        </p:tgtEl>
                                        <p:attrNameLst>
                                          <p:attrName>style.rotation</p:attrName>
                                        </p:attrNameLst>
                                      </p:cBhvr>
                                      <p:tavLst>
                                        <p:tav tm="0">
                                          <p:val>
                                            <p:fltVal val="720"/>
                                          </p:val>
                                        </p:tav>
                                        <p:tav tm="100000">
                                          <p:val>
                                            <p:fltVal val="0"/>
                                          </p:val>
                                        </p:tav>
                                      </p:tavLst>
                                    </p:anim>
                                    <p:anim calcmode="lin" valueType="num">
                                      <p:cBhvr>
                                        <p:cTn id="58" dur="2000" fill="hold"/>
                                        <p:tgtEl>
                                          <p:spTgt spid="15"/>
                                        </p:tgtEl>
                                        <p:attrNameLst>
                                          <p:attrName>ppt_h</p:attrName>
                                        </p:attrNameLst>
                                      </p:cBhvr>
                                      <p:tavLst>
                                        <p:tav tm="0">
                                          <p:val>
                                            <p:fltVal val="0"/>
                                          </p:val>
                                        </p:tav>
                                        <p:tav tm="100000">
                                          <p:val>
                                            <p:strVal val="#ppt_h"/>
                                          </p:val>
                                        </p:tav>
                                      </p:tavLst>
                                    </p:anim>
                                    <p:anim calcmode="lin" valueType="num">
                                      <p:cBhvr>
                                        <p:cTn id="59" dur="2000" fill="hold"/>
                                        <p:tgtEl>
                                          <p:spTgt spid="15"/>
                                        </p:tgtEl>
                                        <p:attrNameLst>
                                          <p:attrName>ppt_w</p:attrName>
                                        </p:attrNameLst>
                                      </p:cBhvr>
                                      <p:tavLst>
                                        <p:tav tm="0">
                                          <p:val>
                                            <p:fltVal val="0"/>
                                          </p:val>
                                        </p:tav>
                                        <p:tav tm="100000">
                                          <p:val>
                                            <p:strVal val="#ppt_w"/>
                                          </p:val>
                                        </p:tav>
                                      </p:tavLst>
                                    </p:anim>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checkerboard(across)">
                                      <p:cBhvr>
                                        <p:cTn id="6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13" grpId="0" animBg="1"/>
      <p:bldP spid="14" grpId="0"/>
      <p:bldP spid="2" grpId="0"/>
      <p:bldP spid="16" grpId="0"/>
      <p:bldP spid="15"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ZoneTexte 9"/>
          <p:cNvSpPr txBox="1">
            <a:spLocks noChangeArrowheads="1"/>
          </p:cNvSpPr>
          <p:nvPr/>
        </p:nvSpPr>
        <p:spPr bwMode="auto">
          <a:xfrm>
            <a:off x="1565687" y="1411375"/>
            <a:ext cx="6882161" cy="4460195"/>
          </a:xfrm>
          <a:prstGeom prst="rect">
            <a:avLst/>
          </a:prstGeom>
          <a:noFill/>
          <a:ln w="9525">
            <a:noFill/>
            <a:miter lim="800000"/>
            <a:headEnd/>
            <a:tailEnd/>
          </a:ln>
        </p:spPr>
        <p:txBody>
          <a:bodyPr wrap="square">
            <a:spAutoFit/>
          </a:bodyPr>
          <a:lstStyle/>
          <a:p>
            <a:pPr eaLnBrk="1" hangingPunct="1"/>
            <a:r>
              <a:rPr lang="fr-FR" altLang="fr-FR" sz="2000" dirty="0"/>
              <a:t>Le gradient est caractérisé par :</a:t>
            </a:r>
          </a:p>
          <a:p>
            <a:pPr eaLnBrk="1" hangingPunct="1"/>
            <a:endParaRPr lang="fr-FR" altLang="fr-FR" sz="2000" dirty="0">
              <a:latin typeface="Calibri" pitchFamily="34" charset="0"/>
            </a:endParaRPr>
          </a:p>
          <a:p>
            <a:pPr marL="214313" indent="-214313">
              <a:lnSpc>
                <a:spcPct val="90000"/>
              </a:lnSpc>
              <a:spcBef>
                <a:spcPts val="450"/>
              </a:spcBef>
              <a:spcAft>
                <a:spcPts val="450"/>
              </a:spcAft>
              <a:buFont typeface="Wingdings" panose="05000000000000000000" pitchFamily="2" charset="2"/>
              <a:buChar char="Ø"/>
            </a:pPr>
            <a:r>
              <a:rPr lang="fr-FR" sz="2000" dirty="0"/>
              <a:t>Omniprésence dans la majorité des pays riches</a:t>
            </a:r>
          </a:p>
          <a:p>
            <a:pPr marL="214313" indent="-214313">
              <a:lnSpc>
                <a:spcPct val="90000"/>
              </a:lnSpc>
              <a:spcBef>
                <a:spcPts val="450"/>
              </a:spcBef>
              <a:spcAft>
                <a:spcPts val="450"/>
              </a:spcAft>
              <a:buFont typeface="Wingdings" panose="05000000000000000000" pitchFamily="2" charset="2"/>
              <a:buChar char="Ø"/>
            </a:pPr>
            <a:r>
              <a:rPr lang="fr-FR" sz="2000" dirty="0"/>
              <a:t>Recoupe un large éventail de processus pathologiques</a:t>
            </a:r>
          </a:p>
          <a:p>
            <a:pPr marL="214313" indent="-214313">
              <a:lnSpc>
                <a:spcPct val="90000"/>
              </a:lnSpc>
              <a:spcBef>
                <a:spcPts val="450"/>
              </a:spcBef>
              <a:spcAft>
                <a:spcPts val="450"/>
              </a:spcAft>
              <a:buFont typeface="Wingdings" panose="05000000000000000000" pitchFamily="2" charset="2"/>
              <a:buChar char="Ø"/>
            </a:pPr>
            <a:r>
              <a:rPr lang="fr-FR" sz="2000" dirty="0"/>
              <a:t>Facteurs de risque traditionnels ne suffisent pas à l'expliquer </a:t>
            </a:r>
          </a:p>
          <a:p>
            <a:pPr marL="214313" indent="-214313">
              <a:lnSpc>
                <a:spcPct val="90000"/>
              </a:lnSpc>
              <a:spcBef>
                <a:spcPts val="450"/>
              </a:spcBef>
              <a:spcAft>
                <a:spcPts val="450"/>
              </a:spcAft>
              <a:buFont typeface="Wingdings" panose="05000000000000000000" pitchFamily="2" charset="2"/>
              <a:buChar char="Ø"/>
            </a:pPr>
            <a:r>
              <a:rPr lang="fr-FR" sz="2000" dirty="0"/>
              <a:t>Se reproduit sur ​​les conditions nouvelles qui émergent</a:t>
            </a:r>
          </a:p>
          <a:p>
            <a:pPr marL="214313" indent="-214313">
              <a:lnSpc>
                <a:spcPct val="90000"/>
              </a:lnSpc>
              <a:spcBef>
                <a:spcPts val="450"/>
              </a:spcBef>
              <a:spcAft>
                <a:spcPts val="450"/>
              </a:spcAft>
              <a:buFont typeface="Wingdings" panose="05000000000000000000" pitchFamily="2" charset="2"/>
              <a:buChar char="Ø"/>
            </a:pPr>
            <a:r>
              <a:rPr lang="fr-FR" sz="2000" dirty="0"/>
              <a:t>Se produit chez les hommes et les femmes, possiblement de manière différente</a:t>
            </a:r>
          </a:p>
          <a:p>
            <a:pPr marL="214313" indent="-214313">
              <a:lnSpc>
                <a:spcPct val="90000"/>
              </a:lnSpc>
              <a:spcBef>
                <a:spcPts val="450"/>
              </a:spcBef>
              <a:spcAft>
                <a:spcPts val="450"/>
              </a:spcAft>
              <a:buFont typeface="Wingdings" panose="05000000000000000000" pitchFamily="2" charset="2"/>
              <a:buChar char="Ø"/>
            </a:pPr>
            <a:r>
              <a:rPr lang="fr-FR" sz="2000" dirty="0">
                <a:solidFill>
                  <a:srgbClr val="7030A0"/>
                </a:solidFill>
              </a:rPr>
              <a:t>Commence comme gradient de « santé développementale »</a:t>
            </a:r>
            <a:endParaRPr lang="en-US" sz="2000" dirty="0">
              <a:solidFill>
                <a:srgbClr val="7030A0"/>
              </a:solidFill>
            </a:endParaRPr>
          </a:p>
        </p:txBody>
      </p:sp>
      <p:sp>
        <p:nvSpPr>
          <p:cNvPr id="10" name="ZoneTexte 9"/>
          <p:cNvSpPr txBox="1">
            <a:spLocks noChangeArrowheads="1"/>
          </p:cNvSpPr>
          <p:nvPr/>
        </p:nvSpPr>
        <p:spPr bwMode="auto">
          <a:xfrm>
            <a:off x="5403634" y="6153928"/>
            <a:ext cx="2438788" cy="646331"/>
          </a:xfrm>
          <a:prstGeom prst="rect">
            <a:avLst/>
          </a:prstGeom>
          <a:noFill/>
          <a:ln w="9525">
            <a:noFill/>
            <a:miter lim="800000"/>
            <a:headEnd/>
            <a:tailEnd/>
          </a:ln>
        </p:spPr>
        <p:txBody>
          <a:bodyPr wrap="square">
            <a:spAutoFit/>
          </a:bodyPr>
          <a:lstStyle/>
          <a:p>
            <a:pPr eaLnBrk="1" hangingPunct="1"/>
            <a:r>
              <a:rPr lang="en-GB" altLang="fr-FR" dirty="0">
                <a:latin typeface="Calibri" pitchFamily="34" charset="0"/>
              </a:rPr>
              <a:t>Le gradient </a:t>
            </a:r>
            <a:r>
              <a:rPr lang="en-GB" altLang="fr-FR" dirty="0" err="1">
                <a:latin typeface="Calibri" pitchFamily="34" charset="0"/>
              </a:rPr>
              <a:t>est</a:t>
            </a:r>
            <a:r>
              <a:rPr lang="en-GB" altLang="fr-FR" dirty="0">
                <a:latin typeface="Calibri" pitchFamily="34" charset="0"/>
              </a:rPr>
              <a:t> un ‘fait social’ (Hertzman 2012)</a:t>
            </a:r>
          </a:p>
        </p:txBody>
      </p:sp>
      <p:pic>
        <p:nvPicPr>
          <p:cNvPr id="12" name="Picture 2" descr="http://www.cf.ac.uk/socsi/undergraduate/introsoc/images/durkheim.jpg"/>
          <p:cNvPicPr>
            <a:picLocks noChangeAspect="1" noChangeArrowheads="1"/>
          </p:cNvPicPr>
          <p:nvPr/>
        </p:nvPicPr>
        <p:blipFill>
          <a:blip r:embed="rId3" cstate="print"/>
          <a:srcRect/>
          <a:stretch>
            <a:fillRect/>
          </a:stretch>
        </p:blipFill>
        <p:spPr bwMode="auto">
          <a:xfrm>
            <a:off x="8049834" y="3641473"/>
            <a:ext cx="650081" cy="928688"/>
          </a:xfrm>
          <a:prstGeom prst="rect">
            <a:avLst/>
          </a:prstGeom>
          <a:noFill/>
        </p:spPr>
      </p:pic>
      <p:sp>
        <p:nvSpPr>
          <p:cNvPr id="13" name="Rectangle 12"/>
          <p:cNvSpPr/>
          <p:nvPr/>
        </p:nvSpPr>
        <p:spPr>
          <a:xfrm>
            <a:off x="7750028" y="4539472"/>
            <a:ext cx="1043877" cy="300082"/>
          </a:xfrm>
          <a:prstGeom prst="rect">
            <a:avLst/>
          </a:prstGeom>
        </p:spPr>
        <p:txBody>
          <a:bodyPr wrap="none">
            <a:spAutoFit/>
          </a:bodyPr>
          <a:lstStyle/>
          <a:p>
            <a:pPr algn="r" eaLnBrk="1" hangingPunct="1"/>
            <a:r>
              <a:rPr lang="en-GB" altLang="fr-FR" sz="1350" dirty="0">
                <a:latin typeface="Calibri" pitchFamily="34" charset="0"/>
              </a:rPr>
              <a:t>E. Durkheim</a:t>
            </a:r>
          </a:p>
        </p:txBody>
      </p:sp>
      <p:sp>
        <p:nvSpPr>
          <p:cNvPr id="14" name="Rectangle 2"/>
          <p:cNvSpPr txBox="1">
            <a:spLocks noChangeArrowheads="1"/>
          </p:cNvSpPr>
          <p:nvPr/>
        </p:nvSpPr>
        <p:spPr>
          <a:xfrm>
            <a:off x="1461709" y="718125"/>
            <a:ext cx="6683765" cy="960668"/>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altLang="fr-FR" sz="3000" dirty="0"/>
              <a:t>Le gradient social de santé</a:t>
            </a:r>
          </a:p>
        </p:txBody>
      </p:sp>
      <p:cxnSp>
        <p:nvCxnSpPr>
          <p:cNvPr id="3" name="Connecteur en arc 2"/>
          <p:cNvCxnSpPr>
            <a:stCxn id="10" idx="3"/>
            <a:endCxn id="13" idx="2"/>
          </p:cNvCxnSpPr>
          <p:nvPr/>
        </p:nvCxnSpPr>
        <p:spPr>
          <a:xfrm flipV="1">
            <a:off x="7842422" y="4839554"/>
            <a:ext cx="429545" cy="1637540"/>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19458" name="Picture 2" descr="Image result for winky emoj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1966" y="5677483"/>
            <a:ext cx="354419" cy="388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548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958"/>
            <a:ext cx="3419113" cy="2653996"/>
          </a:xfrm>
          <a:prstGeom prst="rect">
            <a:avLst/>
          </a:prstGeom>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68815"/>
            <a:ext cx="3444414" cy="1752716"/>
          </a:xfrm>
          <a:prstGeom prst="rect">
            <a:avLst/>
          </a:prstGeom>
        </p:spPr>
      </p:pic>
      <p:sp>
        <p:nvSpPr>
          <p:cNvPr id="7" name="Titre 1"/>
          <p:cNvSpPr txBox="1">
            <a:spLocks/>
          </p:cNvSpPr>
          <p:nvPr/>
        </p:nvSpPr>
        <p:spPr>
          <a:xfrm>
            <a:off x="1433384" y="417114"/>
            <a:ext cx="7433524" cy="960835"/>
          </a:xfrm>
          <a:prstGeom prst="rect">
            <a:avLst/>
          </a:prstGeom>
        </p:spPr>
        <p:txBody>
          <a:bodyPr vert="horz" lIns="68580" tIns="34290" rIns="68580" bIns="3429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700" dirty="0"/>
              <a:t>Effets sociétaux notamment envers les femmes, les minorités </a:t>
            </a:r>
            <a:r>
              <a:rPr lang="fr-FR" sz="2700" dirty="0" err="1"/>
              <a:t>etc</a:t>
            </a:r>
            <a:r>
              <a:rPr lang="fr-FR" sz="2700" dirty="0"/>
              <a:t>?</a:t>
            </a:r>
          </a:p>
        </p:txBody>
      </p:sp>
      <p:sp>
        <p:nvSpPr>
          <p:cNvPr id="8" name="Rectangle 2"/>
          <p:cNvSpPr>
            <a:spLocks noChangeArrowheads="1"/>
          </p:cNvSpPr>
          <p:nvPr/>
        </p:nvSpPr>
        <p:spPr bwMode="auto">
          <a:xfrm>
            <a:off x="3600450" y="5131824"/>
            <a:ext cx="5266458" cy="1254959"/>
          </a:xfrm>
          <a:prstGeom prst="rect">
            <a:avLst/>
          </a:prstGeom>
          <a:noFill/>
          <a:ln>
            <a:noFill/>
          </a:ln>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0" hangingPunct="0">
              <a:lnSpc>
                <a:spcPct val="107000"/>
              </a:lnSpc>
              <a:spcBef>
                <a:spcPct val="0"/>
              </a:spcBef>
              <a:spcAft>
                <a:spcPts val="800"/>
              </a:spcAft>
              <a:buFontTx/>
              <a:buNone/>
              <a:defRPr/>
            </a:pPr>
            <a:r>
              <a:rPr lang="fr-FR" altLang="fr-FR" sz="1800" dirty="0">
                <a:latin typeface="+mn-lt"/>
                <a:ea typeface="Calibri" pitchFamily="34" charset="0"/>
              </a:rPr>
              <a:t>Dans l’Etat du Tennessee, des femmes condamnées à des peines de prison pour avoir consommé de l'alcool ou des drogues durant leur grossesse. </a:t>
            </a:r>
            <a:r>
              <a:rPr lang="fr-FR" altLang="fr-FR" sz="1400" i="1" dirty="0">
                <a:latin typeface="Times New Roman" pitchFamily="18" charset="0"/>
                <a:ea typeface="Calibri" pitchFamily="34" charset="0"/>
              </a:rPr>
              <a:t>Le Figaro </a:t>
            </a:r>
            <a:r>
              <a:rPr lang="fr-FR" altLang="fr-FR" sz="1400" i="1" dirty="0">
                <a:ea typeface="Calibri" pitchFamily="34" charset="0"/>
              </a:rPr>
              <a:t>04/12/2014</a:t>
            </a:r>
          </a:p>
        </p:txBody>
      </p:sp>
      <p:pic>
        <p:nvPicPr>
          <p:cNvPr id="9" name="Image 1"/>
          <p:cNvPicPr>
            <a:picLocks noChangeAspect="1"/>
          </p:cNvPicPr>
          <p:nvPr/>
        </p:nvPicPr>
        <p:blipFill>
          <a:blip r:embed="rId4"/>
          <a:srcRect/>
          <a:stretch>
            <a:fillRect/>
          </a:stretch>
        </p:blipFill>
        <p:spPr bwMode="auto">
          <a:xfrm>
            <a:off x="5824399" y="3298225"/>
            <a:ext cx="3124882" cy="1747246"/>
          </a:xfrm>
          <a:prstGeom prst="rect">
            <a:avLst/>
          </a:prstGeom>
          <a:noFill/>
          <a:ln w="9525">
            <a:noFill/>
            <a:miter lim="800000"/>
            <a:headEnd/>
            <a:tailEnd/>
          </a:ln>
        </p:spPr>
      </p:pic>
      <p:pic>
        <p:nvPicPr>
          <p:cNvPr id="19458" name="Picture 2" descr="Image result for aces public health engla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4399" y="1377949"/>
            <a:ext cx="3260307" cy="1833923"/>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3702050" y="1464302"/>
            <a:ext cx="2686050" cy="1754326"/>
          </a:xfrm>
          <a:prstGeom prst="rect">
            <a:avLst/>
          </a:prstGeom>
          <a:noFill/>
        </p:spPr>
        <p:txBody>
          <a:bodyPr wrap="square" rtlCol="0">
            <a:spAutoFit/>
          </a:bodyPr>
          <a:lstStyle/>
          <a:p>
            <a:r>
              <a:rPr lang="fr-FR" dirty="0"/>
              <a:t>Messages </a:t>
            </a:r>
            <a:r>
              <a:rPr lang="fr-FR" dirty="0" err="1"/>
              <a:t>stigmatisants</a:t>
            </a:r>
            <a:endParaRPr lang="en-GB" dirty="0"/>
          </a:p>
          <a:p>
            <a:r>
              <a:rPr lang="en-GB" dirty="0"/>
              <a:t>“doctors have said that things are “changing inside me”… </a:t>
            </a:r>
          </a:p>
        </p:txBody>
      </p:sp>
    </p:spTree>
    <p:extLst>
      <p:ext uri="{BB962C8B-B14F-4D97-AF65-F5344CB8AC3E}">
        <p14:creationId xmlns:p14="http://schemas.microsoft.com/office/powerpoint/2010/main" val="11848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542309" y="965312"/>
            <a:ext cx="4213537" cy="3671500"/>
          </a:xfrm>
          <a:prstGeom prst="rect">
            <a:avLst/>
          </a:prstGeom>
        </p:spPr>
      </p:pic>
      <p:sp>
        <p:nvSpPr>
          <p:cNvPr id="3" name="ZoneTexte 2"/>
          <p:cNvSpPr txBox="1"/>
          <p:nvPr/>
        </p:nvSpPr>
        <p:spPr>
          <a:xfrm>
            <a:off x="2542309" y="4636812"/>
            <a:ext cx="3852717" cy="307777"/>
          </a:xfrm>
          <a:prstGeom prst="rect">
            <a:avLst/>
          </a:prstGeom>
          <a:noFill/>
        </p:spPr>
        <p:txBody>
          <a:bodyPr wrap="square" rtlCol="0">
            <a:spAutoFit/>
          </a:bodyPr>
          <a:lstStyle/>
          <a:p>
            <a:r>
              <a:rPr lang="fr-FR" sz="1400" dirty="0"/>
              <a:t>Sharp, </a:t>
            </a:r>
            <a:r>
              <a:rPr lang="fr-FR" sz="1400" dirty="0" err="1"/>
              <a:t>Lawlor</a:t>
            </a:r>
            <a:r>
              <a:rPr lang="fr-FR" sz="1400" dirty="0"/>
              <a:t> &amp; Richardson, SSM 2018</a:t>
            </a:r>
          </a:p>
        </p:txBody>
      </p:sp>
      <p:sp>
        <p:nvSpPr>
          <p:cNvPr id="5" name="Titre 1"/>
          <p:cNvSpPr txBox="1">
            <a:spLocks/>
          </p:cNvSpPr>
          <p:nvPr/>
        </p:nvSpPr>
        <p:spPr>
          <a:xfrm>
            <a:off x="434685" y="253962"/>
            <a:ext cx="8465127" cy="960835"/>
          </a:xfrm>
          <a:prstGeom prst="rect">
            <a:avLst/>
          </a:prstGeom>
        </p:spPr>
        <p:txBody>
          <a:bodyPr vert="horz" lIns="68580" tIns="34290" rIns="68580" bIns="3429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700" dirty="0"/>
              <a:t>Recherche: Renforcement </a:t>
            </a:r>
            <a:r>
              <a:rPr lang="fr-FR" sz="2700" dirty="0" err="1"/>
              <a:t>biasé</a:t>
            </a:r>
            <a:r>
              <a:rPr lang="fr-FR" sz="2700" dirty="0"/>
              <a:t> des hypothèses? </a:t>
            </a:r>
          </a:p>
        </p:txBody>
      </p:sp>
      <p:sp>
        <p:nvSpPr>
          <p:cNvPr id="7" name="Rectangle 6"/>
          <p:cNvSpPr/>
          <p:nvPr/>
        </p:nvSpPr>
        <p:spPr>
          <a:xfrm>
            <a:off x="1185238" y="5266202"/>
            <a:ext cx="7159692" cy="1477328"/>
          </a:xfrm>
          <a:prstGeom prst="rect">
            <a:avLst/>
          </a:prstGeom>
        </p:spPr>
        <p:txBody>
          <a:bodyPr wrap="square">
            <a:spAutoFit/>
          </a:bodyPr>
          <a:lstStyle/>
          <a:p>
            <a:r>
              <a:rPr lang="fr-FR" dirty="0"/>
              <a:t>Comment faire?</a:t>
            </a:r>
          </a:p>
          <a:p>
            <a:pPr marL="285750" indent="-285750">
              <a:buFont typeface="Arial" panose="020B0604020202020204" pitchFamily="34" charset="0"/>
              <a:buChar char="•"/>
            </a:pPr>
            <a:r>
              <a:rPr lang="fr-FR" dirty="0"/>
              <a:t>Bien expliquer des méthodes probabilistes </a:t>
            </a:r>
          </a:p>
          <a:p>
            <a:pPr marL="285750" indent="-285750">
              <a:buFont typeface="Arial" panose="020B0604020202020204" pitchFamily="34" charset="0"/>
              <a:buChar char="•"/>
            </a:pPr>
            <a:r>
              <a:rPr lang="fr-FR" dirty="0"/>
              <a:t>Prendre des approches interdisciplinaires</a:t>
            </a:r>
          </a:p>
          <a:p>
            <a:pPr marL="285750" indent="-285750">
              <a:buFont typeface="Arial" panose="020B0604020202020204" pitchFamily="34" charset="0"/>
              <a:buChar char="•"/>
            </a:pPr>
            <a:r>
              <a:rPr lang="fr-FR" dirty="0"/>
              <a:t>Triangulation des résultats: méthodes, contextes, populations…</a:t>
            </a:r>
          </a:p>
        </p:txBody>
      </p:sp>
    </p:spTree>
    <p:extLst>
      <p:ext uri="{BB962C8B-B14F-4D97-AF65-F5344CB8AC3E}">
        <p14:creationId xmlns:p14="http://schemas.microsoft.com/office/powerpoint/2010/main" val="1500987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3475" y="1438159"/>
            <a:ext cx="6898715" cy="2585323"/>
          </a:xfrm>
          <a:prstGeom prst="rect">
            <a:avLst/>
          </a:prstGeom>
        </p:spPr>
        <p:txBody>
          <a:bodyPr wrap="square">
            <a:spAutoFit/>
          </a:bodyPr>
          <a:lstStyle/>
          <a:p>
            <a:endParaRPr lang="en-GB" sz="1500" dirty="0"/>
          </a:p>
          <a:p>
            <a:r>
              <a:rPr lang="fr-FR" dirty="0"/>
              <a:t>Equipe EQUITY de Toulouse</a:t>
            </a:r>
            <a:endParaRPr lang="en-GB" dirty="0"/>
          </a:p>
          <a:p>
            <a:endParaRPr lang="en-GB" dirty="0"/>
          </a:p>
          <a:p>
            <a:endParaRPr lang="en-GB" sz="1500" dirty="0"/>
          </a:p>
          <a:p>
            <a:r>
              <a:rPr lang="en-GB" sz="1500" dirty="0"/>
              <a:t>Twitter: @</a:t>
            </a:r>
            <a:r>
              <a:rPr lang="en-GB" sz="1500" dirty="0" err="1"/>
              <a:t>shell_ki</a:t>
            </a:r>
            <a:r>
              <a:rPr lang="en-GB" sz="1500" dirty="0"/>
              <a:t> 	 </a:t>
            </a:r>
            <a:r>
              <a:rPr lang="fr-FR" sz="1600" dirty="0"/>
              <a:t>#</a:t>
            </a:r>
            <a:r>
              <a:rPr lang="fr-FR" sz="1600" dirty="0" err="1"/>
              <a:t>ToulouseEquity</a:t>
            </a:r>
            <a:endParaRPr lang="fr-FR" sz="1600" dirty="0"/>
          </a:p>
          <a:p>
            <a:r>
              <a:rPr lang="en-GB" sz="1600" dirty="0"/>
              <a:t>Email: michelle.kelly@inserm.fr</a:t>
            </a:r>
          </a:p>
          <a:p>
            <a:endParaRPr lang="fr-FR" sz="1600" dirty="0"/>
          </a:p>
          <a:p>
            <a:endParaRPr lang="fr-FR" sz="1600" dirty="0"/>
          </a:p>
          <a:p>
            <a:r>
              <a:rPr lang="fr-FR" sz="1600" dirty="0"/>
              <a:t>Groupe Santé de la SLLS: </a:t>
            </a:r>
          </a:p>
          <a:p>
            <a:r>
              <a:rPr lang="fr-FR" sz="1600" dirty="0"/>
              <a:t>@Social2bio</a:t>
            </a:r>
            <a:endParaRPr lang="en-GB" sz="1500" dirty="0"/>
          </a:p>
        </p:txBody>
      </p:sp>
      <p:sp>
        <p:nvSpPr>
          <p:cNvPr id="5" name="Rectangle 2"/>
          <p:cNvSpPr txBox="1">
            <a:spLocks noChangeArrowheads="1"/>
          </p:cNvSpPr>
          <p:nvPr/>
        </p:nvSpPr>
        <p:spPr>
          <a:xfrm>
            <a:off x="1502334" y="724676"/>
            <a:ext cx="7742561" cy="930828"/>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altLang="fr-FR" sz="3000" dirty="0"/>
              <a:t>Merci</a:t>
            </a:r>
          </a:p>
        </p:txBody>
      </p:sp>
      <p:pic>
        <p:nvPicPr>
          <p:cNvPr id="6" name="Image 5"/>
          <p:cNvPicPr>
            <a:picLocks noChangeAspect="1"/>
          </p:cNvPicPr>
          <p:nvPr/>
        </p:nvPicPr>
        <p:blipFill>
          <a:blip r:embed="rId2"/>
          <a:stretch>
            <a:fillRect/>
          </a:stretch>
        </p:blipFill>
        <p:spPr>
          <a:xfrm>
            <a:off x="230196" y="6261767"/>
            <a:ext cx="1533279" cy="596232"/>
          </a:xfrm>
          <a:prstGeom prst="rect">
            <a:avLst/>
          </a:prstGeom>
        </p:spPr>
      </p:pic>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7140" y="3426940"/>
            <a:ext cx="3414822" cy="3332205"/>
          </a:xfrm>
          <a:prstGeom prst="rect">
            <a:avLst/>
          </a:prstGeom>
        </p:spPr>
      </p:pic>
    </p:spTree>
    <p:extLst>
      <p:ext uri="{BB962C8B-B14F-4D97-AF65-F5344CB8AC3E}">
        <p14:creationId xmlns:p14="http://schemas.microsoft.com/office/powerpoint/2010/main" val="2916346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1504272" y="680135"/>
            <a:ext cx="7279510" cy="960668"/>
          </a:xfrm>
          <a:prstGeom prst="rect">
            <a:avLst/>
          </a:prstGeom>
        </p:spPr>
        <p:txBody>
          <a:bodyPr>
            <a:normAutofit fontScale="97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altLang="fr-FR" sz="3000" dirty="0"/>
              <a:t>Comment et pourquoi se produisent ces gradients?</a:t>
            </a:r>
          </a:p>
        </p:txBody>
      </p:sp>
      <p:pic>
        <p:nvPicPr>
          <p:cNvPr id="4" name="Picture 4" descr="wheel-of-lif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7993" y="4562635"/>
            <a:ext cx="2248005" cy="2134408"/>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contenu 2"/>
          <p:cNvSpPr txBox="1">
            <a:spLocks/>
          </p:cNvSpPr>
          <p:nvPr/>
        </p:nvSpPr>
        <p:spPr>
          <a:xfrm>
            <a:off x="1760651" y="2029606"/>
            <a:ext cx="7023131" cy="2144226"/>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80000"/>
              </a:lnSpc>
              <a:buNone/>
            </a:pPr>
            <a:r>
              <a:rPr lang="fr-FR" altLang="fr-FR" sz="2000" dirty="0"/>
              <a:t>A travers une approche biographique « lifecourse » </a:t>
            </a:r>
          </a:p>
          <a:p>
            <a:pPr>
              <a:lnSpc>
                <a:spcPct val="80000"/>
              </a:lnSpc>
            </a:pPr>
            <a:endParaRPr lang="fr-FR" sz="2000" dirty="0"/>
          </a:p>
          <a:p>
            <a:pPr>
              <a:lnSpc>
                <a:spcPct val="80000"/>
              </a:lnSpc>
            </a:pPr>
            <a:r>
              <a:rPr lang="fr-FR" sz="2000" dirty="0"/>
              <a:t>Cadre théorique interdisciplinaire</a:t>
            </a:r>
          </a:p>
          <a:p>
            <a:pPr>
              <a:lnSpc>
                <a:spcPct val="80000"/>
              </a:lnSpc>
            </a:pPr>
            <a:r>
              <a:rPr lang="fr-FR" sz="2000" dirty="0"/>
              <a:t>En termes de santé: combine facteurs sociaux, psychosociaux, physiques, biologiques </a:t>
            </a:r>
            <a:r>
              <a:rPr lang="fr-FR" sz="2000" dirty="0" err="1"/>
              <a:t>etc</a:t>
            </a:r>
            <a:r>
              <a:rPr lang="fr-FR" sz="2000" dirty="0"/>
              <a:t> </a:t>
            </a:r>
          </a:p>
          <a:p>
            <a:pPr>
              <a:lnSpc>
                <a:spcPct val="80000"/>
              </a:lnSpc>
            </a:pPr>
            <a:r>
              <a:rPr lang="fr-FR" sz="2000" dirty="0"/>
              <a:t>Enjeux </a:t>
            </a:r>
            <a:r>
              <a:rPr lang="fr-FR" sz="2000" dirty="0">
                <a:solidFill>
                  <a:srgbClr val="7030A0"/>
                </a:solidFill>
              </a:rPr>
              <a:t>dès le début de la vie</a:t>
            </a:r>
            <a:r>
              <a:rPr lang="fr-FR" sz="2000" dirty="0"/>
              <a:t>, durant la trajectoire de vie et intergénérationnel </a:t>
            </a:r>
          </a:p>
        </p:txBody>
      </p:sp>
      <p:sp>
        <p:nvSpPr>
          <p:cNvPr id="2" name="ZoneTexte 1"/>
          <p:cNvSpPr txBox="1"/>
          <p:nvPr/>
        </p:nvSpPr>
        <p:spPr>
          <a:xfrm>
            <a:off x="2180780" y="6358489"/>
            <a:ext cx="4327111" cy="307777"/>
          </a:xfrm>
          <a:prstGeom prst="rect">
            <a:avLst/>
          </a:prstGeom>
          <a:noFill/>
        </p:spPr>
        <p:txBody>
          <a:bodyPr wrap="square" rtlCol="0">
            <a:spAutoFit/>
          </a:bodyPr>
          <a:lstStyle/>
          <a:p>
            <a:r>
              <a:rPr lang="fr-FR" sz="1400" dirty="0"/>
              <a:t>Kelly-Irving, </a:t>
            </a:r>
            <a:r>
              <a:rPr lang="fr-FR" sz="1400" dirty="0" err="1"/>
              <a:t>Tophoven</a:t>
            </a:r>
            <a:r>
              <a:rPr lang="fr-FR" sz="1400" dirty="0"/>
              <a:t> &amp; </a:t>
            </a:r>
            <a:r>
              <a:rPr lang="fr-FR" sz="1400" dirty="0" err="1"/>
              <a:t>Blane</a:t>
            </a:r>
            <a:r>
              <a:rPr lang="fr-FR" sz="1400" dirty="0"/>
              <a:t>, 2015, IJPH </a:t>
            </a:r>
          </a:p>
        </p:txBody>
      </p:sp>
    </p:spTree>
    <p:extLst>
      <p:ext uri="{BB962C8B-B14F-4D97-AF65-F5344CB8AC3E}">
        <p14:creationId xmlns:p14="http://schemas.microsoft.com/office/powerpoint/2010/main" val="2138336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ZoneTexte 9"/>
          <p:cNvSpPr txBox="1">
            <a:spLocks noChangeArrowheads="1"/>
          </p:cNvSpPr>
          <p:nvPr/>
        </p:nvSpPr>
        <p:spPr bwMode="auto">
          <a:xfrm>
            <a:off x="1974273" y="2064327"/>
            <a:ext cx="6920346"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900113" lvl="1" indent="-342900">
              <a:spcBef>
                <a:spcPct val="0"/>
              </a:spcBef>
              <a:defRPr/>
            </a:pPr>
            <a:endParaRPr lang="fr-FR" altLang="fr-FR" sz="1500" dirty="0">
              <a:latin typeface="Calibri" panose="020F0502020204030204" pitchFamily="34" charset="0"/>
            </a:endParaRPr>
          </a:p>
          <a:p>
            <a:pPr>
              <a:spcBef>
                <a:spcPct val="0"/>
              </a:spcBef>
              <a:buNone/>
              <a:defRPr/>
            </a:pPr>
            <a:r>
              <a:rPr lang="fr-FR" altLang="fr-FR" sz="1800" dirty="0">
                <a:latin typeface="+mn-lt"/>
              </a:rPr>
              <a:t>Au centre de l’approche biographique de la santé est la notion d’incorporation biologique (</a:t>
            </a:r>
            <a:r>
              <a:rPr lang="fr-FR" altLang="fr-FR" sz="1800" i="1" dirty="0" err="1">
                <a:solidFill>
                  <a:schemeClr val="accent1">
                    <a:lumMod val="25000"/>
                  </a:schemeClr>
                </a:solidFill>
                <a:latin typeface="+mn-lt"/>
              </a:rPr>
              <a:t>embodiment</a:t>
            </a:r>
            <a:r>
              <a:rPr lang="fr-FR" altLang="fr-FR" sz="1800" i="1" dirty="0">
                <a:solidFill>
                  <a:schemeClr val="accent1">
                    <a:lumMod val="25000"/>
                  </a:schemeClr>
                </a:solidFill>
                <a:latin typeface="+mn-lt"/>
              </a:rPr>
              <a:t>/ </a:t>
            </a:r>
            <a:r>
              <a:rPr lang="fr-FR" altLang="fr-FR" sz="1800" i="1" dirty="0" err="1">
                <a:solidFill>
                  <a:schemeClr val="accent1">
                    <a:lumMod val="25000"/>
                  </a:schemeClr>
                </a:solidFill>
                <a:latin typeface="+mn-lt"/>
              </a:rPr>
              <a:t>biological</a:t>
            </a:r>
            <a:r>
              <a:rPr lang="fr-FR" altLang="fr-FR" sz="1800" i="1" dirty="0">
                <a:solidFill>
                  <a:schemeClr val="accent1">
                    <a:lumMod val="25000"/>
                  </a:schemeClr>
                </a:solidFill>
                <a:latin typeface="+mn-lt"/>
              </a:rPr>
              <a:t> </a:t>
            </a:r>
            <a:r>
              <a:rPr lang="fr-FR" altLang="fr-FR" sz="1800" i="1" dirty="0" err="1">
                <a:solidFill>
                  <a:schemeClr val="accent1">
                    <a:lumMod val="25000"/>
                  </a:schemeClr>
                </a:solidFill>
                <a:latin typeface="+mn-lt"/>
              </a:rPr>
              <a:t>embedding</a:t>
            </a:r>
            <a:r>
              <a:rPr lang="fr-FR" altLang="fr-FR" sz="1800" dirty="0">
                <a:latin typeface="+mn-lt"/>
              </a:rPr>
              <a:t>)</a:t>
            </a:r>
          </a:p>
          <a:p>
            <a:pPr>
              <a:spcBef>
                <a:spcPct val="0"/>
              </a:spcBef>
              <a:buNone/>
              <a:defRPr/>
            </a:pPr>
            <a:endParaRPr lang="fr-FR" altLang="fr-FR" sz="1800" i="1" dirty="0">
              <a:latin typeface="+mn-lt"/>
            </a:endParaRPr>
          </a:p>
          <a:p>
            <a:pPr>
              <a:spcBef>
                <a:spcPct val="0"/>
              </a:spcBef>
              <a:buNone/>
              <a:defRPr/>
            </a:pPr>
            <a:r>
              <a:rPr lang="fr-FR" altLang="fr-FR" sz="1800" i="1" dirty="0">
                <a:latin typeface="+mn-lt"/>
              </a:rPr>
              <a:t>-</a:t>
            </a:r>
            <a:r>
              <a:rPr lang="fr-FR" altLang="fr-FR" sz="1800" dirty="0">
                <a:latin typeface="+mn-lt"/>
              </a:rPr>
              <a:t>Nous incorporons littéralement notre monde matériel et social dans notre biologie (Krieger 2001)</a:t>
            </a:r>
          </a:p>
          <a:p>
            <a:pPr>
              <a:spcBef>
                <a:spcPct val="0"/>
              </a:spcBef>
              <a:buNone/>
              <a:defRPr/>
            </a:pPr>
            <a:endParaRPr lang="fr-FR" altLang="fr-FR" sz="1800" i="1" dirty="0">
              <a:latin typeface="+mn-lt"/>
            </a:endParaRPr>
          </a:p>
          <a:p>
            <a:pPr>
              <a:spcBef>
                <a:spcPct val="0"/>
              </a:spcBef>
              <a:buNone/>
              <a:defRPr/>
            </a:pPr>
            <a:r>
              <a:rPr lang="fr-FR" altLang="fr-FR" sz="1800" i="1" dirty="0">
                <a:latin typeface="+mn-lt"/>
              </a:rPr>
              <a:t>-</a:t>
            </a:r>
            <a:r>
              <a:rPr lang="fr-FR" altLang="fr-FR" sz="1800" dirty="0">
                <a:latin typeface="+mn-lt"/>
              </a:rPr>
              <a:t>L’incorporation biologique à un temps donné, représente nos expériences passes et notre réponse actuelle (Kelly-Irving &amp; </a:t>
            </a:r>
            <a:r>
              <a:rPr lang="fr-FR" altLang="fr-FR" sz="1800" dirty="0" err="1">
                <a:latin typeface="+mn-lt"/>
              </a:rPr>
              <a:t>Delpierre</a:t>
            </a:r>
            <a:r>
              <a:rPr lang="fr-FR" altLang="fr-FR" sz="1800" dirty="0">
                <a:latin typeface="+mn-lt"/>
              </a:rPr>
              <a:t> 2018)</a:t>
            </a:r>
          </a:p>
        </p:txBody>
      </p:sp>
      <p:sp>
        <p:nvSpPr>
          <p:cNvPr id="9" name="Rectangle 2"/>
          <p:cNvSpPr txBox="1">
            <a:spLocks noChangeArrowheads="1"/>
          </p:cNvSpPr>
          <p:nvPr/>
        </p:nvSpPr>
        <p:spPr>
          <a:xfrm>
            <a:off x="1464448" y="728625"/>
            <a:ext cx="7134615" cy="960668"/>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altLang="fr-FR" sz="3000" dirty="0"/>
              <a:t>Incorporation biologique du social</a:t>
            </a:r>
          </a:p>
        </p:txBody>
      </p:sp>
    </p:spTree>
    <p:extLst>
      <p:ext uri="{BB962C8B-B14F-4D97-AF65-F5344CB8AC3E}">
        <p14:creationId xmlns:p14="http://schemas.microsoft.com/office/powerpoint/2010/main" val="2109825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Espace réservé du numéro de diapositive 2"/>
          <p:cNvSpPr txBox="1">
            <a:spLocks noGrp="1"/>
          </p:cNvSpPr>
          <p:nvPr/>
        </p:nvSpPr>
        <p:spPr bwMode="auto">
          <a:xfrm>
            <a:off x="6084094" y="5726907"/>
            <a:ext cx="1600200" cy="273844"/>
          </a:xfrm>
          <a:prstGeom prst="rect">
            <a:avLst/>
          </a:prstGeom>
          <a:noFill/>
          <a:ln w="9525">
            <a:noFill/>
            <a:miter lim="800000"/>
            <a:headEnd/>
            <a:tailEnd/>
          </a:ln>
        </p:spPr>
        <p:txBody>
          <a:bodyPr anchor="ctr"/>
          <a:lstStyle/>
          <a:p>
            <a:pPr algn="r" eaLnBrk="1" hangingPunct="1"/>
            <a:fld id="{FA55A6D7-88F1-4036-A397-3FC342F00B5D}" type="slidenum">
              <a:rPr lang="fr-FR" altLang="fr-FR" sz="900">
                <a:solidFill>
                  <a:srgbClr val="898989"/>
                </a:solidFill>
                <a:latin typeface="Calibri" pitchFamily="34" charset="0"/>
              </a:rPr>
              <a:pPr algn="r" eaLnBrk="1" hangingPunct="1"/>
              <a:t>6</a:t>
            </a:fld>
            <a:endParaRPr lang="fr-FR" altLang="fr-FR" sz="900">
              <a:solidFill>
                <a:srgbClr val="898989"/>
              </a:solidFill>
              <a:latin typeface="Calibri" pitchFamily="34" charset="0"/>
            </a:endParaRPr>
          </a:p>
        </p:txBody>
      </p:sp>
      <p:pic>
        <p:nvPicPr>
          <p:cNvPr id="26626" name="Picture 4"/>
          <p:cNvPicPr>
            <a:picLocks noChangeAspect="1" noChangeArrowheads="1"/>
          </p:cNvPicPr>
          <p:nvPr/>
        </p:nvPicPr>
        <p:blipFill>
          <a:blip r:embed="rId3" cstate="print"/>
          <a:srcRect t="13559"/>
          <a:stretch>
            <a:fillRect/>
          </a:stretch>
        </p:blipFill>
        <p:spPr bwMode="auto">
          <a:xfrm>
            <a:off x="5822171" y="3096709"/>
            <a:ext cx="2808684" cy="1644254"/>
          </a:xfrm>
          <a:prstGeom prst="rect">
            <a:avLst/>
          </a:prstGeom>
          <a:noFill/>
          <a:ln w="12700">
            <a:noFill/>
            <a:miter lim="800000"/>
            <a:headEnd/>
            <a:tailEnd/>
          </a:ln>
        </p:spPr>
      </p:pic>
      <p:sp>
        <p:nvSpPr>
          <p:cNvPr id="26629" name="Text Box 3"/>
          <p:cNvSpPr txBox="1">
            <a:spLocks noChangeArrowheads="1"/>
          </p:cNvSpPr>
          <p:nvPr/>
        </p:nvSpPr>
        <p:spPr bwMode="auto">
          <a:xfrm>
            <a:off x="1449810" y="3660344"/>
            <a:ext cx="4460467" cy="2585323"/>
          </a:xfrm>
          <a:prstGeom prst="rect">
            <a:avLst/>
          </a:prstGeom>
          <a:noFill/>
          <a:ln w="9525">
            <a:noFill/>
            <a:miter lim="800000"/>
            <a:headEnd/>
            <a:tailEnd/>
          </a:ln>
        </p:spPr>
        <p:txBody>
          <a:bodyPr wrap="square">
            <a:spAutoFit/>
          </a:bodyPr>
          <a:lstStyle/>
          <a:p>
            <a:r>
              <a:rPr lang="en-GB" altLang="fr-FR" dirty="0">
                <a:ea typeface="ＭＳ Ｐゴシック" pitchFamily="34" charset="-128"/>
              </a:rPr>
              <a:t>-</a:t>
            </a:r>
            <a:r>
              <a:rPr lang="en-GB" altLang="fr-FR" dirty="0" err="1">
                <a:ea typeface="ＭＳ Ｐゴシック" pitchFamily="34" charset="-128"/>
              </a:rPr>
              <a:t>Périodes</a:t>
            </a:r>
            <a:r>
              <a:rPr lang="en-GB" altLang="fr-FR" dirty="0">
                <a:ea typeface="ＭＳ Ｐゴシック" pitchFamily="34" charset="-128"/>
              </a:rPr>
              <a:t> </a:t>
            </a:r>
            <a:r>
              <a:rPr lang="en-GB" altLang="fr-FR" dirty="0" err="1">
                <a:ea typeface="ＭＳ Ｐゴシック" pitchFamily="34" charset="-128"/>
              </a:rPr>
              <a:t>sensibles</a:t>
            </a:r>
            <a:r>
              <a:rPr lang="en-GB" altLang="fr-FR" dirty="0">
                <a:ea typeface="ＭＳ Ｐゴシック" pitchFamily="34" charset="-128"/>
              </a:rPr>
              <a:t> du </a:t>
            </a:r>
            <a:r>
              <a:rPr lang="en-GB" altLang="fr-FR" dirty="0" err="1">
                <a:ea typeface="ＭＳ Ｐゴシック" pitchFamily="34" charset="-128"/>
              </a:rPr>
              <a:t>developement</a:t>
            </a:r>
            <a:r>
              <a:rPr lang="en-GB" altLang="fr-FR" dirty="0">
                <a:ea typeface="ＭＳ Ｐゴシック" pitchFamily="34" charset="-128"/>
              </a:rPr>
              <a:t> de </a:t>
            </a:r>
            <a:r>
              <a:rPr lang="en-GB" altLang="fr-FR" dirty="0" err="1">
                <a:ea typeface="ＭＳ Ｐゴシック" pitchFamily="34" charset="-128"/>
              </a:rPr>
              <a:t>l’architecture</a:t>
            </a:r>
            <a:r>
              <a:rPr lang="en-GB" altLang="fr-FR" dirty="0">
                <a:ea typeface="ＭＳ Ｐゴシック" pitchFamily="34" charset="-128"/>
              </a:rPr>
              <a:t> </a:t>
            </a:r>
            <a:r>
              <a:rPr lang="en-GB" altLang="fr-FR" dirty="0" err="1">
                <a:ea typeface="ＭＳ Ｐゴシック" pitchFamily="34" charset="-128"/>
              </a:rPr>
              <a:t>cérébrale</a:t>
            </a:r>
            <a:r>
              <a:rPr lang="en-GB" altLang="fr-FR" dirty="0">
                <a:ea typeface="ＭＳ Ｐゴシック" pitchFamily="34" charset="-128"/>
              </a:rPr>
              <a:t> (Grantham-Mc Gregor 2007)</a:t>
            </a:r>
          </a:p>
          <a:p>
            <a:endParaRPr lang="en-GB" altLang="fr-FR" dirty="0">
              <a:ea typeface="ＭＳ Ｐゴシック" pitchFamily="34" charset="-128"/>
            </a:endParaRPr>
          </a:p>
          <a:p>
            <a:r>
              <a:rPr lang="en-GB" altLang="fr-FR" dirty="0">
                <a:ea typeface="ＭＳ Ｐゴシック" pitchFamily="34" charset="-128"/>
              </a:rPr>
              <a:t>-</a:t>
            </a:r>
            <a:r>
              <a:rPr lang="en-GB" altLang="fr-FR" dirty="0" err="1">
                <a:ea typeface="ＭＳ Ｐゴシック" pitchFamily="34" charset="-128"/>
              </a:rPr>
              <a:t>Surproduction</a:t>
            </a:r>
            <a:r>
              <a:rPr lang="en-GB" altLang="fr-FR" dirty="0">
                <a:ea typeface="ＭＳ Ｐゴシック" pitchFamily="34" charset="-128"/>
              </a:rPr>
              <a:t> des synapses </a:t>
            </a:r>
            <a:r>
              <a:rPr lang="en-GB" altLang="fr-FR" dirty="0" err="1">
                <a:ea typeface="ＭＳ Ｐゴシック" pitchFamily="34" charset="-128"/>
              </a:rPr>
              <a:t>suivie</a:t>
            </a:r>
            <a:r>
              <a:rPr lang="en-GB" altLang="fr-FR" dirty="0">
                <a:ea typeface="ＭＳ Ｐゴシック" pitchFamily="34" charset="-128"/>
              </a:rPr>
              <a:t> phase </a:t>
            </a:r>
            <a:r>
              <a:rPr lang="en-GB" altLang="fr-FR" dirty="0" err="1">
                <a:ea typeface="ＭＳ Ｐゴシック" pitchFamily="34" charset="-128"/>
              </a:rPr>
              <a:t>d’élimination</a:t>
            </a:r>
            <a:r>
              <a:rPr lang="en-GB" altLang="fr-FR" dirty="0">
                <a:ea typeface="ＭＳ Ｐゴシック" pitchFamily="34" charset="-128"/>
              </a:rPr>
              <a:t> des synapses “</a:t>
            </a:r>
            <a:r>
              <a:rPr lang="en-GB" altLang="fr-FR" dirty="0" err="1">
                <a:ea typeface="ＭＳ Ｐゴシック" pitchFamily="34" charset="-128"/>
              </a:rPr>
              <a:t>inutiles</a:t>
            </a:r>
            <a:r>
              <a:rPr lang="en-GB" altLang="fr-FR" dirty="0">
                <a:ea typeface="ＭＳ Ｐゴシック" pitchFamily="34" charset="-128"/>
              </a:rPr>
              <a:t>”: 700 synapses </a:t>
            </a:r>
            <a:r>
              <a:rPr lang="en-GB" altLang="fr-FR" dirty="0" err="1">
                <a:ea typeface="ＭＳ Ｐゴシック" pitchFamily="34" charset="-128"/>
              </a:rPr>
              <a:t>créées</a:t>
            </a:r>
            <a:r>
              <a:rPr lang="en-GB" altLang="fr-FR" dirty="0">
                <a:ea typeface="ＭＳ Ｐゴシック" pitchFamily="34" charset="-128"/>
              </a:rPr>
              <a:t> par </a:t>
            </a:r>
            <a:r>
              <a:rPr lang="en-GB" altLang="fr-FR" dirty="0" err="1">
                <a:ea typeface="ＭＳ Ｐゴシック" pitchFamily="34" charset="-128"/>
              </a:rPr>
              <a:t>seconde</a:t>
            </a:r>
            <a:r>
              <a:rPr lang="en-GB" altLang="fr-FR" dirty="0">
                <a:ea typeface="ＭＳ Ｐゴシック" pitchFamily="34" charset="-128"/>
              </a:rPr>
              <a:t> </a:t>
            </a:r>
            <a:r>
              <a:rPr lang="en-GB" altLang="fr-FR" dirty="0" err="1">
                <a:ea typeface="ＭＳ Ｐゴシック" pitchFamily="34" charset="-128"/>
              </a:rPr>
              <a:t>dans</a:t>
            </a:r>
            <a:r>
              <a:rPr lang="en-GB" altLang="fr-FR" dirty="0">
                <a:ea typeface="ＭＳ Ｐゴシック" pitchFamily="34" charset="-128"/>
              </a:rPr>
              <a:t> les 5 premières </a:t>
            </a:r>
            <a:r>
              <a:rPr lang="en-GB" altLang="fr-FR" dirty="0" err="1">
                <a:ea typeface="ＭＳ Ｐゴシック" pitchFamily="34" charset="-128"/>
              </a:rPr>
              <a:t>années</a:t>
            </a:r>
            <a:r>
              <a:rPr lang="en-GB" altLang="fr-FR" dirty="0">
                <a:ea typeface="ＭＳ Ｐゴシック" pitchFamily="34" charset="-128"/>
              </a:rPr>
              <a:t> </a:t>
            </a:r>
          </a:p>
          <a:p>
            <a:r>
              <a:rPr lang="en-GB" altLang="fr-FR" dirty="0">
                <a:ea typeface="ＭＳ Ｐゴシック" pitchFamily="34" charset="-128"/>
              </a:rPr>
              <a:t>(</a:t>
            </a:r>
            <a:r>
              <a:rPr lang="en-GB" altLang="fr-FR" dirty="0" err="1">
                <a:ea typeface="ＭＳ Ｐゴシック" pitchFamily="34" charset="-128"/>
              </a:rPr>
              <a:t>Shonkoff</a:t>
            </a:r>
            <a:r>
              <a:rPr lang="en-GB" altLang="fr-FR" dirty="0">
                <a:ea typeface="ＭＳ Ｐゴシック" pitchFamily="34" charset="-128"/>
              </a:rPr>
              <a:t> et al 2012)</a:t>
            </a:r>
          </a:p>
        </p:txBody>
      </p:sp>
      <p:sp>
        <p:nvSpPr>
          <p:cNvPr id="13326" name="Rectangle 2"/>
          <p:cNvSpPr>
            <a:spLocks noChangeArrowheads="1"/>
          </p:cNvSpPr>
          <p:nvPr/>
        </p:nvSpPr>
        <p:spPr bwMode="auto">
          <a:xfrm>
            <a:off x="5910277" y="4827991"/>
            <a:ext cx="2632472" cy="250031"/>
          </a:xfrm>
          <a:prstGeom prst="rect">
            <a:avLst/>
          </a:prstGeom>
          <a:noFill/>
          <a:ln w="12700">
            <a:noFill/>
            <a:miter lim="800000"/>
            <a:headEnd/>
            <a:tailEnd/>
          </a:ln>
        </p:spPr>
        <p:txBody>
          <a:bodyPr lIns="67866" tIns="33338" rIns="67866" bIns="33338"/>
          <a:lstStyle/>
          <a:p>
            <a:pPr marL="257175" indent="-257175">
              <a:spcBef>
                <a:spcPct val="20000"/>
              </a:spcBef>
            </a:pPr>
            <a:r>
              <a:rPr lang="en-GB" altLang="fr-FR" sz="1200" b="1" dirty="0">
                <a:latin typeface="Calibri" pitchFamily="34" charset="0"/>
                <a:ea typeface="ＭＳ Ｐゴシック" pitchFamily="34" charset="-128"/>
              </a:rPr>
              <a:t>         birth         6 years           14 years</a:t>
            </a:r>
          </a:p>
        </p:txBody>
      </p:sp>
      <p:pic>
        <p:nvPicPr>
          <p:cNvPr id="13327" name="Picture 3" descr="council_rgb_reverse_bar"/>
          <p:cNvPicPr>
            <a:picLocks noChangeAspect="1" noChangeArrowheads="1"/>
          </p:cNvPicPr>
          <p:nvPr/>
        </p:nvPicPr>
        <p:blipFill>
          <a:blip r:embed="rId4" cstate="print"/>
          <a:srcRect/>
          <a:stretch>
            <a:fillRect/>
          </a:stretch>
        </p:blipFill>
        <p:spPr bwMode="auto">
          <a:xfrm>
            <a:off x="6362715" y="5252078"/>
            <a:ext cx="2180034" cy="136922"/>
          </a:xfrm>
          <a:prstGeom prst="rect">
            <a:avLst/>
          </a:prstGeom>
          <a:noFill/>
          <a:ln w="9525">
            <a:noFill/>
            <a:miter lim="800000"/>
            <a:headEnd/>
            <a:tailEnd/>
          </a:ln>
        </p:spPr>
      </p:pic>
      <p:sp>
        <p:nvSpPr>
          <p:cNvPr id="8" name="Rectangle 2"/>
          <p:cNvSpPr txBox="1">
            <a:spLocks noChangeArrowheads="1"/>
          </p:cNvSpPr>
          <p:nvPr/>
        </p:nvSpPr>
        <p:spPr>
          <a:xfrm>
            <a:off x="1461999" y="577242"/>
            <a:ext cx="6800165" cy="960668"/>
          </a:xfrm>
          <a:prstGeom prst="rect">
            <a:avLst/>
          </a:prstGeom>
        </p:spPr>
        <p:txBody>
          <a:bodyPr>
            <a:normAutofit fontScale="97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altLang="fr-FR" sz="3000" dirty="0"/>
              <a:t>Périodes Sensibles: la santé se construit dès le début de la vie</a:t>
            </a:r>
          </a:p>
        </p:txBody>
      </p:sp>
      <p:sp>
        <p:nvSpPr>
          <p:cNvPr id="9" name="Text Box 3"/>
          <p:cNvSpPr txBox="1">
            <a:spLocks noChangeArrowheads="1"/>
          </p:cNvSpPr>
          <p:nvPr/>
        </p:nvSpPr>
        <p:spPr bwMode="auto">
          <a:xfrm>
            <a:off x="1355233" y="1903596"/>
            <a:ext cx="690693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fr-FR" altLang="fr-FR" sz="2000" dirty="0">
                <a:latin typeface="+mn-lt"/>
              </a:rPr>
              <a:t> «Pendant une phase de développement rapide, un système biologique est plus sensible aux expositions environnementales» (</a:t>
            </a:r>
            <a:r>
              <a:rPr lang="fr-FR" altLang="fr-FR" sz="2000" dirty="0" err="1">
                <a:latin typeface="+mn-lt"/>
              </a:rPr>
              <a:t>Bruer</a:t>
            </a:r>
            <a:r>
              <a:rPr lang="fr-FR" altLang="fr-FR" sz="2000" dirty="0">
                <a:latin typeface="+mn-lt"/>
              </a:rPr>
              <a:t> 2001)</a:t>
            </a:r>
          </a:p>
        </p:txBody>
      </p:sp>
    </p:spTree>
    <p:extLst>
      <p:ext uri="{BB962C8B-B14F-4D97-AF65-F5344CB8AC3E}">
        <p14:creationId xmlns:p14="http://schemas.microsoft.com/office/powerpoint/2010/main" val="3188649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846347" y="484067"/>
            <a:ext cx="6589199" cy="1280890"/>
          </a:xfrm>
        </p:spPr>
        <p:txBody>
          <a:bodyPr/>
          <a:lstStyle/>
          <a:p>
            <a:r>
              <a:rPr lang="en-GB" sz="2400" dirty="0" err="1"/>
              <a:t>Périodes</a:t>
            </a:r>
            <a:r>
              <a:rPr lang="en-GB" sz="2400" dirty="0"/>
              <a:t> “</a:t>
            </a:r>
            <a:r>
              <a:rPr lang="en-GB" sz="2400" dirty="0" err="1"/>
              <a:t>biologiques</a:t>
            </a:r>
            <a:r>
              <a:rPr lang="en-GB" sz="2400" dirty="0"/>
              <a:t>” </a:t>
            </a:r>
            <a:r>
              <a:rPr lang="en-GB" sz="2400" dirty="0" err="1"/>
              <a:t>sensibles</a:t>
            </a:r>
            <a:r>
              <a:rPr lang="en-GB" sz="2400" dirty="0"/>
              <a:t> </a:t>
            </a:r>
            <a:r>
              <a:rPr lang="en-GB" sz="2400" dirty="0" err="1"/>
              <a:t>dans</a:t>
            </a:r>
            <a:r>
              <a:rPr lang="en-GB" sz="2400" dirty="0"/>
              <a:t> le </a:t>
            </a:r>
            <a:r>
              <a:rPr lang="en-GB" sz="2400" dirty="0" err="1"/>
              <a:t>développement</a:t>
            </a:r>
            <a:r>
              <a:rPr lang="en-GB" sz="2400" dirty="0"/>
              <a:t> </a:t>
            </a:r>
            <a:r>
              <a:rPr lang="en-GB" sz="2400" dirty="0" err="1"/>
              <a:t>humain</a:t>
            </a:r>
            <a:r>
              <a:rPr lang="en-GB" sz="2400" dirty="0"/>
              <a:t>… </a:t>
            </a:r>
            <a:br>
              <a:rPr lang="en-GB" sz="2400" dirty="0"/>
            </a:br>
            <a:endParaRPr lang="fr-FR" sz="2400" dirty="0"/>
          </a:p>
        </p:txBody>
      </p:sp>
      <p:pic>
        <p:nvPicPr>
          <p:cNvPr id="164868"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35496" y="1340768"/>
            <a:ext cx="9100047" cy="4968552"/>
          </a:xfrm>
          <a:noFill/>
          <a:ln/>
        </p:spPr>
      </p:pic>
    </p:spTree>
    <p:extLst>
      <p:ext uri="{BB962C8B-B14F-4D97-AF65-F5344CB8AC3E}">
        <p14:creationId xmlns:p14="http://schemas.microsoft.com/office/powerpoint/2010/main" val="4235645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487958" y="615240"/>
            <a:ext cx="6683765" cy="960668"/>
          </a:xfrm>
          <a:prstGeom prst="rect">
            <a:avLst/>
          </a:prstGeom>
        </p:spPr>
        <p:txBody>
          <a:bodyPr>
            <a:normAutofit fontScale="97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altLang="fr-FR" sz="3000" dirty="0"/>
              <a:t>Incorporation de l’environnement durant l’enfance</a:t>
            </a:r>
            <a:endParaRPr lang="fr-FR" altLang="fr-FR" sz="3000" dirty="0">
              <a:solidFill>
                <a:schemeClr val="accent4">
                  <a:lumMod val="75000"/>
                </a:schemeClr>
              </a:solidFill>
            </a:endParaRPr>
          </a:p>
        </p:txBody>
      </p:sp>
      <p:pic>
        <p:nvPicPr>
          <p:cNvPr id="6" name="Picture 2" descr="WHO_early_child_development_mod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498" y="1900730"/>
            <a:ext cx="4957484" cy="377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161982" y="2791546"/>
            <a:ext cx="3830595" cy="3967561"/>
          </a:xfrm>
          <a:prstGeom prst="rect">
            <a:avLst/>
          </a:prstGeom>
        </p:spPr>
        <p:txBody>
          <a:bodyPr wrap="square">
            <a:spAutoFit/>
          </a:bodyPr>
          <a:lstStyle/>
          <a:p>
            <a:pPr marL="285750" indent="-285750">
              <a:lnSpc>
                <a:spcPct val="107000"/>
              </a:lnSpc>
              <a:spcAft>
                <a:spcPts val="600"/>
              </a:spcAft>
              <a:buFont typeface="Arial" panose="020B0604020202020204" pitchFamily="34" charset="0"/>
              <a:buChar char="•"/>
            </a:pPr>
            <a:r>
              <a:rPr lang="fr-FR" dirty="0">
                <a:ea typeface="Calibri" panose="020F0502020204030204" pitchFamily="34" charset="0"/>
                <a:cs typeface="Times New Roman" panose="02020603050405020304" pitchFamily="18" charset="0"/>
              </a:rPr>
              <a:t>Mécanismes d’origine </a:t>
            </a:r>
            <a:r>
              <a:rPr lang="fr-FR" i="1" dirty="0">
                <a:ea typeface="Calibri" panose="020F0502020204030204" pitchFamily="34" charset="0"/>
                <a:cs typeface="Times New Roman" panose="02020603050405020304" pitchFamily="18" charset="0"/>
              </a:rPr>
              <a:t>exogène, </a:t>
            </a:r>
            <a:r>
              <a:rPr lang="fr-FR" dirty="0">
                <a:ea typeface="Calibri" panose="020F0502020204030204" pitchFamily="34" charset="0"/>
                <a:cs typeface="Times New Roman" panose="02020603050405020304" pitchFamily="18" charset="0"/>
              </a:rPr>
              <a:t>facteurs matériels, l’alimentation, l’air respiré etc.</a:t>
            </a:r>
            <a:endParaRPr lang="fr-FR" i="1" dirty="0">
              <a:ea typeface="Calibri" panose="020F0502020204030204" pitchFamily="34" charset="0"/>
              <a:cs typeface="Times New Roman" panose="02020603050405020304" pitchFamily="18" charset="0"/>
            </a:endParaRPr>
          </a:p>
          <a:p>
            <a:pPr>
              <a:lnSpc>
                <a:spcPct val="107000"/>
              </a:lnSpc>
              <a:spcAft>
                <a:spcPts val="600"/>
              </a:spcAft>
            </a:pPr>
            <a:endParaRPr lang="fr-FR" dirty="0">
              <a:ea typeface="Calibri" panose="020F0502020204030204" pitchFamily="34" charset="0"/>
              <a:cs typeface="Times New Roman" panose="02020603050405020304" pitchFamily="18" charset="0"/>
            </a:endParaRPr>
          </a:p>
          <a:p>
            <a:pPr marL="285750" indent="-285750">
              <a:lnSpc>
                <a:spcPct val="107000"/>
              </a:lnSpc>
              <a:spcAft>
                <a:spcPts val="600"/>
              </a:spcAft>
              <a:buFont typeface="Arial" panose="020B0604020202020204" pitchFamily="34" charset="0"/>
              <a:buChar char="•"/>
            </a:pPr>
            <a:r>
              <a:rPr lang="fr-FR" dirty="0">
                <a:ea typeface="Calibri" panose="020F0502020204030204" pitchFamily="34" charset="0"/>
                <a:cs typeface="Times New Roman" panose="02020603050405020304" pitchFamily="18" charset="0"/>
              </a:rPr>
              <a:t>Mécanismes d’origine </a:t>
            </a:r>
            <a:r>
              <a:rPr lang="fr-FR" i="1" dirty="0">
                <a:ea typeface="Calibri" panose="020F0502020204030204" pitchFamily="34" charset="0"/>
                <a:cs typeface="Times New Roman" panose="02020603050405020304" pitchFamily="18" charset="0"/>
              </a:rPr>
              <a:t>endogène</a:t>
            </a:r>
            <a:r>
              <a:rPr lang="fr-FR" dirty="0">
                <a:ea typeface="Calibri" panose="020F0502020204030204" pitchFamily="34" charset="0"/>
                <a:cs typeface="Times New Roman" panose="02020603050405020304" pitchFamily="18" charset="0"/>
              </a:rPr>
              <a:t>, passant par la perception, le système nerveux central induisant des réponses physiologiques</a:t>
            </a:r>
          </a:p>
          <a:p>
            <a:pPr>
              <a:lnSpc>
                <a:spcPct val="107000"/>
              </a:lnSpc>
              <a:spcAft>
                <a:spcPts val="600"/>
              </a:spcAft>
            </a:pPr>
            <a:endParaRPr lang="fr-FR" dirty="0">
              <a:ea typeface="Calibri" panose="020F0502020204030204" pitchFamily="34" charset="0"/>
              <a:cs typeface="Times New Roman" panose="02020603050405020304" pitchFamily="18" charset="0"/>
            </a:endParaRPr>
          </a:p>
          <a:p>
            <a:pPr>
              <a:lnSpc>
                <a:spcPct val="107000"/>
              </a:lnSpc>
              <a:spcAft>
                <a:spcPts val="600"/>
              </a:spcAft>
            </a:pPr>
            <a:r>
              <a:rPr lang="fr-FR" dirty="0">
                <a:ea typeface="Calibri" panose="020F0502020204030204" pitchFamily="34" charset="0"/>
                <a:cs typeface="Times New Roman" panose="02020603050405020304" pitchFamily="18" charset="0"/>
              </a:rPr>
              <a:t>Les deux interagissent ensemble</a:t>
            </a:r>
          </a:p>
          <a:p>
            <a:pPr>
              <a:lnSpc>
                <a:spcPct val="107000"/>
              </a:lnSpc>
              <a:spcAft>
                <a:spcPts val="600"/>
              </a:spcAft>
            </a:pPr>
            <a:r>
              <a:rPr lang="fr-FR" sz="1400" dirty="0">
                <a:ea typeface="Calibri" panose="020F0502020204030204" pitchFamily="34" charset="0"/>
                <a:cs typeface="Times New Roman" panose="02020603050405020304" pitchFamily="18" charset="0"/>
              </a:rPr>
              <a:t>(Kelly-Irving &amp; </a:t>
            </a:r>
            <a:r>
              <a:rPr lang="fr-FR" sz="1400" dirty="0" err="1">
                <a:ea typeface="Calibri" panose="020F0502020204030204" pitchFamily="34" charset="0"/>
                <a:cs typeface="Times New Roman" panose="02020603050405020304" pitchFamily="18" charset="0"/>
              </a:rPr>
              <a:t>Delpierre</a:t>
            </a:r>
            <a:r>
              <a:rPr lang="fr-FR" sz="1400" dirty="0">
                <a:ea typeface="Calibri" panose="020F0502020204030204" pitchFamily="34" charset="0"/>
                <a:cs typeface="Times New Roman" panose="02020603050405020304" pitchFamily="18" charset="0"/>
              </a:rPr>
              <a:t> 2018)</a:t>
            </a:r>
          </a:p>
        </p:txBody>
      </p:sp>
      <p:sp>
        <p:nvSpPr>
          <p:cNvPr id="7" name="ZoneTexte 6"/>
          <p:cNvSpPr txBox="1"/>
          <p:nvPr/>
        </p:nvSpPr>
        <p:spPr>
          <a:xfrm>
            <a:off x="5418290" y="1714328"/>
            <a:ext cx="3565072" cy="1077218"/>
          </a:xfrm>
          <a:prstGeom prst="rect">
            <a:avLst/>
          </a:prstGeom>
          <a:noFill/>
        </p:spPr>
        <p:txBody>
          <a:bodyPr wrap="square" rtlCol="0">
            <a:spAutoFit/>
          </a:bodyPr>
          <a:lstStyle/>
          <a:p>
            <a:r>
              <a:rPr lang="fr-FR" sz="1600" dirty="0"/>
              <a:t>L’environnement multidimensionnelle influence notre biologie par deux grands types de mécanismes:</a:t>
            </a:r>
          </a:p>
        </p:txBody>
      </p:sp>
    </p:spTree>
    <p:extLst>
      <p:ext uri="{BB962C8B-B14F-4D97-AF65-F5344CB8AC3E}">
        <p14:creationId xmlns:p14="http://schemas.microsoft.com/office/powerpoint/2010/main" val="1770040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u titre 1"/>
          <p:cNvSpPr txBox="1">
            <a:spLocks/>
          </p:cNvSpPr>
          <p:nvPr/>
        </p:nvSpPr>
        <p:spPr bwMode="auto">
          <a:xfrm>
            <a:off x="1331119" y="1052514"/>
            <a:ext cx="6211491"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sz="2250">
              <a:solidFill>
                <a:srgbClr val="002060"/>
              </a:solidFill>
            </a:endParaRPr>
          </a:p>
        </p:txBody>
      </p:sp>
      <p:sp>
        <p:nvSpPr>
          <p:cNvPr id="5124" name="Rectangle 4"/>
          <p:cNvSpPr>
            <a:spLocks/>
          </p:cNvSpPr>
          <p:nvPr/>
        </p:nvSpPr>
        <p:spPr bwMode="auto">
          <a:xfrm>
            <a:off x="1485900" y="588171"/>
            <a:ext cx="7173191"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3200">
                <a:solidFill>
                  <a:schemeClr val="tx1"/>
                </a:solidFill>
                <a:latin typeface="Arial" panose="020B0604020202020204" pitchFamily="34" charset="0"/>
                <a:cs typeface="Arial" panose="020B0604020202020204" pitchFamily="34" charset="0"/>
              </a:defRPr>
            </a:lvl1pPr>
            <a:lvl2pPr algn="ctr" eaLnBrk="0" hangingPunct="0">
              <a:defRPr sz="3200">
                <a:solidFill>
                  <a:schemeClr val="tx1"/>
                </a:solidFill>
                <a:latin typeface="Arial" panose="020B0604020202020204" pitchFamily="34" charset="0"/>
                <a:cs typeface="Arial" panose="020B0604020202020204" pitchFamily="34" charset="0"/>
              </a:defRPr>
            </a:lvl2pPr>
            <a:lvl3pPr algn="ctr" eaLnBrk="0" hangingPunct="0">
              <a:defRPr sz="3200">
                <a:solidFill>
                  <a:schemeClr val="tx1"/>
                </a:solidFill>
                <a:latin typeface="Arial" panose="020B0604020202020204" pitchFamily="34" charset="0"/>
                <a:cs typeface="Arial" panose="020B0604020202020204" pitchFamily="34" charset="0"/>
              </a:defRPr>
            </a:lvl3pPr>
            <a:lvl4pPr algn="ctr" eaLnBrk="0" hangingPunct="0">
              <a:defRPr sz="3200">
                <a:solidFill>
                  <a:schemeClr val="tx1"/>
                </a:solidFill>
                <a:latin typeface="Arial" panose="020B0604020202020204" pitchFamily="34" charset="0"/>
                <a:cs typeface="Arial" panose="020B0604020202020204" pitchFamily="34" charset="0"/>
              </a:defRPr>
            </a:lvl4pPr>
            <a:lvl5pPr algn="ctr" eaLnBrk="0" hangingPunct="0">
              <a:defRPr sz="3200">
                <a:solidFill>
                  <a:schemeClr val="tx1"/>
                </a:solidFill>
                <a:latin typeface="Arial" panose="020B0604020202020204" pitchFamily="34" charset="0"/>
                <a:cs typeface="Arial" panose="020B0604020202020204" pitchFamily="34" charset="0"/>
              </a:defRPr>
            </a:lvl5pPr>
            <a:lvl6pPr marL="457200" algn="ctr"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914400" algn="ctr"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1371600" algn="ctr"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1828800" algn="ctr"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l"/>
            <a:r>
              <a:rPr lang="fr-FR" altLang="fr-FR" sz="2800" dirty="0">
                <a:latin typeface="+mn-lt"/>
              </a:rPr>
              <a:t>Recherche sur les mécanismes endogènes</a:t>
            </a:r>
          </a:p>
        </p:txBody>
      </p:sp>
      <p:sp>
        <p:nvSpPr>
          <p:cNvPr id="5125" name="Rectangle 5"/>
          <p:cNvSpPr>
            <a:spLocks/>
          </p:cNvSpPr>
          <p:nvPr/>
        </p:nvSpPr>
        <p:spPr bwMode="auto">
          <a:xfrm>
            <a:off x="1332309" y="2057401"/>
            <a:ext cx="7480371" cy="469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r>
              <a:rPr lang="fr-FR" altLang="fr-FR" sz="2400" dirty="0">
                <a:latin typeface="+mn-lt"/>
              </a:rPr>
              <a:t>Hypothèse testée</a:t>
            </a:r>
          </a:p>
          <a:p>
            <a:pPr lvl="1"/>
            <a:r>
              <a:rPr lang="fr-FR" altLang="fr-FR" sz="1800" dirty="0">
                <a:latin typeface="+mn-lt"/>
              </a:rPr>
              <a:t>L’exposition précoce à des expériences adverses durant l’enfance est associée à la survenue de maladies chroniques</a:t>
            </a:r>
          </a:p>
          <a:p>
            <a:r>
              <a:rPr lang="fr-FR" altLang="fr-FR" sz="2400" dirty="0">
                <a:latin typeface="+mn-lt"/>
              </a:rPr>
              <a:t>Chemins envisagés </a:t>
            </a:r>
          </a:p>
          <a:p>
            <a:pPr lvl="1"/>
            <a:r>
              <a:rPr lang="fr-FR" altLang="fr-FR" sz="1800" dirty="0">
                <a:latin typeface="+mn-lt"/>
              </a:rPr>
              <a:t>Un environnement adverse expose à des ‘</a:t>
            </a:r>
            <a:r>
              <a:rPr lang="fr-FR" altLang="fr-FR" sz="1800" dirty="0" err="1">
                <a:latin typeface="+mn-lt"/>
              </a:rPr>
              <a:t>stressors</a:t>
            </a:r>
            <a:r>
              <a:rPr lang="fr-FR" altLang="fr-FR" sz="1800" dirty="0">
                <a:latin typeface="+mn-lt"/>
              </a:rPr>
              <a:t>’ susceptibles d’influencer l’adoption de comportements à risque (tabac, alcool, sédentarité etc.) </a:t>
            </a:r>
          </a:p>
          <a:p>
            <a:pPr lvl="1"/>
            <a:r>
              <a:rPr lang="fr-FR" altLang="fr-FR" sz="1800" dirty="0">
                <a:latin typeface="+mn-lt"/>
              </a:rPr>
              <a:t>Un environnement adverse provoque des réponses biologiques liés au stress susceptibles de jouer sur des systèmes physiologiques impliqués dans le développement de maladies chroniques</a:t>
            </a:r>
          </a:p>
        </p:txBody>
      </p:sp>
    </p:spTree>
    <p:extLst>
      <p:ext uri="{BB962C8B-B14F-4D97-AF65-F5344CB8AC3E}">
        <p14:creationId xmlns:p14="http://schemas.microsoft.com/office/powerpoint/2010/main" val="2753152553"/>
      </p:ext>
    </p:extLst>
  </p:cSld>
  <p:clrMapOvr>
    <a:masterClrMapping/>
  </p:clrMapOvr>
</p:sld>
</file>

<file path=ppt/theme/theme1.xml><?xml version="1.0" encoding="utf-8"?>
<a:theme xmlns:a="http://schemas.openxmlformats.org/drawingml/2006/main" name="Brin">
  <a:themeElements>
    <a:clrScheme name="Brin">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2166</TotalTime>
  <Words>2048</Words>
  <Application>Microsoft Office PowerPoint</Application>
  <PresentationFormat>Affichage à l'écran (4:3)</PresentationFormat>
  <Paragraphs>333</Paragraphs>
  <Slides>32</Slides>
  <Notes>13</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32</vt:i4>
      </vt:variant>
    </vt:vector>
  </HeadingPairs>
  <TitlesOfParts>
    <vt:vector size="43" baseType="lpstr">
      <vt:lpstr>ＭＳ Ｐゴシック</vt:lpstr>
      <vt:lpstr>Arial</vt:lpstr>
      <vt:lpstr>Arial Black</vt:lpstr>
      <vt:lpstr>Calibri</vt:lpstr>
      <vt:lpstr>Century Gothic</vt:lpstr>
      <vt:lpstr>Playbill</vt:lpstr>
      <vt:lpstr>Symbol</vt:lpstr>
      <vt:lpstr>Times New Roman</vt:lpstr>
      <vt:lpstr>Wingdings</vt:lpstr>
      <vt:lpstr>Wingdings 3</vt:lpstr>
      <vt:lpstr>Brin</vt:lpstr>
      <vt:lpstr> Expositions psychosociales durant l’enfance et fonctionnement physiologique à l’âge adulte :                                                                                         approche Lifecourse </vt:lpstr>
      <vt:lpstr>Présentation PowerPoint</vt:lpstr>
      <vt:lpstr>Présentation PowerPoint</vt:lpstr>
      <vt:lpstr>Présentation PowerPoint</vt:lpstr>
      <vt:lpstr>Présentation PowerPoint</vt:lpstr>
      <vt:lpstr>Présentation PowerPoint</vt:lpstr>
      <vt:lpstr>Périodes “biologiques” sensibles dans le développement humain…  </vt:lpstr>
      <vt:lpstr>Présentation PowerPoint</vt:lpstr>
      <vt:lpstr>Présentation PowerPoint</vt:lpstr>
      <vt:lpstr>Présentation PowerPoint</vt:lpstr>
      <vt:lpstr>Présentation PowerPoint</vt:lpstr>
      <vt:lpstr>Comment mesurer la réponse?  La charge allostatique           </vt:lpstr>
      <vt:lpstr>Présentation PowerPoint</vt:lpstr>
      <vt:lpstr>Données: 1958 British birth cohort study (NCDS)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Risque de mortalité par système physiologique et Charge Allostatique</vt:lpstr>
      <vt:lpstr>Présentation PowerPoint</vt:lpstr>
      <vt:lpstr>Présentation PowerPoint</vt:lpstr>
      <vt:lpstr>Discussion</vt:lpstr>
      <vt:lpstr>Expositions psychosociales précoces liées aux mécanismes endogènes</vt:lpstr>
      <vt:lpstr>Présentation PowerPoint</vt:lpstr>
      <vt:lpstr>…The downright ugly  La recherche sur les questions du social vers le biologique pourrait-elle exacerber la stigmatisation &amp; les inégalités? </vt:lpstr>
      <vt:lpstr>Présentation PowerPoint</vt:lpstr>
      <vt:lpstr>Présentation PowerPoint</vt:lpstr>
      <vt:lpstr>Présentation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early life environment and health inequalities: a life course approach to understanding the social-to-biological transition</dc:title>
  <dc:creator>mk</dc:creator>
  <cp:lastModifiedBy>Nathalie Bel</cp:lastModifiedBy>
  <cp:revision>142</cp:revision>
  <dcterms:created xsi:type="dcterms:W3CDTF">2017-02-20T07:17:19Z</dcterms:created>
  <dcterms:modified xsi:type="dcterms:W3CDTF">2018-11-27T08:55:44Z</dcterms:modified>
</cp:coreProperties>
</file>