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11"/>
  </p:notesMasterIdLst>
  <p:sldIdLst>
    <p:sldId id="256" r:id="rId2"/>
    <p:sldId id="283" r:id="rId3"/>
    <p:sldId id="324" r:id="rId4"/>
    <p:sldId id="314" r:id="rId5"/>
    <p:sldId id="316" r:id="rId6"/>
    <p:sldId id="315" r:id="rId7"/>
    <p:sldId id="323" r:id="rId8"/>
    <p:sldId id="299" r:id="rId9"/>
    <p:sldId id="300" r:id="rId10"/>
  </p:sldIdLst>
  <p:sldSz cx="9144000" cy="6858000" type="screen4x3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D0D0"/>
    <a:srgbClr val="E6CCCC"/>
    <a:srgbClr val="F1E3E3"/>
    <a:srgbClr val="F5E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37" autoAdjust="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32682741-60E5-4060-A370-3DBF1346A4B3}" type="datetimeFigureOut">
              <a:rPr lang="fr-FR" smtClean="0"/>
              <a:pPr/>
              <a:t>10/09/2015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430092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5" y="9430092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AC216760-BC7D-43D1-8F8C-8686EBA5021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2912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216760-BC7D-43D1-8F8C-8686EBA50212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4151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216760-BC7D-43D1-8F8C-8686EBA50212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295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216760-BC7D-43D1-8F8C-8686EBA50212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92916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216760-BC7D-43D1-8F8C-8686EBA50212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7658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216760-BC7D-43D1-8F8C-8686EBA50212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72457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216760-BC7D-43D1-8F8C-8686EBA50212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27872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216760-BC7D-43D1-8F8C-8686EBA50212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16583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216760-BC7D-43D1-8F8C-8686EBA50212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11752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216760-BC7D-43D1-8F8C-8686EBA50212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4951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0BFF44E-33D9-49B4-B930-2AA9A017B093}" type="datetime1">
              <a:rPr lang="fr-FR" smtClean="0"/>
              <a:pPr/>
              <a:t>10/09/2015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7F5C311-8CA5-40D2-AB9A-3996513DBD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78709-01B4-444F-A275-7B8770AA1D32}" type="datetime1">
              <a:rPr lang="fr-FR" smtClean="0"/>
              <a:pPr/>
              <a:t>10/09/2015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5C311-8CA5-40D2-AB9A-3996513DBD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E6B8A-7DDA-4CE6-A75C-396DF7BB9687}" type="datetime1">
              <a:rPr lang="fr-FR" smtClean="0"/>
              <a:pPr/>
              <a:t>10/09/2015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5C311-8CA5-40D2-AB9A-3996513DBD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0719-6D67-4CCB-9D36-BEEFCF42B3D6}" type="datetime1">
              <a:rPr lang="fr-FR" smtClean="0"/>
              <a:pPr/>
              <a:t>10/09/2015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5C311-8CA5-40D2-AB9A-3996513DBD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E20E-D4FF-4DAD-9280-770767F2A6BA}" type="datetime1">
              <a:rPr lang="fr-FR" smtClean="0"/>
              <a:pPr/>
              <a:t>10/09/2015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5C311-8CA5-40D2-AB9A-3996513DBD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0A57F-A857-4550-B07F-FC7966CA7E10}" type="datetime1">
              <a:rPr lang="fr-FR" smtClean="0"/>
              <a:pPr/>
              <a:t>10/09/2015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5C311-8CA5-40D2-AB9A-3996513DBD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7FEEE1-E22C-4B3F-AA19-C218123E4E6E}" type="datetime1">
              <a:rPr lang="fr-FR" smtClean="0"/>
              <a:pPr/>
              <a:t>10/09/2015</a:t>
            </a:fld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7F5C311-8CA5-40D2-AB9A-3996513DBD2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95D6536-F371-4AC0-9369-E4B0F92C2EDE}" type="datetime1">
              <a:rPr lang="fr-FR" smtClean="0"/>
              <a:pPr/>
              <a:t>10/09/2015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7F5C311-8CA5-40D2-AB9A-3996513DBD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5225-4B87-4A13-827B-05B772A1EF06}" type="datetime1">
              <a:rPr lang="fr-FR" smtClean="0"/>
              <a:pPr/>
              <a:t>10/09/2015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5C311-8CA5-40D2-AB9A-3996513DBD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873C7-DB0F-476D-8A83-9D64A13D4821}" type="datetime1">
              <a:rPr lang="fr-FR" smtClean="0"/>
              <a:pPr/>
              <a:t>10/09/2015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5C311-8CA5-40D2-AB9A-3996513DBD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FAFA-01FF-4600-A5E4-9B88B36AE956}" type="datetime1">
              <a:rPr lang="fr-FR" smtClean="0"/>
              <a:pPr/>
              <a:t>10/09/2015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5C311-8CA5-40D2-AB9A-3996513DBD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41BA0EC-766D-4256-9B29-D5C7735D8F77}" type="datetime1">
              <a:rPr lang="fr-FR" smtClean="0"/>
              <a:pPr/>
              <a:t>10/09/2015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7F5C311-8CA5-40D2-AB9A-3996513DBD2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1520" y="404664"/>
            <a:ext cx="8640960" cy="2880320"/>
          </a:xfrm>
        </p:spPr>
        <p:txBody>
          <a:bodyPr>
            <a:noAutofit/>
          </a:bodyPr>
          <a:lstStyle/>
          <a:p>
            <a:pPr algn="ctr"/>
            <a:r>
              <a:rPr lang="fr-FR" sz="3200" b="1" i="1" dirty="0"/>
              <a:t>Les enjeux de la mise en œuvre </a:t>
            </a:r>
            <a:r>
              <a:rPr lang="fr-FR" sz="3200" b="1" i="1" dirty="0" smtClean="0"/>
              <a:t>de la </a:t>
            </a:r>
            <a:r>
              <a:rPr lang="fr-FR" sz="3200" b="1" i="1" dirty="0"/>
              <a:t>procédure d’information </a:t>
            </a:r>
            <a:r>
              <a:rPr lang="fr-FR" sz="3200" b="1" i="1" dirty="0" smtClean="0"/>
              <a:t>génétique à </a:t>
            </a:r>
            <a:r>
              <a:rPr lang="fr-FR" sz="3200" b="1" i="1" dirty="0"/>
              <a:t>caractère </a:t>
            </a:r>
            <a:r>
              <a:rPr lang="fr-FR" sz="3200" b="1" i="1" dirty="0" smtClean="0"/>
              <a:t>familial</a:t>
            </a:r>
            <a:r>
              <a:rPr lang="fr-FR" sz="3200" dirty="0" smtClean="0">
                <a:latin typeface="+mn-lt"/>
              </a:rPr>
              <a:t/>
            </a:r>
            <a:br>
              <a:rPr lang="fr-FR" sz="3200" dirty="0" smtClean="0">
                <a:latin typeface="+mn-lt"/>
              </a:rPr>
            </a:br>
            <a:endParaRPr lang="fr-FR" sz="3200" dirty="0">
              <a:latin typeface="+mn-lt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71600" y="4509120"/>
            <a:ext cx="7200800" cy="18002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fr-FR" sz="2800" dirty="0" smtClean="0"/>
              <a:t>Réunion scientifique 10/09/2015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sz="2000" dirty="0" smtClean="0"/>
              <a:t>Claire FARNOS</a:t>
            </a:r>
          </a:p>
          <a:p>
            <a:r>
              <a:rPr lang="fr-FR" sz="2000" dirty="0" smtClean="0"/>
              <a:t>Emmanuelle RIAL-SEBBAG</a:t>
            </a:r>
          </a:p>
          <a:p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746388"/>
            <a:ext cx="8640960" cy="720080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latin typeface="+mn-lt"/>
              </a:rPr>
              <a:t>Plan</a:t>
            </a:r>
            <a:endParaRPr lang="fr-FR" sz="2800" b="1" dirty="0">
              <a:latin typeface="+mn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844824"/>
            <a:ext cx="8928992" cy="4320480"/>
          </a:xfrm>
        </p:spPr>
        <p:txBody>
          <a:bodyPr>
            <a:normAutofit/>
          </a:bodyPr>
          <a:lstStyle/>
          <a:p>
            <a:r>
              <a:rPr lang="fr-FR" sz="2000" dirty="0" smtClean="0"/>
              <a:t>I/ Présentation du projet de recherche </a:t>
            </a:r>
            <a:r>
              <a:rPr lang="fr-FR" sz="2000" i="1" dirty="0"/>
              <a:t>« Information de la parentèle en génétique humaine </a:t>
            </a:r>
            <a:r>
              <a:rPr lang="fr-FR" sz="2000" i="1" dirty="0" smtClean="0"/>
              <a:t>»</a:t>
            </a:r>
          </a:p>
          <a:p>
            <a:endParaRPr lang="fr-FR" sz="2000" i="1" dirty="0"/>
          </a:p>
          <a:p>
            <a:r>
              <a:rPr lang="fr-FR" sz="2000" dirty="0"/>
              <a:t>II/ Cadre juridique applicable en matière d’examens des caractéristiques génétiques (ECG) à des fins médicales et d’information de la parentèle (IP)</a:t>
            </a:r>
          </a:p>
          <a:p>
            <a:endParaRPr lang="fr-FR" sz="2000" dirty="0"/>
          </a:p>
          <a:p>
            <a:r>
              <a:rPr lang="fr-FR" sz="2000" dirty="0" smtClean="0"/>
              <a:t>II/ Présentation du poster ESHG 2014</a:t>
            </a:r>
          </a:p>
          <a:p>
            <a:pPr marL="360000" indent="0">
              <a:buNone/>
            </a:pPr>
            <a:r>
              <a:rPr lang="en-US" sz="2000" i="1" dirty="0" smtClean="0"/>
              <a:t>Disclosure of genetic information to family members: does the French legal framework solve the </a:t>
            </a:r>
            <a:r>
              <a:rPr lang="fr-FR" sz="2000" i="1" dirty="0" smtClean="0"/>
              <a:t>dilemma?</a:t>
            </a:r>
          </a:p>
          <a:p>
            <a:pPr marL="109728" indent="0">
              <a:buNone/>
            </a:pPr>
            <a:endParaRPr lang="fr-FR" sz="2000" dirty="0" smtClean="0"/>
          </a:p>
          <a:p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5C311-8CA5-40D2-AB9A-3996513DBD28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890404"/>
            <a:ext cx="8640960" cy="720080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 smtClean="0">
                <a:latin typeface="+mn-lt"/>
              </a:rPr>
              <a:t>Définition et champ d’application</a:t>
            </a:r>
            <a:endParaRPr lang="fr-FR" sz="2800" b="1" dirty="0">
              <a:latin typeface="+mn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441680"/>
          </a:xfrm>
        </p:spPr>
        <p:txBody>
          <a:bodyPr>
            <a:normAutofit/>
          </a:bodyPr>
          <a:lstStyle/>
          <a:p>
            <a:r>
              <a:rPr lang="fr-FR" dirty="0" smtClean="0"/>
              <a:t>Notion d’information génétique à caractère familial:</a:t>
            </a:r>
          </a:p>
          <a:p>
            <a:pPr lvl="1"/>
            <a:r>
              <a:rPr lang="fr-FR" dirty="0"/>
              <a:t>I</a:t>
            </a:r>
            <a:r>
              <a:rPr lang="fr-FR" dirty="0" smtClean="0"/>
              <a:t>nformation qui porte sur les données génétiques d’une personne et susceptible de concerner plusieurs membres de sa famille</a:t>
            </a:r>
          </a:p>
          <a:p>
            <a:pPr lvl="1"/>
            <a:r>
              <a:rPr lang="fr-FR" dirty="0" smtClean="0"/>
              <a:t>Procédure mise en place par le droit pour permettre la communication de cette information au sein de la famille</a:t>
            </a:r>
          </a:p>
          <a:p>
            <a:pPr lvl="2"/>
            <a:r>
              <a:rPr lang="fr-FR" dirty="0" smtClean="0"/>
              <a:t>Champ d’application: soin et génétique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5C311-8CA5-40D2-AB9A-3996513DBD28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480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720080"/>
          </a:xfrm>
        </p:spPr>
        <p:txBody>
          <a:bodyPr>
            <a:noAutofit/>
          </a:bodyPr>
          <a:lstStyle/>
          <a:p>
            <a:pPr algn="ctr"/>
            <a:r>
              <a:rPr lang="fr-FR" sz="2500" b="1" dirty="0">
                <a:latin typeface="+mn-lt"/>
              </a:rPr>
              <a:t>I/ Présentation du projet de recherche « Information de la parentèle en génétique humaine </a:t>
            </a:r>
            <a:r>
              <a:rPr lang="fr-FR" sz="2500" b="1" dirty="0" smtClean="0">
                <a:latin typeface="+mn-lt"/>
              </a:rPr>
              <a:t>» (1)</a:t>
            </a:r>
            <a:endParaRPr lang="fr-FR" sz="2500" b="1" dirty="0">
              <a:latin typeface="+mn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2508358"/>
            <a:ext cx="8928992" cy="4325112"/>
          </a:xfrm>
        </p:spPr>
        <p:txBody>
          <a:bodyPr/>
          <a:lstStyle/>
          <a:p>
            <a:r>
              <a:rPr lang="fr-FR" sz="2400" u="sng" dirty="0"/>
              <a:t>Coordinatrice </a:t>
            </a:r>
            <a:r>
              <a:rPr lang="fr-FR" sz="2400" dirty="0"/>
              <a:t>: Sandrine de Montgolfier</a:t>
            </a:r>
          </a:p>
          <a:p>
            <a:r>
              <a:rPr lang="fr-FR" sz="2400" u="sng" dirty="0"/>
              <a:t>Financement </a:t>
            </a:r>
            <a:r>
              <a:rPr lang="fr-FR" sz="2400" dirty="0"/>
              <a:t>: </a:t>
            </a:r>
            <a:r>
              <a:rPr lang="fr-FR" sz="2400" dirty="0" err="1" smtClean="0"/>
              <a:t>INCa</a:t>
            </a:r>
            <a:r>
              <a:rPr lang="fr-FR" sz="2400" dirty="0" smtClean="0"/>
              <a:t>, ABM</a:t>
            </a:r>
            <a:endParaRPr lang="fr-FR" sz="2400" dirty="0"/>
          </a:p>
          <a:p>
            <a:r>
              <a:rPr lang="fr-FR" sz="2400" u="sng" dirty="0"/>
              <a:t>Durée prévue </a:t>
            </a:r>
            <a:r>
              <a:rPr lang="fr-FR" sz="2400" dirty="0" smtClean="0"/>
              <a:t>: </a:t>
            </a:r>
            <a:r>
              <a:rPr lang="fr-FR" sz="2400" dirty="0"/>
              <a:t>24 </a:t>
            </a:r>
            <a:r>
              <a:rPr lang="fr-FR" sz="2400" dirty="0" smtClean="0"/>
              <a:t>mois</a:t>
            </a:r>
          </a:p>
          <a:p>
            <a:r>
              <a:rPr lang="fr-FR" sz="2400" u="sng" dirty="0" smtClean="0"/>
              <a:t>Objectif</a:t>
            </a:r>
            <a:r>
              <a:rPr lang="fr-FR" sz="2400" dirty="0" smtClean="0"/>
              <a:t>: étudier </a:t>
            </a:r>
            <a:r>
              <a:rPr lang="fr-FR" sz="2400" dirty="0"/>
              <a:t>la mise en œuvre de </a:t>
            </a:r>
            <a:r>
              <a:rPr lang="fr-FR" sz="2400" dirty="0" smtClean="0"/>
              <a:t>l’IP </a:t>
            </a:r>
            <a:r>
              <a:rPr lang="fr-FR" sz="2400" dirty="0"/>
              <a:t>aux regards des évolutions de la loi de 2011 et des attentes des différents acteurs impliqués (professionnels, associatifs, patients)</a:t>
            </a:r>
          </a:p>
          <a:p>
            <a:pPr marL="109728" indent="0"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5C311-8CA5-40D2-AB9A-3996513DBD28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644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720080"/>
          </a:xfrm>
        </p:spPr>
        <p:txBody>
          <a:bodyPr>
            <a:noAutofit/>
          </a:bodyPr>
          <a:lstStyle/>
          <a:p>
            <a:pPr algn="ctr"/>
            <a:r>
              <a:rPr lang="fr-FR" sz="2500" b="1" dirty="0">
                <a:latin typeface="+mn-lt"/>
              </a:rPr>
              <a:t>I/ Présentation du projet de recherche « Information de la parentèle en génétique humaine </a:t>
            </a:r>
            <a:r>
              <a:rPr lang="fr-FR" sz="2500" b="1" dirty="0" smtClean="0">
                <a:latin typeface="+mn-lt"/>
              </a:rPr>
              <a:t>» (2)</a:t>
            </a:r>
            <a:endParaRPr lang="fr-FR" sz="2500" b="1" dirty="0">
              <a:latin typeface="+mn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060848"/>
            <a:ext cx="8640960" cy="4608512"/>
          </a:xfrm>
        </p:spPr>
        <p:txBody>
          <a:bodyPr>
            <a:noAutofit/>
          </a:bodyPr>
          <a:lstStyle/>
          <a:p>
            <a:r>
              <a:rPr lang="fr-FR" sz="2000" dirty="0" smtClean="0"/>
              <a:t>3 axes de recherche:</a:t>
            </a:r>
          </a:p>
          <a:p>
            <a:pPr lvl="1"/>
            <a:r>
              <a:rPr lang="fr-FR" sz="2000" u="sng" dirty="0" smtClean="0"/>
              <a:t>Axe 1</a:t>
            </a:r>
            <a:r>
              <a:rPr lang="fr-FR" sz="2000" dirty="0" smtClean="0"/>
              <a:t> : analyse juridique de la mise en œuvre de l’IP (ERS, CF)</a:t>
            </a:r>
          </a:p>
          <a:p>
            <a:pPr lvl="1"/>
            <a:r>
              <a:rPr lang="fr-FR" sz="2000" u="sng" dirty="0" smtClean="0"/>
              <a:t>Axe 2</a:t>
            </a:r>
            <a:r>
              <a:rPr lang="fr-FR" sz="2000" dirty="0" smtClean="0"/>
              <a:t> : la posture déclarative des acteurs de l’IP (généticiens, institutionnels, associations de patients) (</a:t>
            </a:r>
            <a:r>
              <a:rPr lang="fr-FR" sz="2000" dirty="0"/>
              <a:t>Grégoire </a:t>
            </a:r>
            <a:r>
              <a:rPr lang="fr-FR" sz="2000" dirty="0" err="1"/>
              <a:t>Moutel</a:t>
            </a:r>
            <a:r>
              <a:rPr lang="fr-FR" sz="2000" dirty="0"/>
              <a:t>, Diane </a:t>
            </a:r>
            <a:r>
              <a:rPr lang="fr-FR" sz="2000" dirty="0" smtClean="0"/>
              <a:t>d’</a:t>
            </a:r>
            <a:r>
              <a:rPr lang="fr-FR" sz="2000" dirty="0" err="1" smtClean="0"/>
              <a:t>Audiffret</a:t>
            </a:r>
            <a:r>
              <a:rPr lang="fr-FR" sz="2000" dirty="0" smtClean="0"/>
              <a:t>)</a:t>
            </a:r>
          </a:p>
          <a:p>
            <a:pPr lvl="1"/>
            <a:r>
              <a:rPr lang="fr-FR" sz="2000" u="sng" dirty="0" smtClean="0"/>
              <a:t>Axe 3</a:t>
            </a:r>
            <a:r>
              <a:rPr lang="fr-FR" sz="2000" dirty="0" smtClean="0"/>
              <a:t> : le vécu des acteurs sur le terrain par une analyse de type ethnographique (Sandrine </a:t>
            </a:r>
            <a:r>
              <a:rPr lang="fr-FR" sz="2000" dirty="0"/>
              <a:t>de Montgolfier, Benjamin </a:t>
            </a:r>
            <a:r>
              <a:rPr lang="fr-FR" sz="2000" dirty="0" err="1" smtClean="0"/>
              <a:t>Derbez</a:t>
            </a:r>
            <a:r>
              <a:rPr lang="fr-FR" sz="2000" dirty="0" smtClean="0"/>
              <a:t>). Enquête dans 2 services de génétique:</a:t>
            </a:r>
          </a:p>
          <a:p>
            <a:pPr lvl="2"/>
            <a:r>
              <a:rPr lang="fr-FR" sz="2000" dirty="0"/>
              <a:t>Unité des Maladies Génétiques du Globule </a:t>
            </a:r>
            <a:r>
              <a:rPr lang="fr-FR" sz="2000" dirty="0" smtClean="0"/>
              <a:t>Rouge, Hôpital Henri Mondor (Pr. </a:t>
            </a:r>
            <a:r>
              <a:rPr lang="fr-FR" sz="2000" dirty="0" err="1" smtClean="0"/>
              <a:t>Galactéros</a:t>
            </a:r>
            <a:r>
              <a:rPr lang="fr-FR" sz="2000" dirty="0" smtClean="0"/>
              <a:t>)</a:t>
            </a:r>
          </a:p>
          <a:p>
            <a:pPr lvl="2"/>
            <a:r>
              <a:rPr lang="fr-FR" sz="2000" dirty="0" smtClean="0"/>
              <a:t>Service génétique, Institut Curie (Pr. Stoppa-</a:t>
            </a:r>
            <a:r>
              <a:rPr lang="fr-FR" sz="2000" dirty="0" err="1" smtClean="0"/>
              <a:t>Lyonnet</a:t>
            </a:r>
            <a:r>
              <a:rPr lang="fr-FR" sz="2000" dirty="0" smtClean="0"/>
              <a:t>)</a:t>
            </a:r>
          </a:p>
          <a:p>
            <a:pPr lvl="2"/>
            <a:endParaRPr lang="fr-FR" sz="2000" dirty="0" smtClean="0"/>
          </a:p>
          <a:p>
            <a:r>
              <a:rPr lang="fr-FR" sz="2000" dirty="0" smtClean="0"/>
              <a:t>Coordination des 3 tâches et mise en commun: Comité de pilotage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5C311-8CA5-40D2-AB9A-3996513DBD28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813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720080"/>
          </a:xfrm>
        </p:spPr>
        <p:txBody>
          <a:bodyPr>
            <a:noAutofit/>
          </a:bodyPr>
          <a:lstStyle/>
          <a:p>
            <a:pPr algn="ctr"/>
            <a:r>
              <a:rPr lang="fr-FR" sz="2500" b="1" dirty="0">
                <a:latin typeface="+mn-lt"/>
              </a:rPr>
              <a:t>I/ Présentation du projet de recherche « Information de la parentèle en génétique humaine </a:t>
            </a:r>
            <a:r>
              <a:rPr lang="fr-FR" sz="2500" b="1" dirty="0" smtClean="0">
                <a:latin typeface="+mn-lt"/>
              </a:rPr>
              <a:t>» (3)</a:t>
            </a:r>
            <a:endParaRPr lang="fr-FR" sz="2500" b="1" dirty="0">
              <a:latin typeface="+mn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988840"/>
            <a:ext cx="8229600" cy="4680520"/>
          </a:xfrm>
        </p:spPr>
        <p:txBody>
          <a:bodyPr>
            <a:normAutofit fontScale="92500" lnSpcReduction="20000"/>
          </a:bodyPr>
          <a:lstStyle/>
          <a:p>
            <a:r>
              <a:rPr lang="fr-FR" sz="2200" dirty="0" smtClean="0"/>
              <a:t>Axe 1 = </a:t>
            </a:r>
            <a:r>
              <a:rPr lang="fr-FR" sz="2200" u="sng" dirty="0" smtClean="0"/>
              <a:t>2 objectifs</a:t>
            </a:r>
            <a:r>
              <a:rPr lang="fr-FR" sz="2200" dirty="0" smtClean="0"/>
              <a:t>:</a:t>
            </a:r>
          </a:p>
          <a:p>
            <a:endParaRPr lang="fr-FR" sz="2200" dirty="0" smtClean="0"/>
          </a:p>
          <a:p>
            <a:pPr lvl="1"/>
            <a:r>
              <a:rPr lang="fr-FR" sz="2200" dirty="0" smtClean="0"/>
              <a:t>1) Analyser </a:t>
            </a:r>
            <a:r>
              <a:rPr lang="fr-FR" sz="2200" dirty="0"/>
              <a:t>la procédure </a:t>
            </a:r>
            <a:r>
              <a:rPr lang="fr-FR" sz="2200" dirty="0" smtClean="0"/>
              <a:t>d’IP au </a:t>
            </a:r>
            <a:r>
              <a:rPr lang="fr-FR" sz="2200" dirty="0"/>
              <a:t>regard de l’encadrement juridique et des lacunes qu’elle soulève, dans le contexte actuel d’adoption de ses textes </a:t>
            </a:r>
            <a:r>
              <a:rPr lang="fr-FR" sz="2200" dirty="0" smtClean="0"/>
              <a:t>d’application</a:t>
            </a:r>
          </a:p>
          <a:p>
            <a:pPr lvl="2"/>
            <a:r>
              <a:rPr lang="fr-FR" sz="2200" dirty="0" smtClean="0"/>
              <a:t>Méthodologie: analyse des règles juridiques </a:t>
            </a:r>
            <a:r>
              <a:rPr lang="fr-FR" sz="2200" dirty="0"/>
              <a:t>en matière de bioéthique et de droits des patients, entretiens semi-directifs réalisés auprès de professionnels du </a:t>
            </a:r>
            <a:r>
              <a:rPr lang="fr-FR" sz="2200" dirty="0" smtClean="0"/>
              <a:t>droit</a:t>
            </a:r>
          </a:p>
          <a:p>
            <a:pPr lvl="2"/>
            <a:endParaRPr lang="fr-FR" sz="2200" dirty="0"/>
          </a:p>
          <a:p>
            <a:pPr lvl="1"/>
            <a:r>
              <a:rPr lang="fr-FR" sz="2200" dirty="0" smtClean="0"/>
              <a:t>2) Clarifier </a:t>
            </a:r>
            <a:r>
              <a:rPr lang="fr-FR" sz="2200" dirty="0"/>
              <a:t>le régime de la responsabilité (patients et professionnels), en mettant en perspective les choix juridiques réalisés en France avec les positions prises à l’étranger (en particulier en Amérique du Nord</a:t>
            </a:r>
            <a:r>
              <a:rPr lang="fr-FR" sz="2200" dirty="0" smtClean="0"/>
              <a:t>)</a:t>
            </a:r>
          </a:p>
          <a:p>
            <a:pPr lvl="2"/>
            <a:r>
              <a:rPr lang="fr-FR" sz="2200" dirty="0" smtClean="0"/>
              <a:t>Méthodologie: exégèse </a:t>
            </a:r>
            <a:r>
              <a:rPr lang="fr-FR" sz="2200" dirty="0"/>
              <a:t>des textes de </a:t>
            </a:r>
            <a:r>
              <a:rPr lang="fr-FR" sz="2200" dirty="0" smtClean="0"/>
              <a:t>références en droit interne et droit comparé (focus Canada et Etats-Unis), </a:t>
            </a:r>
            <a:r>
              <a:rPr lang="fr-FR" sz="2200" dirty="0"/>
              <a:t>analyse de la doctrine et de la jurisprudence </a:t>
            </a:r>
            <a:r>
              <a:rPr lang="fr-FR" sz="2200" dirty="0" smtClean="0"/>
              <a:t>existante</a:t>
            </a:r>
            <a:endParaRPr lang="fr-FR" sz="2200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5C311-8CA5-40D2-AB9A-3996513DBD28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875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720080"/>
          </a:xfrm>
        </p:spPr>
        <p:txBody>
          <a:bodyPr>
            <a:noAutofit/>
          </a:bodyPr>
          <a:lstStyle/>
          <a:p>
            <a:pPr algn="ctr"/>
            <a:r>
              <a:rPr lang="fr-FR" sz="2500" b="1" dirty="0">
                <a:latin typeface="+mn-lt"/>
              </a:rPr>
              <a:t>I/ Présentation du projet de recherche « Information de la parentèle en génétique humaine </a:t>
            </a:r>
            <a:r>
              <a:rPr lang="fr-FR" sz="2500" b="1" dirty="0" smtClean="0">
                <a:latin typeface="+mn-lt"/>
              </a:rPr>
              <a:t>» (4)</a:t>
            </a:r>
            <a:endParaRPr lang="fr-FR" sz="2500" b="1" dirty="0">
              <a:latin typeface="+mn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Constitution d’un groupe d’experts</a:t>
            </a:r>
          </a:p>
          <a:p>
            <a:pPr lvl="1"/>
            <a:r>
              <a:rPr lang="fr-FR" sz="2000" dirty="0" smtClean="0"/>
              <a:t>Composition: professionnels de santé, juristes, chercheurs en SHS, représentants d’association de patients</a:t>
            </a:r>
          </a:p>
          <a:p>
            <a:pPr lvl="1"/>
            <a:r>
              <a:rPr lang="fr-FR" sz="2000" dirty="0" smtClean="0"/>
              <a:t>Présentation des résultats obtenus au cours des 3 tâches</a:t>
            </a:r>
          </a:p>
          <a:p>
            <a:pPr lvl="1"/>
            <a:r>
              <a:rPr lang="fr-FR" sz="2000" dirty="0" smtClean="0"/>
              <a:t>Objectifs: </a:t>
            </a:r>
          </a:p>
          <a:p>
            <a:pPr lvl="2"/>
            <a:r>
              <a:rPr lang="fr-FR" sz="2000" dirty="0" smtClean="0"/>
              <a:t>Confronter nos résultats/questions avec un public concerné par l’IP</a:t>
            </a:r>
          </a:p>
          <a:p>
            <a:pPr lvl="2"/>
            <a:r>
              <a:rPr lang="fr-FR" sz="2000" dirty="0" smtClean="0"/>
              <a:t>Faire émerger des propositions de bonnes pratiques</a:t>
            </a:r>
          </a:p>
          <a:p>
            <a:pPr lvl="1"/>
            <a:r>
              <a:rPr lang="fr-FR" sz="2000" dirty="0" smtClean="0"/>
              <a:t>3 points forts:</a:t>
            </a:r>
          </a:p>
          <a:p>
            <a:pPr lvl="2"/>
            <a:r>
              <a:rPr lang="fr-FR" sz="2000" dirty="0" smtClean="0"/>
              <a:t>IP en amont du test</a:t>
            </a:r>
          </a:p>
          <a:p>
            <a:pPr lvl="2"/>
            <a:r>
              <a:rPr lang="fr-FR" sz="2000" dirty="0" smtClean="0"/>
              <a:t>IP en aval du test</a:t>
            </a:r>
          </a:p>
          <a:p>
            <a:pPr lvl="2"/>
            <a:r>
              <a:rPr lang="fr-FR" sz="2000" dirty="0" smtClean="0"/>
              <a:t>Impact sur la famille, suivi et difficulté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5C311-8CA5-40D2-AB9A-3996513DBD28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01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40960" cy="720080"/>
          </a:xfrm>
        </p:spPr>
        <p:txBody>
          <a:bodyPr>
            <a:noAutofit/>
          </a:bodyPr>
          <a:lstStyle/>
          <a:p>
            <a:pPr algn="ctr"/>
            <a:r>
              <a:rPr lang="fr-FR" sz="2500" b="1" dirty="0" smtClean="0">
                <a:latin typeface="+mn-lt"/>
              </a:rPr>
              <a:t>II/ Cadre juridique applicable</a:t>
            </a:r>
            <a:endParaRPr lang="fr-FR" sz="2500" b="1" dirty="0">
              <a:latin typeface="+mn-lt"/>
            </a:endParaRP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4568919"/>
              </p:ext>
            </p:extLst>
          </p:nvPr>
        </p:nvGraphicFramePr>
        <p:xfrm>
          <a:off x="179512" y="1340768"/>
          <a:ext cx="8784976" cy="79208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784976"/>
              </a:tblGrid>
              <a:tr h="396044">
                <a:tc>
                  <a:txBody>
                    <a:bodyPr/>
                    <a:lstStyle/>
                    <a:p>
                      <a:r>
                        <a:rPr lang="fr-FR" dirty="0" smtClean="0"/>
                        <a:t>CADRE LEGISLATIF</a:t>
                      </a:r>
                      <a:endParaRPr lang="fr-FR" dirty="0"/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Loi n°2011-817 du 07 juillet 2011 relative à la bioéthique (art. L.1131-1 et </a:t>
                      </a:r>
                      <a:r>
                        <a:rPr lang="fr-FR" sz="1600" dirty="0" err="1" smtClean="0"/>
                        <a:t>svts</a:t>
                      </a:r>
                      <a:r>
                        <a:rPr lang="fr-FR" sz="1600" dirty="0" smtClean="0"/>
                        <a:t>. CSP)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5C311-8CA5-40D2-AB9A-3996513DBD28}" type="slidenum">
              <a:rPr lang="fr-FR" smtClean="0"/>
              <a:pPr/>
              <a:t>8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015011"/>
              </p:ext>
            </p:extLst>
          </p:nvPr>
        </p:nvGraphicFramePr>
        <p:xfrm>
          <a:off x="179512" y="2204864"/>
          <a:ext cx="8784976" cy="44644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56777"/>
                <a:gridCol w="4428199"/>
              </a:tblGrid>
              <a:tr h="384740">
                <a:tc gridSpan="2">
                  <a:txBody>
                    <a:bodyPr/>
                    <a:lstStyle/>
                    <a:p>
                      <a:r>
                        <a:rPr lang="fr-FR" dirty="0" smtClean="0"/>
                        <a:t>CADRE REGLEMENTAIRE</a:t>
                      </a:r>
                      <a:endParaRPr lang="fr-F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95275">
                <a:tc>
                  <a:txBody>
                    <a:bodyPr/>
                    <a:lstStyle/>
                    <a:p>
                      <a:pPr algn="ctr"/>
                      <a:r>
                        <a:rPr lang="fr-FR" sz="1600" u="sng" dirty="0" smtClean="0"/>
                        <a:t>EXAMEN DES</a:t>
                      </a:r>
                      <a:r>
                        <a:rPr lang="fr-FR" sz="1600" u="sng" baseline="0" dirty="0" smtClean="0"/>
                        <a:t> CARACTERISTIQUES G.</a:t>
                      </a:r>
                      <a:endParaRPr lang="fr-FR" sz="1600" b="0" u="sng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u="sng" dirty="0" smtClean="0"/>
                        <a:t>INFORMATION</a:t>
                      </a:r>
                      <a:r>
                        <a:rPr lang="fr-FR" sz="1600" u="sng" baseline="0" dirty="0" smtClean="0"/>
                        <a:t> DE LA PARENTELE</a:t>
                      </a:r>
                      <a:endParaRPr lang="fr-FR" sz="1600" b="0" u="sng" dirty="0"/>
                    </a:p>
                  </a:txBody>
                  <a:tcPr anchor="ctr"/>
                </a:tc>
              </a:tr>
              <a:tr h="3584481">
                <a:tc>
                  <a:txBody>
                    <a:bodyPr/>
                    <a:lstStyle/>
                    <a:p>
                      <a:pPr algn="r"/>
                      <a:endParaRPr kumimoji="0" lang="fr-FR" sz="500" i="1" u="sng" kern="1200" dirty="0" smtClean="0"/>
                    </a:p>
                    <a:p>
                      <a:pPr algn="l"/>
                      <a:r>
                        <a:rPr kumimoji="0" lang="fr-FR" sz="1600" i="1" u="sng" kern="1200" dirty="0" smtClean="0"/>
                        <a:t>Règles de BP</a:t>
                      </a:r>
                    </a:p>
                    <a:p>
                      <a:pPr algn="l"/>
                      <a:endParaRPr kumimoji="0" lang="fr-FR" sz="500" u="sng" kern="1200" dirty="0" smtClean="0"/>
                    </a:p>
                    <a:p>
                      <a:pPr algn="l"/>
                      <a:r>
                        <a:rPr kumimoji="0" lang="fr-FR" sz="1600" u="none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- </a:t>
                      </a:r>
                      <a:r>
                        <a:rPr kumimoji="0" lang="fr-FR" sz="1600" u="none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Arrêté du 27 mai 2013 définissant les règles de BP applicables à l’examen des caractéristiques génétiques d’une personne à des fins médicales</a:t>
                      </a:r>
                      <a:endParaRPr lang="fr-FR" sz="1600" b="0" u="none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FontTx/>
                        <a:buNone/>
                      </a:pPr>
                      <a:endParaRPr kumimoji="0" lang="fr-FR" sz="500" u="none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algn="l">
                        <a:buFontTx/>
                        <a:buNone/>
                      </a:pPr>
                      <a:r>
                        <a:rPr kumimoji="0" lang="fr-FR" sz="1600" u="none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- Décret n°2013/527 du 20 juin 2013 relatif aux conditions de mise en œuvre de l’IP</a:t>
                      </a:r>
                    </a:p>
                    <a:p>
                      <a:pPr algn="l">
                        <a:buFontTx/>
                        <a:buChar char="-"/>
                      </a:pPr>
                      <a:endParaRPr kumimoji="0" lang="fr-FR" sz="500" u="none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algn="l">
                        <a:buFontTx/>
                        <a:buChar char="-"/>
                      </a:pPr>
                      <a:r>
                        <a:rPr kumimoji="0" lang="fr-FR" sz="1600" u="none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Arrêté du 20 juin 2013 fixant le modèle de lettre adressée par le médecin aux membres de la famille potentiellement concernés</a:t>
                      </a:r>
                    </a:p>
                    <a:p>
                      <a:pPr algn="l">
                        <a:buFontTx/>
                        <a:buChar char="-"/>
                      </a:pPr>
                      <a:endParaRPr kumimoji="0" lang="fr-FR" sz="1600" u="none" kern="1200" dirty="0" smtClean="0"/>
                    </a:p>
                    <a:p>
                      <a:pPr algn="l">
                        <a:buFontTx/>
                        <a:buNone/>
                      </a:pPr>
                      <a:r>
                        <a:rPr kumimoji="0" lang="fr-FR" sz="1600" i="1" u="sng" kern="1200" dirty="0" smtClean="0"/>
                        <a:t>Règles de BP</a:t>
                      </a:r>
                    </a:p>
                    <a:p>
                      <a:pPr algn="l">
                        <a:buFontTx/>
                        <a:buNone/>
                      </a:pPr>
                      <a:endParaRPr kumimoji="0" lang="fr-FR" sz="500" u="sng" kern="1200" dirty="0" smtClean="0"/>
                    </a:p>
                    <a:p>
                      <a:pPr algn="l">
                        <a:buFontTx/>
                        <a:buChar char="-"/>
                      </a:pPr>
                      <a:r>
                        <a:rPr kumimoji="0" lang="fr-FR" sz="1600" u="none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kumimoji="0" lang="fr-FR" sz="1600" u="none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Arrêté du 8 décembre 2014 définissant les règles de BP relatives à la mise en œuvre de l’IP</a:t>
                      </a:r>
                      <a:endParaRPr lang="fr-FR" sz="1600" b="0" u="none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495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40960" cy="720080"/>
          </a:xfrm>
        </p:spPr>
        <p:txBody>
          <a:bodyPr>
            <a:noAutofit/>
          </a:bodyPr>
          <a:lstStyle/>
          <a:p>
            <a:pPr algn="ctr"/>
            <a:r>
              <a:rPr lang="fr-FR" sz="2500" b="1" dirty="0" smtClean="0">
                <a:latin typeface="+mn-lt"/>
              </a:rPr>
              <a:t>III/ </a:t>
            </a:r>
            <a:r>
              <a:rPr lang="fr-FR" sz="2500" b="1" dirty="0">
                <a:latin typeface="+mn-lt"/>
              </a:rPr>
              <a:t>Poster </a:t>
            </a:r>
            <a:r>
              <a:rPr lang="fr-FR" sz="2500" b="1" dirty="0" smtClean="0">
                <a:latin typeface="+mn-lt"/>
              </a:rPr>
              <a:t>ESHG 2014</a:t>
            </a:r>
            <a:endParaRPr lang="fr-FR" sz="2500" b="1" dirty="0">
              <a:latin typeface="+mn-lt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51520" y="1988840"/>
            <a:ext cx="8640960" cy="336156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400" i="1" dirty="0"/>
              <a:t>Disclosure of genetic information to family members: does the French legal framework solve the </a:t>
            </a:r>
            <a:r>
              <a:rPr lang="fr-FR" sz="2400" i="1" dirty="0"/>
              <a:t>dilemma?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5C311-8CA5-40D2-AB9A-3996513DBD28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0" y="6572204"/>
            <a:ext cx="9144000" cy="2857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46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3563</TotalTime>
  <Words>587</Words>
  <Application>Microsoft Office PowerPoint</Application>
  <PresentationFormat>Affichage à l'écran (4:3)</PresentationFormat>
  <Paragraphs>88</Paragraphs>
  <Slides>9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Calibri</vt:lpstr>
      <vt:lpstr>Georgia</vt:lpstr>
      <vt:lpstr>Trebuchet MS</vt:lpstr>
      <vt:lpstr>Wingdings 2</vt:lpstr>
      <vt:lpstr>Urbain</vt:lpstr>
      <vt:lpstr>Les enjeux de la mise en œuvre de la procédure d’information génétique à caractère familial </vt:lpstr>
      <vt:lpstr>Plan</vt:lpstr>
      <vt:lpstr>Définition et champ d’application</vt:lpstr>
      <vt:lpstr>I/ Présentation du projet de recherche « Information de la parentèle en génétique humaine » (1)</vt:lpstr>
      <vt:lpstr>I/ Présentation du projet de recherche « Information de la parentèle en génétique humaine » (2)</vt:lpstr>
      <vt:lpstr>I/ Présentation du projet de recherche « Information de la parentèle en génétique humaine » (3)</vt:lpstr>
      <vt:lpstr>I/ Présentation du projet de recherche « Information de la parentèle en génétique humaine » (4)</vt:lpstr>
      <vt:lpstr>II/ Cadre juridique applicable</vt:lpstr>
      <vt:lpstr>III/ Poster ESHG 2014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</dc:title>
  <dc:creator>utilisateur</dc:creator>
  <cp:lastModifiedBy>utilisateur</cp:lastModifiedBy>
  <cp:revision>265</cp:revision>
  <cp:lastPrinted>2015-09-09T14:21:47Z</cp:lastPrinted>
  <dcterms:created xsi:type="dcterms:W3CDTF">2014-11-12T09:17:38Z</dcterms:created>
  <dcterms:modified xsi:type="dcterms:W3CDTF">2015-09-10T09:29:55Z</dcterms:modified>
</cp:coreProperties>
</file>