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322" r:id="rId2"/>
    <p:sldId id="336" r:id="rId3"/>
    <p:sldId id="324" r:id="rId4"/>
    <p:sldId id="337" r:id="rId5"/>
    <p:sldId id="327" r:id="rId6"/>
    <p:sldId id="32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22" autoAdjust="0"/>
    <p:restoredTop sz="94660"/>
  </p:normalViewPr>
  <p:slideViewPr>
    <p:cSldViewPr snapToGrid="0">
      <p:cViewPr varScale="1">
        <p:scale>
          <a:sx n="70" d="100"/>
          <a:sy n="70" d="100"/>
        </p:scale>
        <p:origin x="4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0BE75-566F-455A-8353-B0B04365E494}" type="datetimeFigureOut">
              <a:rPr lang="fr-FR" smtClean="0"/>
              <a:t>19/10/2020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162CA-BB01-49C4-B8B7-99C244BFA0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389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D771B2-FA1B-AF41-91E3-CE53ABA5034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904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D771B2-FA1B-AF41-91E3-CE53ABA5034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7029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D771B2-FA1B-AF41-91E3-CE53ABA5034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7473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4900" y="3085765"/>
            <a:ext cx="8447150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894" y="1020431"/>
            <a:ext cx="8245162" cy="1475013"/>
          </a:xfrm>
          <a:effectLst/>
        </p:spPr>
        <p:txBody>
          <a:bodyPr anchor="b">
            <a:normAutofit/>
          </a:bodyPr>
          <a:lstStyle>
            <a:lvl1pPr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895" y="2495446"/>
            <a:ext cx="8245160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200" cap="all">
                <a:solidFill>
                  <a:schemeClr val="accent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04463" y="5956138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A41F1FC-0D6A-9C4B-8F13-141B3348FC42}" type="datetime1">
              <a:rPr lang="fr-FR" smtClean="0"/>
              <a:t>19/10/2020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5894" y="5951812"/>
            <a:ext cx="5187908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8725" y="5956138"/>
            <a:ext cx="76233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85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3C78-199A-9B42-A5D9-5ABF58CAFD14}" type="datetime1">
              <a:rPr lang="fr-FR" smtClean="0"/>
              <a:t>19/10/2020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003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1" y="599725"/>
            <a:ext cx="2180113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675727"/>
            <a:ext cx="1503123" cy="51830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675727"/>
            <a:ext cx="5922209" cy="5183073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8"/>
            <a:ext cx="99610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DC39D8E-60ED-3043-A144-B19F8BB874B9}" type="datetime1">
              <a:rPr lang="fr-FR" smtClean="0"/>
              <a:t>19/10/2020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3" y="5951812"/>
            <a:ext cx="5922209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34962" y="5956138"/>
            <a:ext cx="87314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3442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895" y="2180497"/>
            <a:ext cx="8272211" cy="3678303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C0D3-71A9-0148-8509-8B79629E9AB2}" type="datetime1">
              <a:rPr lang="fr-FR" smtClean="0"/>
              <a:t>19/10/2020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8725" y="5956138"/>
            <a:ext cx="789381" cy="365125"/>
          </a:xfrm>
        </p:spPr>
        <p:txBody>
          <a:bodyPr/>
          <a:lstStyle/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301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5863" y="5141975"/>
            <a:ext cx="8468145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3043911"/>
            <a:ext cx="8272211" cy="1497507"/>
          </a:xfrm>
        </p:spPr>
        <p:txBody>
          <a:bodyPr anchor="b">
            <a:normAutofit/>
          </a:bodyPr>
          <a:lstStyle>
            <a:lvl1pPr algn="l">
              <a:defRPr sz="2700" b="0" cap="all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 cap="all">
                <a:solidFill>
                  <a:schemeClr val="accent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44EBCA1-2F43-124B-80EB-7034D5DBD925}" type="datetime1">
              <a:rPr lang="fr-FR" smtClean="0"/>
              <a:t>19/10/2020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50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4487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895" y="2228004"/>
            <a:ext cx="4066793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313" y="2228004"/>
            <a:ext cx="4066794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1A0D4-E01B-5B4D-94AF-21CCE0A0F0DA}" type="datetime1">
              <a:rPr lang="fr-FR" smtClean="0"/>
              <a:t>19/10/2020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46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334487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415" y="2250893"/>
            <a:ext cx="3815306" cy="536005"/>
          </a:xfrm>
        </p:spPr>
        <p:txBody>
          <a:bodyPr anchor="b">
            <a:noAutofit/>
          </a:bodyPr>
          <a:lstStyle>
            <a:lvl1pPr marL="0" indent="0">
              <a:buNone/>
              <a:defRPr sz="1650" b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896" y="2926053"/>
            <a:ext cx="4044825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2802" y="2250893"/>
            <a:ext cx="3815305" cy="553373"/>
          </a:xfrm>
        </p:spPr>
        <p:txBody>
          <a:bodyPr anchor="b">
            <a:noAutofit/>
          </a:bodyPr>
          <a:lstStyle>
            <a:lvl1pPr marL="0" indent="0">
              <a:buNone/>
              <a:defRPr sz="1650" b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3"/>
            <a:ext cx="4044825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F81FD-1F5F-3B46-AE59-FFBBC9A86361}" type="datetime1">
              <a:rPr lang="fr-FR" smtClean="0"/>
              <a:t>19/10/2020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481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330512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31921" y="729658"/>
            <a:ext cx="8272212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0DA19-0B9C-B649-ACA9-21A346D52817}" type="datetime1">
              <a:rPr lang="fr-FR" smtClean="0"/>
              <a:t>19/10/2020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896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5D96-111F-4B4F-BAC5-D0FE8F89876B}" type="datetime1">
              <a:rPr lang="fr-FR" smtClean="0"/>
              <a:t>19/10/2020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601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335863" y="5141973"/>
            <a:ext cx="847365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5262296"/>
            <a:ext cx="3682084" cy="689514"/>
          </a:xfrm>
        </p:spPr>
        <p:txBody>
          <a:bodyPr anchor="ctr"/>
          <a:lstStyle>
            <a:lvl1pPr algn="l">
              <a:defRPr sz="15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862" y="601200"/>
            <a:ext cx="8469630" cy="4204800"/>
          </a:xfrm>
        </p:spPr>
        <p:txBody>
          <a:bodyPr anchor="ctr">
            <a:normAutofit/>
          </a:bodyPr>
          <a:lstStyle>
            <a:lvl1pPr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1050">
                <a:solidFill>
                  <a:schemeClr val="tx2"/>
                </a:solidFill>
              </a:defRPr>
            </a:lvl5pPr>
            <a:lvl6pPr>
              <a:defRPr sz="1050">
                <a:solidFill>
                  <a:schemeClr val="tx2"/>
                </a:solidFill>
              </a:defRPr>
            </a:lvl6pPr>
            <a:lvl7pPr>
              <a:defRPr sz="1050">
                <a:solidFill>
                  <a:schemeClr val="tx2"/>
                </a:solidFill>
              </a:defRPr>
            </a:lvl7pPr>
            <a:lvl8pPr>
              <a:defRPr sz="1050">
                <a:solidFill>
                  <a:schemeClr val="tx2"/>
                </a:solidFill>
              </a:defRPr>
            </a:lvl8pPr>
            <a:lvl9pPr>
              <a:defRPr sz="1050">
                <a:solidFill>
                  <a:schemeClr val="tx2"/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8" y="5262297"/>
            <a:ext cx="4402490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825">
                <a:solidFill>
                  <a:schemeClr val="bg1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6A61D19-E599-AA4C-B249-4A51002EA326}" type="datetime1">
              <a:rPr lang="fr-FR" smtClean="0"/>
              <a:t>19/10/2020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755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5863" y="599725"/>
            <a:ext cx="8468144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5894" y="5260128"/>
            <a:ext cx="8272213" cy="598671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25C12-952C-1D4F-A5D8-B500281426BC}" type="datetime1">
              <a:rPr lang="fr-FR" smtClean="0"/>
              <a:t>19/10/2020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4235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336003"/>
            <a:ext cx="8272212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5956138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2"/>
                </a:solidFill>
              </a:defRPr>
            </a:lvl1pPr>
          </a:lstStyle>
          <a:p>
            <a:fld id="{EC8F152A-D9D8-1041-9B83-3448570134C4}" type="datetime1">
              <a:rPr lang="fr-FR" smtClean="0"/>
              <a:t>19/10/2020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5894" y="5951812"/>
            <a:ext cx="5187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>
                <a:solidFill>
                  <a:schemeClr val="accent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5956138"/>
            <a:ext cx="78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2"/>
                </a:solidFill>
              </a:defRPr>
            </a:lvl1pPr>
          </a:lstStyle>
          <a:p>
            <a:fld id="{F8276055-7947-BE4E-9C51-12E285284821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8879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sz="21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350" kern="1200">
          <a:solidFill>
            <a:schemeClr val="tx2"/>
          </a:solidFill>
          <a:latin typeface="+mn-lt"/>
          <a:ea typeface="+mn-ea"/>
          <a:cs typeface="+mn-cs"/>
        </a:defRPr>
      </a:lvl1pPr>
      <a:lvl2pPr marL="472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2pPr>
      <a:lvl3pPr marL="675000" indent="-202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50" kern="1200">
          <a:solidFill>
            <a:schemeClr val="tx2"/>
          </a:solidFill>
          <a:latin typeface="+mn-lt"/>
          <a:ea typeface="+mn-ea"/>
          <a:cs typeface="+mn-cs"/>
        </a:defRPr>
      </a:lvl3pPr>
      <a:lvl4pPr marL="93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4pPr>
      <a:lvl5pPr marL="120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5pPr>
      <a:lvl6pPr marL="142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3BB8D3-C1DE-1D47-AEB1-6CFAA1E17B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6186" y="1020433"/>
            <a:ext cx="8384578" cy="1475013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Construction des inégalités sociales dans le continuum des cancers du sein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28B4AC-0440-844C-B824-E8AA69CE8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600" cap="none" dirty="0"/>
              <a:t>Ma thèse en 180 secondes - 15 octobre 2020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A35C53B-14E4-5144-9A6D-442B8E46F3FF}"/>
              </a:ext>
            </a:extLst>
          </p:cNvPr>
          <p:cNvSpPr txBox="1"/>
          <p:nvPr/>
        </p:nvSpPr>
        <p:spPr>
          <a:xfrm>
            <a:off x="435895" y="4522882"/>
            <a:ext cx="428012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Eloïse Berger, doctorante 4°année</a:t>
            </a:r>
            <a:b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</a:b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LEASP - Equipe EQUITY -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Embodiment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social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inequalities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lifecourse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epidemiology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cancer and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chronic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diseases,interventions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methodology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57E443D-6C57-3B4C-A5F3-05D0B44E36C7}"/>
              </a:ext>
            </a:extLst>
          </p:cNvPr>
          <p:cNvSpPr txBox="1"/>
          <p:nvPr/>
        </p:nvSpPr>
        <p:spPr>
          <a:xfrm>
            <a:off x="344346" y="6003781"/>
            <a:ext cx="4599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Directeurs de thèse : Cyrille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Delpierre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&amp;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Raphaële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Castagné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B5FEEF9-EF79-405A-B3FD-6C57B2C35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2486" y="4817018"/>
            <a:ext cx="1374432" cy="7239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398BEA7-0BFB-4055-B639-47FAC470E9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3076" y="4817018"/>
            <a:ext cx="2146300" cy="7239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21A62BE8-62B0-4013-A6F0-7E0CA0DCE5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72484" y="5601471"/>
            <a:ext cx="3576891" cy="67930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AAB4A8D-C308-45C9-8301-2213083C575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602" y="5601469"/>
            <a:ext cx="759964" cy="75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133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9BE13B-4273-7241-B2A5-7B5D22AD9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Inégalités sociales face au cancer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7E84798-036E-E844-9889-77B9CC0AA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76055-7947-BE4E-9C51-12E285284821}" type="slidenum">
              <a:rPr kumimoji="0" lang="fr-FR" sz="675" b="0" i="0" u="none" strike="noStrike" kern="1200" cap="none" spc="0" normalizeH="0" baseline="0" noProof="0">
                <a:ln>
                  <a:noFill/>
                </a:ln>
                <a:solidFill>
                  <a:srgbClr val="F3A447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675" b="0" i="0" u="none" strike="noStrike" kern="1200" cap="none" spc="0" normalizeH="0" baseline="0" noProof="0">
              <a:ln>
                <a:noFill/>
              </a:ln>
              <a:solidFill>
                <a:srgbClr val="F3A447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96FF4995-9421-4011-9C30-08DB12498B84}"/>
              </a:ext>
            </a:extLst>
          </p:cNvPr>
          <p:cNvCxnSpPr>
            <a:cxnSpLocks/>
          </p:cNvCxnSpPr>
          <p:nvPr/>
        </p:nvCxnSpPr>
        <p:spPr>
          <a:xfrm flipH="1">
            <a:off x="5170894" y="3848844"/>
            <a:ext cx="530321" cy="1363131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DFF2AF33-02FE-4510-81C6-2FCD061E74D9}"/>
              </a:ext>
            </a:extLst>
          </p:cNvPr>
          <p:cNvCxnSpPr>
            <a:cxnSpLocks/>
          </p:cNvCxnSpPr>
          <p:nvPr/>
        </p:nvCxnSpPr>
        <p:spPr>
          <a:xfrm>
            <a:off x="2878304" y="3370611"/>
            <a:ext cx="0" cy="165511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8" name="Ellipse 37">
            <a:extLst>
              <a:ext uri="{FF2B5EF4-FFF2-40B4-BE49-F238E27FC236}">
                <a16:creationId xmlns:a16="http://schemas.microsoft.com/office/drawing/2014/main" id="{F1B2E18F-1474-404C-803E-1C7E551FDC7B}"/>
              </a:ext>
            </a:extLst>
          </p:cNvPr>
          <p:cNvSpPr/>
          <p:nvPr/>
        </p:nvSpPr>
        <p:spPr>
          <a:xfrm>
            <a:off x="822190" y="3083942"/>
            <a:ext cx="4195115" cy="7649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Risque de cancer</a:t>
            </a:r>
          </a:p>
        </p:txBody>
      </p:sp>
      <p:sp>
        <p:nvSpPr>
          <p:cNvPr id="39" name="Rectangle à coins arrondis 9">
            <a:extLst>
              <a:ext uri="{FF2B5EF4-FFF2-40B4-BE49-F238E27FC236}">
                <a16:creationId xmlns:a16="http://schemas.microsoft.com/office/drawing/2014/main" id="{A68CE09B-F4A9-48F6-9D34-ECDA079593F2}"/>
              </a:ext>
            </a:extLst>
          </p:cNvPr>
          <p:cNvSpPr/>
          <p:nvPr/>
        </p:nvSpPr>
        <p:spPr>
          <a:xfrm>
            <a:off x="4052300" y="5220953"/>
            <a:ext cx="2470005" cy="1572427"/>
          </a:xfrm>
          <a:prstGeom prst="roundRect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Expositions endogènes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Molécules internes générées directement par l’organisme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en réponse à la perception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individuelle d’évènements externes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fait appel aux mécanismes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 réponse au stress</a:t>
            </a: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86BFAF98-338C-49AC-8DFE-A13CFD09CCD5}"/>
              </a:ext>
            </a:extLst>
          </p:cNvPr>
          <p:cNvSpPr/>
          <p:nvPr/>
        </p:nvSpPr>
        <p:spPr>
          <a:xfrm>
            <a:off x="4540464" y="3084068"/>
            <a:ext cx="3847960" cy="76877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Caractéristiques de la maladie</a:t>
            </a:r>
          </a:p>
        </p:txBody>
      </p: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E88C4422-D3A1-403E-B723-B2B6AA6D5595}"/>
              </a:ext>
            </a:extLst>
          </p:cNvPr>
          <p:cNvCxnSpPr>
            <a:cxnSpLocks/>
          </p:cNvCxnSpPr>
          <p:nvPr/>
        </p:nvCxnSpPr>
        <p:spPr>
          <a:xfrm>
            <a:off x="5122610" y="4269737"/>
            <a:ext cx="0" cy="95121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6FFBC44D-FD66-499F-9CE5-9484C92321D8}"/>
              </a:ext>
            </a:extLst>
          </p:cNvPr>
          <p:cNvCxnSpPr>
            <a:cxnSpLocks/>
          </p:cNvCxnSpPr>
          <p:nvPr/>
        </p:nvCxnSpPr>
        <p:spPr>
          <a:xfrm>
            <a:off x="2889608" y="3857663"/>
            <a:ext cx="2233005" cy="403095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DFCE84EF-801E-4093-8D52-73C82362DB44}"/>
              </a:ext>
            </a:extLst>
          </p:cNvPr>
          <p:cNvCxnSpPr>
            <a:cxnSpLocks/>
          </p:cNvCxnSpPr>
          <p:nvPr/>
        </p:nvCxnSpPr>
        <p:spPr>
          <a:xfrm flipH="1">
            <a:off x="2919748" y="3736469"/>
            <a:ext cx="2337415" cy="1289257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5" name="ZoneTexte 44">
            <a:extLst>
              <a:ext uri="{FF2B5EF4-FFF2-40B4-BE49-F238E27FC236}">
                <a16:creationId xmlns:a16="http://schemas.microsoft.com/office/drawing/2014/main" id="{4697748A-693A-4326-955F-6D37E8F60278}"/>
              </a:ext>
            </a:extLst>
          </p:cNvPr>
          <p:cNvSpPr txBox="1"/>
          <p:nvPr/>
        </p:nvSpPr>
        <p:spPr>
          <a:xfrm>
            <a:off x="2544392" y="4565676"/>
            <a:ext cx="1178528" cy="2540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1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Facteurs matériels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F0EF8987-EF74-4D51-8DA0-0EA5343E913F}"/>
              </a:ext>
            </a:extLst>
          </p:cNvPr>
          <p:cNvSpPr txBox="1"/>
          <p:nvPr/>
        </p:nvSpPr>
        <p:spPr>
          <a:xfrm>
            <a:off x="2527013" y="4379426"/>
            <a:ext cx="1534394" cy="2540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1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Comportement de santé</a:t>
            </a:r>
          </a:p>
        </p:txBody>
      </p: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A410281E-942F-41F8-B23A-C0E8A99A6A92}"/>
              </a:ext>
            </a:extLst>
          </p:cNvPr>
          <p:cNvCxnSpPr>
            <a:cxnSpLocks/>
            <a:stCxn id="51" idx="4"/>
            <a:endCxn id="38" idx="0"/>
          </p:cNvCxnSpPr>
          <p:nvPr/>
        </p:nvCxnSpPr>
        <p:spPr>
          <a:xfrm flipH="1">
            <a:off x="2919746" y="2690618"/>
            <a:ext cx="1896075" cy="393327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2E39E21B-4941-4A84-8201-DF239EF08CF3}"/>
              </a:ext>
            </a:extLst>
          </p:cNvPr>
          <p:cNvCxnSpPr>
            <a:cxnSpLocks/>
            <a:stCxn id="51" idx="4"/>
            <a:endCxn id="40" idx="0"/>
          </p:cNvCxnSpPr>
          <p:nvPr/>
        </p:nvCxnSpPr>
        <p:spPr>
          <a:xfrm>
            <a:off x="4815823" y="2690614"/>
            <a:ext cx="1648623" cy="393455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Rectangle à coins arrondis 8">
            <a:extLst>
              <a:ext uri="{FF2B5EF4-FFF2-40B4-BE49-F238E27FC236}">
                <a16:creationId xmlns:a16="http://schemas.microsoft.com/office/drawing/2014/main" id="{098787F7-669A-447D-861D-8C007BC7EF83}"/>
              </a:ext>
            </a:extLst>
          </p:cNvPr>
          <p:cNvSpPr/>
          <p:nvPr/>
        </p:nvSpPr>
        <p:spPr>
          <a:xfrm>
            <a:off x="2194397" y="5029719"/>
            <a:ext cx="2109381" cy="1250124"/>
          </a:xfrm>
          <a:prstGeom prst="roundRect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Expositions exogènes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qui font intervenir des molécules externes au corps qui vont impacter les processus biologiques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4389AD13-AC9E-40FC-9B0B-9FF60F06889F}"/>
              </a:ext>
            </a:extLst>
          </p:cNvPr>
          <p:cNvSpPr txBox="1"/>
          <p:nvPr/>
        </p:nvSpPr>
        <p:spPr>
          <a:xfrm>
            <a:off x="4723062" y="4427306"/>
            <a:ext cx="978153" cy="4157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1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Expositions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1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psychosociales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31D950D7-0A9A-43D8-BEA7-611386E590AE}"/>
              </a:ext>
            </a:extLst>
          </p:cNvPr>
          <p:cNvSpPr/>
          <p:nvPr/>
        </p:nvSpPr>
        <p:spPr>
          <a:xfrm>
            <a:off x="2527014" y="1894370"/>
            <a:ext cx="4577615" cy="796247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Mortalité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plus importante chez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les personnes moins favorisées</a:t>
            </a:r>
          </a:p>
        </p:txBody>
      </p:sp>
    </p:spTree>
    <p:extLst>
      <p:ext uri="{BB962C8B-B14F-4D97-AF65-F5344CB8AC3E}">
        <p14:creationId xmlns:p14="http://schemas.microsoft.com/office/powerpoint/2010/main" val="248206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5" grpId="0" animBg="1"/>
      <p:bldP spid="46" grpId="0" animBg="1"/>
      <p:bldP spid="49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D8F885FB-2367-8047-A6CC-2EB855415A12}"/>
              </a:ext>
            </a:extLst>
          </p:cNvPr>
          <p:cNvSpPr/>
          <p:nvPr/>
        </p:nvSpPr>
        <p:spPr>
          <a:xfrm>
            <a:off x="244814" y="608902"/>
            <a:ext cx="8626556" cy="1197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69BE13B-4273-7241-B2A5-7B5D22AD9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777" y="802694"/>
            <a:ext cx="8272212" cy="304631"/>
          </a:xfrm>
        </p:spPr>
        <p:txBody>
          <a:bodyPr anchor="ctr">
            <a:noAutofit/>
          </a:bodyPr>
          <a:lstStyle/>
          <a:p>
            <a:r>
              <a: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Cas particulier du cancer du sein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670536E9-2E19-8B4C-9845-B2EE178897EA}"/>
              </a:ext>
            </a:extLst>
          </p:cNvPr>
          <p:cNvSpPr/>
          <p:nvPr/>
        </p:nvSpPr>
        <p:spPr>
          <a:xfrm>
            <a:off x="467545" y="1747633"/>
            <a:ext cx="4166600" cy="60089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Risque de cancer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Apparait plus élevé chez les </a:t>
            </a:r>
            <a:r>
              <a:rPr kumimoji="0" lang="fr-FR" sz="105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femmes plus favorisées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D89F1489-BAFC-6448-ABD7-3C7C2D918586}"/>
              </a:ext>
            </a:extLst>
          </p:cNvPr>
          <p:cNvSpPr/>
          <p:nvPr/>
        </p:nvSpPr>
        <p:spPr>
          <a:xfrm>
            <a:off x="2613277" y="4345703"/>
            <a:ext cx="3801276" cy="6379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Caractéristiques de la maladie </a:t>
            </a: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(</a:t>
            </a: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stade</a:t>
            </a: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</a:t>
            </a: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grade</a:t>
            </a: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</a:t>
            </a: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sous types </a:t>
            </a: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en fonction des récepteurs hormonaux et HER2)</a:t>
            </a: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5B0442EE-B299-BA4A-8BB7-3F261B7BBA2F}"/>
              </a:ext>
            </a:extLst>
          </p:cNvPr>
          <p:cNvSpPr/>
          <p:nvPr/>
        </p:nvSpPr>
        <p:spPr>
          <a:xfrm>
            <a:off x="5272832" y="1857574"/>
            <a:ext cx="3552016" cy="52960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Mortalité</a:t>
            </a:r>
            <a:r>
              <a:rPr kumimoji="0" lang="fr-FR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plus importante chez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les femmes </a:t>
            </a:r>
            <a:r>
              <a:rPr kumimoji="0" lang="fr-FR" sz="135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moins favorisées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CA83713-7C75-F245-A334-DC205C5CCAEE}"/>
              </a:ext>
            </a:extLst>
          </p:cNvPr>
          <p:cNvSpPr/>
          <p:nvPr/>
        </p:nvSpPr>
        <p:spPr>
          <a:xfrm>
            <a:off x="173115" y="1649583"/>
            <a:ext cx="4540928" cy="17640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2A9B1E66-8264-F64C-B24E-C77792463BFF}"/>
              </a:ext>
            </a:extLst>
          </p:cNvPr>
          <p:cNvSpPr txBox="1"/>
          <p:nvPr/>
        </p:nvSpPr>
        <p:spPr>
          <a:xfrm>
            <a:off x="134716" y="1649583"/>
            <a:ext cx="83170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PARTIE 1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2FEF973-F2BC-AE4F-9090-84AFF99A4C1D}"/>
              </a:ext>
            </a:extLst>
          </p:cNvPr>
          <p:cNvSpPr/>
          <p:nvPr/>
        </p:nvSpPr>
        <p:spPr>
          <a:xfrm>
            <a:off x="2486527" y="4190354"/>
            <a:ext cx="4012252" cy="18898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011A49A8-FBBD-EE49-BD91-2029F367EECB}"/>
              </a:ext>
            </a:extLst>
          </p:cNvPr>
          <p:cNvSpPr txBox="1"/>
          <p:nvPr/>
        </p:nvSpPr>
        <p:spPr>
          <a:xfrm>
            <a:off x="2469507" y="4166007"/>
            <a:ext cx="87498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PARTIE 1I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4B6BF51-0A42-2746-96EE-F3BA7135CF6A}"/>
              </a:ext>
            </a:extLst>
          </p:cNvPr>
          <p:cNvSpPr/>
          <p:nvPr/>
        </p:nvSpPr>
        <p:spPr>
          <a:xfrm>
            <a:off x="5192904" y="1665459"/>
            <a:ext cx="3752114" cy="17470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6BB87F6E-A6CC-974F-B0A5-8554F28BC446}"/>
              </a:ext>
            </a:extLst>
          </p:cNvPr>
          <p:cNvSpPr txBox="1"/>
          <p:nvPr/>
        </p:nvSpPr>
        <p:spPr>
          <a:xfrm>
            <a:off x="5272801" y="1648422"/>
            <a:ext cx="94788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PARTIE III</a:t>
            </a:r>
          </a:p>
        </p:txBody>
      </p:sp>
      <p:cxnSp>
        <p:nvCxnSpPr>
          <p:cNvPr id="112" name="Connecteur en angle 111">
            <a:extLst>
              <a:ext uri="{FF2B5EF4-FFF2-40B4-BE49-F238E27FC236}">
                <a16:creationId xmlns:a16="http://schemas.microsoft.com/office/drawing/2014/main" id="{3CA8344E-3A03-A94B-BB64-036D190FB62B}"/>
              </a:ext>
            </a:extLst>
          </p:cNvPr>
          <p:cNvCxnSpPr>
            <a:cxnSpLocks/>
            <a:endCxn id="63" idx="1"/>
          </p:cNvCxnSpPr>
          <p:nvPr/>
        </p:nvCxnSpPr>
        <p:spPr>
          <a:xfrm rot="16200000" flipH="1">
            <a:off x="1063772" y="3712539"/>
            <a:ext cx="1709460" cy="1136050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>
            <a:extLst>
              <a:ext uri="{FF2B5EF4-FFF2-40B4-BE49-F238E27FC236}">
                <a16:creationId xmlns:a16="http://schemas.microsoft.com/office/drawing/2014/main" id="{46CE0C99-C909-8845-8D6E-BE6C3DD4A64A}"/>
              </a:ext>
            </a:extLst>
          </p:cNvPr>
          <p:cNvSpPr txBox="1"/>
          <p:nvPr/>
        </p:nvSpPr>
        <p:spPr>
          <a:xfrm>
            <a:off x="49107" y="4084605"/>
            <a:ext cx="2084110" cy="577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Est-ce qu’on présente le même type de cancer en fonction de son niveau social ?</a:t>
            </a:r>
          </a:p>
        </p:txBody>
      </p:sp>
      <p:cxnSp>
        <p:nvCxnSpPr>
          <p:cNvPr id="114" name="Connecteur en angle 113">
            <a:extLst>
              <a:ext uri="{FF2B5EF4-FFF2-40B4-BE49-F238E27FC236}">
                <a16:creationId xmlns:a16="http://schemas.microsoft.com/office/drawing/2014/main" id="{C7B374B7-53D1-B343-A241-CCBA4BA20BA2}"/>
              </a:ext>
            </a:extLst>
          </p:cNvPr>
          <p:cNvCxnSpPr>
            <a:cxnSpLocks/>
            <a:stCxn id="63" idx="3"/>
          </p:cNvCxnSpPr>
          <p:nvPr/>
        </p:nvCxnSpPr>
        <p:spPr>
          <a:xfrm flipV="1">
            <a:off x="6498779" y="3392551"/>
            <a:ext cx="1073275" cy="1742743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>
            <a:extLst>
              <a:ext uri="{FF2B5EF4-FFF2-40B4-BE49-F238E27FC236}">
                <a16:creationId xmlns:a16="http://schemas.microsoft.com/office/drawing/2014/main" id="{60511966-E40A-5D4E-B3D8-3E1DB35D2E85}"/>
              </a:ext>
            </a:extLst>
          </p:cNvPr>
          <p:cNvSpPr txBox="1"/>
          <p:nvPr/>
        </p:nvSpPr>
        <p:spPr>
          <a:xfrm>
            <a:off x="6628223" y="4062165"/>
            <a:ext cx="2316795" cy="577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Est-ce que la présentation initiale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 la maladie explique les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différences de mortalité ?</a:t>
            </a:r>
          </a:p>
        </p:txBody>
      </p:sp>
      <p:pic>
        <p:nvPicPr>
          <p:cNvPr id="122" name="Image 121">
            <a:extLst>
              <a:ext uri="{FF2B5EF4-FFF2-40B4-BE49-F238E27FC236}">
                <a16:creationId xmlns:a16="http://schemas.microsoft.com/office/drawing/2014/main" id="{A0C1F930-D885-1343-9233-AC0210A0E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3506" y="2404212"/>
            <a:ext cx="3284600" cy="988339"/>
          </a:xfrm>
          <a:prstGeom prst="rect">
            <a:avLst/>
          </a:prstGeom>
        </p:spPr>
      </p:pic>
      <p:pic>
        <p:nvPicPr>
          <p:cNvPr id="123" name="Image 122">
            <a:extLst>
              <a:ext uri="{FF2B5EF4-FFF2-40B4-BE49-F238E27FC236}">
                <a16:creationId xmlns:a16="http://schemas.microsoft.com/office/drawing/2014/main" id="{F534AA54-E71B-3E41-92BF-5071FBA6D9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772" y="5019327"/>
            <a:ext cx="2512057" cy="1042865"/>
          </a:xfrm>
          <a:prstGeom prst="rect">
            <a:avLst/>
          </a:prstGeom>
        </p:spPr>
      </p:pic>
      <p:pic>
        <p:nvPicPr>
          <p:cNvPr id="134" name="Image 133">
            <a:extLst>
              <a:ext uri="{FF2B5EF4-FFF2-40B4-BE49-F238E27FC236}">
                <a16:creationId xmlns:a16="http://schemas.microsoft.com/office/drawing/2014/main" id="{9F94E0D6-A2EF-5443-9E14-083A13E56E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4381" y="2477217"/>
            <a:ext cx="2453087" cy="924268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0181269-DD90-3043-98E5-06655BFB8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76055-7947-BE4E-9C51-12E285284821}" type="slidenum">
              <a:rPr kumimoji="0" lang="fr-FR" sz="675" b="0" i="0" u="none" strike="noStrike" kern="1200" cap="none" spc="0" normalizeH="0" baseline="0" noProof="0" smtClean="0">
                <a:ln>
                  <a:noFill/>
                </a:ln>
                <a:solidFill>
                  <a:srgbClr val="F3A447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675" b="0" i="0" u="none" strike="noStrike" kern="1200" cap="none" spc="0" normalizeH="0" baseline="0" noProof="0">
              <a:ln>
                <a:noFill/>
              </a:ln>
              <a:solidFill>
                <a:srgbClr val="F3A447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27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61" grpId="0" animBg="1"/>
      <p:bldP spid="62" grpId="0"/>
      <p:bldP spid="63" grpId="0" animBg="1"/>
      <p:bldP spid="64" grpId="0"/>
      <p:bldP spid="67" grpId="0" animBg="1"/>
      <p:bldP spid="68" grpId="0"/>
      <p:bldP spid="60" grpId="0" animBg="1"/>
      <p:bldP spid="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AD6D6C-9FB6-C04C-BBFF-4A86D8E85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Populations d’études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38996F-EB09-3443-B287-E8246E0A6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1467" y="6352872"/>
            <a:ext cx="789383" cy="365125"/>
          </a:xfrm>
        </p:spPr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76055-7947-BE4E-9C51-12E285284821}" type="slidenum">
              <a:rPr kumimoji="0" lang="fr-FR" sz="675" b="0" i="0" u="none" strike="noStrike" kern="1200" cap="none" spc="0" normalizeH="0" baseline="0" noProof="0">
                <a:ln>
                  <a:noFill/>
                </a:ln>
                <a:solidFill>
                  <a:srgbClr val="F3A447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675" b="0" i="0" u="none" strike="noStrike" kern="1200" cap="none" spc="0" normalizeH="0" baseline="0" noProof="0">
              <a:ln>
                <a:noFill/>
              </a:ln>
              <a:solidFill>
                <a:srgbClr val="F3A447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B97DC803-1C17-4E16-9ABA-508CD9C08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132061"/>
              </p:ext>
            </p:extLst>
          </p:nvPr>
        </p:nvGraphicFramePr>
        <p:xfrm>
          <a:off x="5955541" y="5295226"/>
          <a:ext cx="3085717" cy="9839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5717">
                  <a:extLst>
                    <a:ext uri="{9D8B030D-6E8A-4147-A177-3AD203B41FA5}">
                      <a16:colId xmlns:a16="http://schemas.microsoft.com/office/drawing/2014/main" val="2092966495"/>
                    </a:ext>
                  </a:extLst>
                </a:gridCol>
              </a:tblGrid>
              <a:tr h="23324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fr-FR" sz="900" b="1" u="none" strike="noStrike" dirty="0">
                          <a:effectLst/>
                        </a:rPr>
                        <a:t>Figure 1 - </a:t>
                      </a:r>
                      <a:r>
                        <a:rPr lang="fr-FR" sz="900" b="1" u="none" strike="noStrike" dirty="0" err="1">
                          <a:effectLst/>
                        </a:rPr>
                        <a:t>Overview</a:t>
                      </a:r>
                      <a:r>
                        <a:rPr lang="fr-FR" sz="900" b="1" u="none" strike="noStrike" dirty="0">
                          <a:effectLst/>
                        </a:rPr>
                        <a:t> of </a:t>
                      </a:r>
                      <a:r>
                        <a:rPr lang="fr-FR" sz="900" b="1" u="none" strike="noStrike" dirty="0" err="1">
                          <a:effectLst/>
                        </a:rPr>
                        <a:t>selected</a:t>
                      </a:r>
                      <a:r>
                        <a:rPr lang="fr-FR" sz="900" b="1" u="none" strike="noStrike" dirty="0">
                          <a:effectLst/>
                        </a:rPr>
                        <a:t> data </a:t>
                      </a:r>
                      <a:r>
                        <a:rPr lang="fr-FR" sz="900" b="1" u="none" strike="noStrike" dirty="0" err="1">
                          <a:effectLst/>
                        </a:rPr>
                        <a:t>among</a:t>
                      </a:r>
                      <a:r>
                        <a:rPr lang="fr-FR" sz="900" b="1" u="none" strike="noStrike" dirty="0">
                          <a:effectLst/>
                        </a:rPr>
                        <a:t> both </a:t>
                      </a:r>
                      <a:r>
                        <a:rPr lang="fr-FR" sz="900" b="1" u="none" strike="noStrike" dirty="0" err="1">
                          <a:effectLst/>
                        </a:rPr>
                        <a:t>cohorts</a:t>
                      </a:r>
                      <a:r>
                        <a:rPr lang="fr-FR" sz="900" b="1" u="none" strike="noStrike" dirty="0">
                          <a:effectLst/>
                        </a:rPr>
                        <a:t> and proportion of </a:t>
                      </a:r>
                      <a:r>
                        <a:rPr lang="fr-FR" sz="900" b="1" u="none" strike="noStrike" dirty="0" err="1">
                          <a:effectLst/>
                        </a:rPr>
                        <a:t>available</a:t>
                      </a:r>
                      <a:r>
                        <a:rPr lang="fr-FR" sz="900" b="1" u="none" strike="noStrike" dirty="0">
                          <a:effectLst/>
                        </a:rPr>
                        <a:t> data </a:t>
                      </a:r>
                      <a:r>
                        <a:rPr lang="fr-FR" sz="900" b="1" u="none" strike="noStrike" dirty="0" err="1">
                          <a:effectLst/>
                        </a:rPr>
                        <a:t>from</a:t>
                      </a:r>
                      <a:r>
                        <a:rPr lang="fr-FR" sz="900" b="1" u="none" strike="noStrike" dirty="0">
                          <a:effectLst/>
                        </a:rPr>
                        <a:t> the </a:t>
                      </a:r>
                      <a:r>
                        <a:rPr lang="fr-FR" sz="900" b="1" u="none" strike="noStrike" dirty="0" err="1">
                          <a:effectLst/>
                        </a:rPr>
                        <a:t>study</a:t>
                      </a:r>
                      <a:r>
                        <a:rPr lang="fr-FR" sz="900" b="1" u="none" strike="noStrike" dirty="0">
                          <a:effectLst/>
                        </a:rPr>
                        <a:t> population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7" marR="7927" marT="7927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322295"/>
                  </a:ext>
                </a:extLst>
              </a:tr>
              <a:tr h="15691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fr-FR" sz="900" u="none" strike="noStrike" dirty="0">
                          <a:effectLst/>
                        </a:rPr>
                        <a:t>% </a:t>
                      </a:r>
                      <a:r>
                        <a:rPr lang="fr-FR" sz="900" u="none" strike="noStrike" dirty="0" err="1">
                          <a:effectLst/>
                        </a:rPr>
                        <a:t>represents</a:t>
                      </a:r>
                      <a:r>
                        <a:rPr lang="fr-FR" sz="900" u="none" strike="noStrike" dirty="0">
                          <a:effectLst/>
                        </a:rPr>
                        <a:t> proportion of </a:t>
                      </a:r>
                      <a:r>
                        <a:rPr lang="fr-FR" sz="900" u="none" strike="noStrike" dirty="0" err="1">
                          <a:effectLst/>
                        </a:rPr>
                        <a:t>women</a:t>
                      </a:r>
                      <a:r>
                        <a:rPr lang="fr-FR" sz="900" u="none" strike="noStrike" dirty="0">
                          <a:effectLst/>
                        </a:rPr>
                        <a:t> </a:t>
                      </a:r>
                      <a:r>
                        <a:rPr lang="fr-FR" sz="900" u="none" strike="noStrike" dirty="0" err="1">
                          <a:effectLst/>
                        </a:rPr>
                        <a:t>with</a:t>
                      </a:r>
                      <a:r>
                        <a:rPr lang="fr-FR" sz="900" u="none" strike="noStrike" dirty="0">
                          <a:effectLst/>
                        </a:rPr>
                        <a:t> </a:t>
                      </a:r>
                      <a:r>
                        <a:rPr lang="fr-FR" sz="900" u="none" strike="noStrike" dirty="0" err="1">
                          <a:effectLst/>
                        </a:rPr>
                        <a:t>available</a:t>
                      </a:r>
                      <a:r>
                        <a:rPr lang="fr-FR" sz="900" u="none" strike="noStrike" dirty="0">
                          <a:effectLst/>
                        </a:rPr>
                        <a:t> data for </a:t>
                      </a:r>
                      <a:r>
                        <a:rPr lang="fr-FR" sz="900" u="none" strike="noStrike" dirty="0" err="1">
                          <a:effectLst/>
                        </a:rPr>
                        <a:t>each</a:t>
                      </a:r>
                      <a:r>
                        <a:rPr lang="fr-FR" sz="900" u="none" strike="noStrike" dirty="0">
                          <a:effectLst/>
                        </a:rPr>
                        <a:t> </a:t>
                      </a:r>
                      <a:r>
                        <a:rPr lang="fr-FR" sz="900" u="none" strike="noStrike" dirty="0" err="1">
                          <a:effectLst/>
                        </a:rPr>
                        <a:t>covariate</a:t>
                      </a:r>
                      <a:r>
                        <a:rPr lang="fr-FR" sz="900" u="none" strike="noStrike" dirty="0">
                          <a:effectLst/>
                        </a:rPr>
                        <a:t> in the population </a:t>
                      </a:r>
                      <a:r>
                        <a:rPr lang="fr-FR" sz="900" u="none" strike="noStrike" dirty="0" err="1">
                          <a:effectLst/>
                        </a:rPr>
                        <a:t>before</a:t>
                      </a:r>
                      <a:r>
                        <a:rPr lang="fr-FR" sz="900" u="none" strike="noStrike" dirty="0">
                          <a:effectLst/>
                        </a:rPr>
                        <a:t> imputation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7" marR="7927" marT="7927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212915"/>
                  </a:ext>
                </a:extLst>
              </a:tr>
              <a:tr h="15691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fr-FR" sz="900" u="none" strike="noStrike" dirty="0">
                          <a:effectLst/>
                        </a:rPr>
                        <a:t>* </a:t>
                      </a:r>
                      <a:r>
                        <a:rPr lang="fr-FR" sz="900" u="none" strike="noStrike" dirty="0" err="1">
                          <a:effectLst/>
                        </a:rPr>
                        <a:t>Sub-dataset</a:t>
                      </a:r>
                      <a:r>
                        <a:rPr lang="fr-FR" sz="900" u="none" strike="noStrike" dirty="0">
                          <a:effectLst/>
                        </a:rPr>
                        <a:t> </a:t>
                      </a:r>
                      <a:r>
                        <a:rPr lang="fr-FR" sz="900" u="none" strike="noStrike" dirty="0" err="1">
                          <a:effectLst/>
                        </a:rPr>
                        <a:t>including</a:t>
                      </a:r>
                      <a:r>
                        <a:rPr lang="fr-FR" sz="900" u="none" strike="noStrike" dirty="0">
                          <a:effectLst/>
                        </a:rPr>
                        <a:t> </a:t>
                      </a:r>
                      <a:r>
                        <a:rPr lang="fr-FR" sz="900" u="none" strike="noStrike" dirty="0" err="1">
                          <a:effectLst/>
                        </a:rPr>
                        <a:t>women</a:t>
                      </a:r>
                      <a:r>
                        <a:rPr lang="fr-FR" sz="900" u="none" strike="noStrike" dirty="0">
                          <a:effectLst/>
                        </a:rPr>
                        <a:t> </a:t>
                      </a:r>
                      <a:r>
                        <a:rPr lang="fr-FR" sz="900" u="none" strike="noStrike" dirty="0" err="1">
                          <a:effectLst/>
                        </a:rPr>
                        <a:t>with</a:t>
                      </a:r>
                      <a:r>
                        <a:rPr lang="fr-FR" sz="900" u="none" strike="noStrike" dirty="0">
                          <a:effectLst/>
                        </a:rPr>
                        <a:t> all </a:t>
                      </a:r>
                      <a:r>
                        <a:rPr lang="fr-FR" sz="900" u="none" strike="noStrike" dirty="0" err="1">
                          <a:effectLst/>
                        </a:rPr>
                        <a:t>available</a:t>
                      </a:r>
                      <a:r>
                        <a:rPr lang="fr-FR" sz="900" u="none" strike="noStrike" dirty="0">
                          <a:effectLst/>
                        </a:rPr>
                        <a:t> data </a:t>
                      </a:r>
                      <a:r>
                        <a:rPr lang="fr-FR" sz="900" u="none" strike="noStrike" dirty="0" err="1">
                          <a:effectLst/>
                        </a:rPr>
                        <a:t>among</a:t>
                      </a:r>
                      <a:r>
                        <a:rPr lang="fr-FR" sz="900" u="none" strike="noStrike" dirty="0">
                          <a:effectLst/>
                        </a:rPr>
                        <a:t> </a:t>
                      </a:r>
                      <a:r>
                        <a:rPr lang="fr-FR" sz="900" u="none" strike="noStrike" dirty="0" err="1">
                          <a:effectLst/>
                        </a:rPr>
                        <a:t>selected</a:t>
                      </a:r>
                      <a:r>
                        <a:rPr lang="fr-FR" sz="900" u="none" strike="noStrike" dirty="0">
                          <a:effectLst/>
                        </a:rPr>
                        <a:t> </a:t>
                      </a:r>
                      <a:r>
                        <a:rPr lang="fr-FR" sz="900" u="none" strike="noStrike" dirty="0" err="1">
                          <a:effectLst/>
                        </a:rPr>
                        <a:t>covariates</a:t>
                      </a:r>
                      <a:r>
                        <a:rPr lang="fr-FR" sz="900" u="none" strike="noStrike" dirty="0">
                          <a:effectLst/>
                        </a:rPr>
                        <a:t> in </a:t>
                      </a:r>
                      <a:r>
                        <a:rPr lang="fr-FR" sz="900" u="none" strike="noStrike" dirty="0" err="1">
                          <a:effectLst/>
                        </a:rPr>
                        <a:t>each</a:t>
                      </a:r>
                      <a:r>
                        <a:rPr lang="fr-FR" sz="900" u="none" strike="noStrike" dirty="0">
                          <a:effectLst/>
                        </a:rPr>
                        <a:t> </a:t>
                      </a:r>
                      <a:r>
                        <a:rPr lang="fr-FR" sz="900" u="none" strike="noStrike" dirty="0" err="1">
                          <a:effectLst/>
                        </a:rPr>
                        <a:t>cohort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7" marR="7927" marT="7927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334058"/>
                  </a:ext>
                </a:extLst>
              </a:tr>
            </a:tbl>
          </a:graphicData>
        </a:graphic>
      </p:graphicFrame>
      <p:pic>
        <p:nvPicPr>
          <p:cNvPr id="19" name="Image 18">
            <a:extLst>
              <a:ext uri="{FF2B5EF4-FFF2-40B4-BE49-F238E27FC236}">
                <a16:creationId xmlns:a16="http://schemas.microsoft.com/office/drawing/2014/main" id="{CB5FF692-5039-43AF-94B7-CB799A4543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7643"/>
          <a:stretch/>
        </p:blipFill>
        <p:spPr>
          <a:xfrm>
            <a:off x="179245" y="1941605"/>
            <a:ext cx="8322905" cy="2653911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06EA7A18-DBB8-497D-ABEF-862002DED4D4}"/>
              </a:ext>
            </a:extLst>
          </p:cNvPr>
          <p:cNvSpPr txBox="1"/>
          <p:nvPr/>
        </p:nvSpPr>
        <p:spPr>
          <a:xfrm>
            <a:off x="1156876" y="4751242"/>
            <a:ext cx="6489633" cy="144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Marqueurs biologiques</a:t>
            </a:r>
          </a:p>
          <a:p>
            <a:pPr marL="285744" marR="0" lvl="0" indent="-285744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Métaboliques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(HDL, LDL, cholestérol, triglycérides, glycémie)</a:t>
            </a:r>
          </a:p>
          <a:p>
            <a:pPr marL="285744" marR="0" lvl="0" indent="-285744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Inflammatoires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(CRP)</a:t>
            </a:r>
          </a:p>
          <a:p>
            <a:pPr marL="285744" marR="0" lvl="0" indent="-285744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Cardio-vasculaires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(rythme cardiaque, PAS, PAD)</a:t>
            </a:r>
          </a:p>
          <a:p>
            <a:pPr marL="285744" marR="0" lvl="0" indent="-285744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Hormones sexuelles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(estradiol, SHBG,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testosterone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</a:t>
            </a:r>
          </a:p>
        </p:txBody>
      </p:sp>
      <p:sp>
        <p:nvSpPr>
          <p:cNvPr id="23" name="Flèche à angle droit 7">
            <a:extLst>
              <a:ext uri="{FF2B5EF4-FFF2-40B4-BE49-F238E27FC236}">
                <a16:creationId xmlns:a16="http://schemas.microsoft.com/office/drawing/2014/main" id="{3B8C3F3C-A441-44A2-BE1D-E1E22A65C423}"/>
              </a:ext>
            </a:extLst>
          </p:cNvPr>
          <p:cNvSpPr/>
          <p:nvPr/>
        </p:nvSpPr>
        <p:spPr>
          <a:xfrm rot="5400000">
            <a:off x="525187" y="4841026"/>
            <a:ext cx="877199" cy="386179"/>
          </a:xfrm>
          <a:prstGeom prst="bent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5925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11FA80-1C99-4240-B9E4-2732C9CF1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Principaux résultats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9CFD4D6-493C-D846-8C42-47A168B4FC5B}"/>
              </a:ext>
            </a:extLst>
          </p:cNvPr>
          <p:cNvSpPr txBox="1"/>
          <p:nvPr/>
        </p:nvSpPr>
        <p:spPr>
          <a:xfrm>
            <a:off x="761185" y="2804015"/>
            <a:ext cx="201061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Niveau </a:t>
            </a:r>
            <a:r>
              <a:rPr kumimoji="0" lang="fr-FR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élevé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d’éducation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EBCBB6F-3588-7C46-A06D-E5D3BC54B1E2}"/>
              </a:ext>
            </a:extLst>
          </p:cNvPr>
          <p:cNvSpPr txBox="1"/>
          <p:nvPr/>
        </p:nvSpPr>
        <p:spPr>
          <a:xfrm>
            <a:off x="5867176" y="2804015"/>
            <a:ext cx="2141933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  Risque de cancer du sein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F4D84151-E260-144A-9AFB-679E1A47414D}"/>
              </a:ext>
            </a:extLst>
          </p:cNvPr>
          <p:cNvCxnSpPr>
            <a:stCxn id="3" idx="3"/>
            <a:endCxn id="4" idx="1"/>
          </p:cNvCxnSpPr>
          <p:nvPr/>
        </p:nvCxnSpPr>
        <p:spPr>
          <a:xfrm>
            <a:off x="2771800" y="2957904"/>
            <a:ext cx="309537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E89100AB-0922-F049-90CC-BF3DB82A7BD2}"/>
              </a:ext>
            </a:extLst>
          </p:cNvPr>
          <p:cNvSpPr txBox="1"/>
          <p:nvPr/>
        </p:nvSpPr>
        <p:spPr>
          <a:xfrm>
            <a:off x="314058" y="2279512"/>
            <a:ext cx="8999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PARTIE I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A42C335A-A88F-A242-B867-13994B3C6C95}"/>
              </a:ext>
            </a:extLst>
          </p:cNvPr>
          <p:cNvCxnSpPr>
            <a:cxnSpLocks/>
          </p:cNvCxnSpPr>
          <p:nvPr/>
        </p:nvCxnSpPr>
        <p:spPr>
          <a:xfrm flipV="1">
            <a:off x="5899224" y="2856652"/>
            <a:ext cx="147415" cy="184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eur en angle 30">
            <a:extLst>
              <a:ext uri="{FF2B5EF4-FFF2-40B4-BE49-F238E27FC236}">
                <a16:creationId xmlns:a16="http://schemas.microsoft.com/office/drawing/2014/main" id="{99206953-19DF-914F-8D95-8718F91FD6A8}"/>
              </a:ext>
            </a:extLst>
          </p:cNvPr>
          <p:cNvCxnSpPr>
            <a:stCxn id="3" idx="0"/>
            <a:endCxn id="4" idx="0"/>
          </p:cNvCxnSpPr>
          <p:nvPr/>
        </p:nvCxnSpPr>
        <p:spPr>
          <a:xfrm rot="5400000" flipH="1" flipV="1">
            <a:off x="4352318" y="218190"/>
            <a:ext cx="12700" cy="5171650"/>
          </a:xfrm>
          <a:prstGeom prst="bentConnector3">
            <a:avLst>
              <a:gd name="adj1" fmla="val 180000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ECFCE8D9-A8A7-6A48-BC70-4BC8E9E6ADFF}"/>
              </a:ext>
            </a:extLst>
          </p:cNvPr>
          <p:cNvSpPr txBox="1"/>
          <p:nvPr/>
        </p:nvSpPr>
        <p:spPr>
          <a:xfrm>
            <a:off x="3223902" y="2474379"/>
            <a:ext cx="221361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Age à la première grossesse</a:t>
            </a:r>
          </a:p>
        </p:txBody>
      </p:sp>
      <p:cxnSp>
        <p:nvCxnSpPr>
          <p:cNvPr id="34" name="Connecteur en angle 33">
            <a:extLst>
              <a:ext uri="{FF2B5EF4-FFF2-40B4-BE49-F238E27FC236}">
                <a16:creationId xmlns:a16="http://schemas.microsoft.com/office/drawing/2014/main" id="{4049C950-D7CA-5F47-8DCC-A8C4D8D1374C}"/>
              </a:ext>
            </a:extLst>
          </p:cNvPr>
          <p:cNvCxnSpPr>
            <a:cxnSpLocks/>
            <a:endCxn id="36" idx="1"/>
          </p:cNvCxnSpPr>
          <p:nvPr/>
        </p:nvCxnSpPr>
        <p:spPr>
          <a:xfrm rot="16200000" flipH="1">
            <a:off x="4022310" y="2982323"/>
            <a:ext cx="511423" cy="443531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34A1D983-9D6C-2649-8A1B-196E87B40DA2}"/>
              </a:ext>
            </a:extLst>
          </p:cNvPr>
          <p:cNvSpPr txBox="1"/>
          <p:nvPr/>
        </p:nvSpPr>
        <p:spPr>
          <a:xfrm>
            <a:off x="4499787" y="3228968"/>
            <a:ext cx="4204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Effet semble persister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Effet renforcé après ajustement sur le niveau de testostérone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BF5B4E0E-347B-9643-8B2C-9644845CF256}"/>
              </a:ext>
            </a:extLst>
          </p:cNvPr>
          <p:cNvSpPr txBox="1"/>
          <p:nvPr/>
        </p:nvSpPr>
        <p:spPr>
          <a:xfrm>
            <a:off x="314058" y="3806764"/>
            <a:ext cx="951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PARTIE II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83B4BB7D-9B06-9C47-A925-707B15869176}"/>
              </a:ext>
            </a:extLst>
          </p:cNvPr>
          <p:cNvSpPr txBox="1"/>
          <p:nvPr/>
        </p:nvSpPr>
        <p:spPr>
          <a:xfrm>
            <a:off x="5867175" y="5171531"/>
            <a:ext cx="2836957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Cancers plus agressifs (grade 2 et 3)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3C420476-4299-0847-970B-1F6D584E034F}"/>
              </a:ext>
            </a:extLst>
          </p:cNvPr>
          <p:cNvSpPr txBox="1"/>
          <p:nvPr/>
        </p:nvSpPr>
        <p:spPr>
          <a:xfrm>
            <a:off x="5867176" y="4539518"/>
            <a:ext cx="2836957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Sous types de moins bon pronostic</a:t>
            </a: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42FF9807-AA7D-DE46-8ED9-031C72F5AD5B}"/>
              </a:ext>
            </a:extLst>
          </p:cNvPr>
          <p:cNvCxnSpPr>
            <a:cxnSpLocks/>
            <a:endCxn id="41" idx="1"/>
          </p:cNvCxnSpPr>
          <p:nvPr/>
        </p:nvCxnSpPr>
        <p:spPr>
          <a:xfrm flipV="1">
            <a:off x="2778229" y="5325420"/>
            <a:ext cx="3088946" cy="1758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Connecteur en angle 57">
            <a:extLst>
              <a:ext uri="{FF2B5EF4-FFF2-40B4-BE49-F238E27FC236}">
                <a16:creationId xmlns:a16="http://schemas.microsoft.com/office/drawing/2014/main" id="{E932219E-B9DD-4146-A7B5-81E5AFD146FD}"/>
              </a:ext>
            </a:extLst>
          </p:cNvPr>
          <p:cNvCxnSpPr>
            <a:cxnSpLocks/>
            <a:stCxn id="63" idx="0"/>
            <a:endCxn id="42" idx="0"/>
          </p:cNvCxnSpPr>
          <p:nvPr/>
        </p:nvCxnSpPr>
        <p:spPr>
          <a:xfrm rot="16200000" flipH="1">
            <a:off x="4520111" y="1773974"/>
            <a:ext cx="15388" cy="5515700"/>
          </a:xfrm>
          <a:prstGeom prst="bentConnector3">
            <a:avLst>
              <a:gd name="adj1" fmla="val -1485573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ZoneTexte 58">
            <a:extLst>
              <a:ext uri="{FF2B5EF4-FFF2-40B4-BE49-F238E27FC236}">
                <a16:creationId xmlns:a16="http://schemas.microsoft.com/office/drawing/2014/main" id="{DD77AB0C-CFBA-B44C-BAF4-76D6072CE975}"/>
              </a:ext>
            </a:extLst>
          </p:cNvPr>
          <p:cNvSpPr txBox="1"/>
          <p:nvPr/>
        </p:nvSpPr>
        <p:spPr>
          <a:xfrm>
            <a:off x="3223900" y="4124021"/>
            <a:ext cx="222698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Age à la première grossesse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C24A76F8-3535-674D-BF87-B6DDD863FC3B}"/>
              </a:ext>
            </a:extLst>
          </p:cNvPr>
          <p:cNvSpPr txBox="1"/>
          <p:nvPr/>
        </p:nvSpPr>
        <p:spPr>
          <a:xfrm>
            <a:off x="768110" y="4524130"/>
            <a:ext cx="200369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Faible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niveau d’éducation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FCB0251F-F457-794E-A92A-24BC9B919E87}"/>
              </a:ext>
            </a:extLst>
          </p:cNvPr>
          <p:cNvSpPr txBox="1"/>
          <p:nvPr/>
        </p:nvSpPr>
        <p:spPr>
          <a:xfrm>
            <a:off x="768110" y="5188770"/>
            <a:ext cx="200369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Faible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niveau d’éducation</a:t>
            </a:r>
          </a:p>
        </p:txBody>
      </p:sp>
      <p:cxnSp>
        <p:nvCxnSpPr>
          <p:cNvPr id="75" name="Connecteur en angle 74">
            <a:extLst>
              <a:ext uri="{FF2B5EF4-FFF2-40B4-BE49-F238E27FC236}">
                <a16:creationId xmlns:a16="http://schemas.microsoft.com/office/drawing/2014/main" id="{2BFA1DE4-3C1F-6641-AB2B-5B019B40D9CA}"/>
              </a:ext>
            </a:extLst>
          </p:cNvPr>
          <p:cNvCxnSpPr>
            <a:cxnSpLocks/>
            <a:endCxn id="76" idx="1"/>
          </p:cNvCxnSpPr>
          <p:nvPr/>
        </p:nvCxnSpPr>
        <p:spPr>
          <a:xfrm rot="16200000" flipH="1">
            <a:off x="3279429" y="5488243"/>
            <a:ext cx="528978" cy="298926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ZoneTexte 75">
            <a:extLst>
              <a:ext uri="{FF2B5EF4-FFF2-40B4-BE49-F238E27FC236}">
                <a16:creationId xmlns:a16="http://schemas.microsoft.com/office/drawing/2014/main" id="{80F9094C-7595-0149-BB0A-2F0BD4762DEE}"/>
              </a:ext>
            </a:extLst>
          </p:cNvPr>
          <p:cNvSpPr txBox="1"/>
          <p:nvPr/>
        </p:nvSpPr>
        <p:spPr>
          <a:xfrm>
            <a:off x="3693381" y="5579029"/>
            <a:ext cx="4892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Pas d’effet des comportements et facteurs reproductifs sur l’association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Marqueurs biologiques associés à l’agressivité du cancer mais pas de lien entre éducation et grade dans cette sous population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3231B0A-23EC-1C40-B370-B6C2D335D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76055-7947-BE4E-9C51-12E285284821}" type="slidenum">
              <a:rPr kumimoji="0" lang="fr-FR" sz="675" b="0" i="0" u="none" strike="noStrike" kern="1200" cap="none" spc="0" normalizeH="0" baseline="0" noProof="0">
                <a:ln>
                  <a:noFill/>
                </a:ln>
                <a:solidFill>
                  <a:srgbClr val="F3A447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675" b="0" i="0" u="none" strike="noStrike" kern="1200" cap="none" spc="0" normalizeH="0" baseline="0" noProof="0">
              <a:ln>
                <a:noFill/>
              </a:ln>
              <a:solidFill>
                <a:srgbClr val="F3A447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08816A68-0586-8745-82B6-94E66FFB8DF9}"/>
              </a:ext>
            </a:extLst>
          </p:cNvPr>
          <p:cNvCxnSpPr>
            <a:cxnSpLocks/>
          </p:cNvCxnSpPr>
          <p:nvPr/>
        </p:nvCxnSpPr>
        <p:spPr>
          <a:xfrm>
            <a:off x="2778229" y="4663700"/>
            <a:ext cx="308894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73D87A11-39D6-6049-A619-AB3853BFAA83}"/>
              </a:ext>
            </a:extLst>
          </p:cNvPr>
          <p:cNvCxnSpPr/>
          <p:nvPr/>
        </p:nvCxnSpPr>
        <p:spPr>
          <a:xfrm>
            <a:off x="2778230" y="2944656"/>
            <a:ext cx="3088946" cy="0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352BDB7D-588D-4C36-AFFB-2AFC128028E1}"/>
              </a:ext>
            </a:extLst>
          </p:cNvPr>
          <p:cNvSpPr txBox="1"/>
          <p:nvPr/>
        </p:nvSpPr>
        <p:spPr>
          <a:xfrm>
            <a:off x="4985290" y="809718"/>
            <a:ext cx="34724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Article 1</a:t>
            </a: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en seconde relecture chez BMC Cancer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Berger &amp; al., The impact of lifecourse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socio-economic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position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and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individual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social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mobility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on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breast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cancer </a:t>
            </a: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risk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30C29331-6DE0-4392-BA27-9E0F9CD6EBB0}"/>
              </a:ext>
            </a:extLst>
          </p:cNvPr>
          <p:cNvSpPr txBox="1"/>
          <p:nvPr/>
        </p:nvSpPr>
        <p:spPr>
          <a:xfrm>
            <a:off x="5008210" y="1444714"/>
            <a:ext cx="3812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Articles 2 et 3 incluant les variables biologiques et les caractéristiques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des cancers du sein </a:t>
            </a: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en préparation  </a:t>
            </a:r>
          </a:p>
        </p:txBody>
      </p:sp>
    </p:spTree>
    <p:extLst>
      <p:ext uri="{BB962C8B-B14F-4D97-AF65-F5344CB8AC3E}">
        <p14:creationId xmlns:p14="http://schemas.microsoft.com/office/powerpoint/2010/main" val="90045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6" grpId="0"/>
      <p:bldP spid="38" grpId="0"/>
      <p:bldP spid="41" grpId="0" animBg="1"/>
      <p:bldP spid="42" grpId="0" animBg="1"/>
      <p:bldP spid="59" grpId="0" animBg="1"/>
      <p:bldP spid="63" grpId="0" animBg="1"/>
      <p:bldP spid="64" grpId="0" animBg="1"/>
      <p:bldP spid="76" grpId="0"/>
      <p:bldP spid="33" grpId="0"/>
      <p:bldP spid="35" grpId="0"/>
      <p:bldP spid="3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55E044-525F-2E43-AAB8-862AED955B89}"/>
              </a:ext>
            </a:extLst>
          </p:cNvPr>
          <p:cNvSpPr/>
          <p:nvPr/>
        </p:nvSpPr>
        <p:spPr>
          <a:xfrm>
            <a:off x="2030665" y="2720070"/>
            <a:ext cx="47650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F3A447"/>
              </a:buClr>
              <a:buSzPct val="92000"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444D2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Merci pour votre attention!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937982C-7A28-F047-A5C0-C2D85CBAF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76055-7947-BE4E-9C51-12E285284821}" type="slidenum">
              <a:rPr kumimoji="0" lang="fr-FR" sz="675" b="0" i="0" u="none" strike="noStrike" kern="1200" cap="none" spc="0" normalizeH="0" baseline="0" noProof="0">
                <a:ln>
                  <a:noFill/>
                </a:ln>
                <a:solidFill>
                  <a:srgbClr val="A5B592">
                    <a:lumMod val="75000"/>
                    <a:lumOff val="2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675" b="0" i="0" u="none" strike="noStrike" kern="1200" cap="none" spc="0" normalizeH="0" baseline="0" noProof="0">
              <a:ln>
                <a:noFill/>
              </a:ln>
              <a:solidFill>
                <a:srgbClr val="A5B592">
                  <a:lumMod val="75000"/>
                  <a:lumOff val="25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B5457733-292B-4E6B-9B15-714094E27705}"/>
              </a:ext>
            </a:extLst>
          </p:cNvPr>
          <p:cNvSpPr txBox="1">
            <a:spLocks/>
          </p:cNvSpPr>
          <p:nvPr/>
        </p:nvSpPr>
        <p:spPr>
          <a:xfrm>
            <a:off x="5076056" y="5019917"/>
            <a:ext cx="4013888" cy="1084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F3A447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Projet financé dans le cadre d’un appel à projet de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F3A447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Institut National du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CAncer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7121DD5-6A97-4BFE-985E-6A773862DC8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3898" y="5749229"/>
            <a:ext cx="1326611" cy="584775"/>
          </a:xfrm>
          <a:prstGeom prst="rect">
            <a:avLst/>
          </a:prstGeom>
        </p:spPr>
      </p:pic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929225A-E6F8-4267-A8CC-F761FC57F49C}"/>
              </a:ext>
            </a:extLst>
          </p:cNvPr>
          <p:cNvSpPr txBox="1">
            <a:spLocks/>
          </p:cNvSpPr>
          <p:nvPr/>
        </p:nvSpPr>
        <p:spPr>
          <a:xfrm>
            <a:off x="327989" y="5157192"/>
            <a:ext cx="4013888" cy="1084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F3A447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eloise.berger@univ-tlse3.fr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F3A447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Faculté de médecine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Purpan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- Bâtiment E - 1° étage</a:t>
            </a:r>
          </a:p>
        </p:txBody>
      </p:sp>
      <p:sp>
        <p:nvSpPr>
          <p:cNvPr id="12" name="Espace réservé du numéro de diapositive 1">
            <a:extLst>
              <a:ext uri="{FF2B5EF4-FFF2-40B4-BE49-F238E27FC236}">
                <a16:creationId xmlns:a16="http://schemas.microsoft.com/office/drawing/2014/main" id="{FC1603C9-7394-4D0E-8F71-1544A5D07888}"/>
              </a:ext>
            </a:extLst>
          </p:cNvPr>
          <p:cNvSpPr txBox="1">
            <a:spLocks/>
          </p:cNvSpPr>
          <p:nvPr/>
        </p:nvSpPr>
        <p:spPr>
          <a:xfrm>
            <a:off x="10558302" y="5956141"/>
            <a:ext cx="10525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lang="fr-FR" sz="675" kern="120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lang="fr-F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fr-F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fr-F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fr-F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fr-F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fr-F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fr-F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fr-F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76055-7947-BE4E-9C51-12E285284821}" type="slidenum">
              <a:rPr kumimoji="0" lang="fr-FR" sz="675" b="0" i="0" u="none" strike="noStrike" kern="1200" cap="none" spc="0" normalizeH="0" baseline="0" noProof="0" smtClean="0">
                <a:ln>
                  <a:noFill/>
                </a:ln>
                <a:solidFill>
                  <a:srgbClr val="A5B592">
                    <a:lumMod val="75000"/>
                    <a:lumOff val="25000"/>
                  </a:srgb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675" b="0" i="0" u="none" strike="noStrike" kern="1200" cap="none" spc="0" normalizeH="0" baseline="0" noProof="0">
              <a:ln>
                <a:noFill/>
              </a:ln>
              <a:solidFill>
                <a:srgbClr val="A5B592">
                  <a:lumMod val="75000"/>
                  <a:lumOff val="25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40223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Dividend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e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468</Words>
  <Application>Microsoft Office PowerPoint</Application>
  <PresentationFormat>Affichage à l'écran (4:3)</PresentationFormat>
  <Paragraphs>79</Paragraphs>
  <Slides>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Gill Sans MT</vt:lpstr>
      <vt:lpstr>Wingdings 2</vt:lpstr>
      <vt:lpstr>Dividende</vt:lpstr>
      <vt:lpstr>Construction des inégalités sociales dans le continuum des cancers du sein</vt:lpstr>
      <vt:lpstr>Inégalités sociales face au cancer</vt:lpstr>
      <vt:lpstr>Cas particulier du cancer du sein</vt:lpstr>
      <vt:lpstr>Populations d’études</vt:lpstr>
      <vt:lpstr>Principaux résultats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des inégalités sociales dans le continuum des cancers du sein</dc:title>
  <dc:creator>Dibia Liz PACORICONA ALFARO</dc:creator>
  <cp:lastModifiedBy>Nathalie Bel</cp:lastModifiedBy>
  <cp:revision>4</cp:revision>
  <dcterms:created xsi:type="dcterms:W3CDTF">2020-10-13T15:04:37Z</dcterms:created>
  <dcterms:modified xsi:type="dcterms:W3CDTF">2020-10-19T13:08:16Z</dcterms:modified>
</cp:coreProperties>
</file>