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76" r:id="rId2"/>
    <p:sldId id="277" r:id="rId3"/>
    <p:sldId id="278" r:id="rId4"/>
    <p:sldId id="279" r:id="rId5"/>
    <p:sldId id="280" r:id="rId6"/>
    <p:sldId id="281" r:id="rId7"/>
    <p:sldId id="282" r:id="rId8"/>
    <p:sldId id="283" r:id="rId9"/>
    <p:sldId id="284" r:id="rId10"/>
    <p:sldId id="286" r:id="rId11"/>
    <p:sldId id="287" r:id="rId12"/>
    <p:sldId id="288" r:id="rId13"/>
    <p:sldId id="289" r:id="rId14"/>
    <p:sldId id="290" r:id="rId15"/>
    <p:sldId id="291" r:id="rId16"/>
    <p:sldId id="374" r:id="rId17"/>
    <p:sldId id="375" r:id="rId18"/>
    <p:sldId id="378" r:id="rId19"/>
    <p:sldId id="380" r:id="rId20"/>
    <p:sldId id="294" r:id="rId21"/>
    <p:sldId id="293" r:id="rId22"/>
    <p:sldId id="301" r:id="rId23"/>
    <p:sldId id="302" r:id="rId24"/>
    <p:sldId id="303" r:id="rId25"/>
    <p:sldId id="305" r:id="rId26"/>
    <p:sldId id="381" r:id="rId27"/>
    <p:sldId id="307" r:id="rId28"/>
    <p:sldId id="308" r:id="rId29"/>
    <p:sldId id="309" r:id="rId30"/>
    <p:sldId id="310" r:id="rId31"/>
    <p:sldId id="315" r:id="rId32"/>
    <p:sldId id="316" r:id="rId33"/>
    <p:sldId id="317" r:id="rId34"/>
    <p:sldId id="321" r:id="rId35"/>
    <p:sldId id="320" r:id="rId36"/>
    <p:sldId id="383" r:id="rId37"/>
    <p:sldId id="384" r:id="rId38"/>
    <p:sldId id="322" r:id="rId39"/>
    <p:sldId id="323" r:id="rId40"/>
    <p:sldId id="325" r:id="rId41"/>
    <p:sldId id="326" r:id="rId42"/>
    <p:sldId id="327" r:id="rId43"/>
    <p:sldId id="332" r:id="rId44"/>
    <p:sldId id="333" r:id="rId45"/>
    <p:sldId id="334" r:id="rId46"/>
    <p:sldId id="343" r:id="rId47"/>
    <p:sldId id="345" r:id="rId48"/>
    <p:sldId id="346" r:id="rId49"/>
    <p:sldId id="351" r:id="rId50"/>
    <p:sldId id="373" r:id="rId5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99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35"/>
    <p:restoredTop sz="93660" autoAdjust="0"/>
  </p:normalViewPr>
  <p:slideViewPr>
    <p:cSldViewPr snapToGrid="0" snapToObjects="1" showGuides="1">
      <p:cViewPr varScale="1">
        <p:scale>
          <a:sx n="64" d="100"/>
          <a:sy n="64" d="100"/>
        </p:scale>
        <p:origin x="78" y="168"/>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Mariana\Bureau\nombre%20de%20maladies%20test&#233;es%20par%20nombre%20de%20pay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numRef>
              <c:f>Feuil4!$A$2:$A$28</c:f>
              <c:numCache>
                <c:formatCode>General</c:formatCode>
                <c:ptCount val="2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32</c:v>
                </c:pt>
              </c:numCache>
            </c:numRef>
          </c:cat>
          <c:val>
            <c:numRef>
              <c:f>Feuil4!$B$2:$B$28</c:f>
              <c:numCache>
                <c:formatCode>General</c:formatCode>
                <c:ptCount val="27"/>
                <c:pt idx="0">
                  <c:v>591</c:v>
                </c:pt>
                <c:pt idx="1">
                  <c:v>299</c:v>
                </c:pt>
                <c:pt idx="2">
                  <c:v>180</c:v>
                </c:pt>
                <c:pt idx="3">
                  <c:v>135</c:v>
                </c:pt>
                <c:pt idx="4">
                  <c:v>111</c:v>
                </c:pt>
                <c:pt idx="5">
                  <c:v>92</c:v>
                </c:pt>
                <c:pt idx="6">
                  <c:v>67</c:v>
                </c:pt>
                <c:pt idx="7">
                  <c:v>60</c:v>
                </c:pt>
                <c:pt idx="8">
                  <c:v>49</c:v>
                </c:pt>
                <c:pt idx="9">
                  <c:v>52</c:v>
                </c:pt>
                <c:pt idx="10">
                  <c:v>40</c:v>
                </c:pt>
                <c:pt idx="11">
                  <c:v>33</c:v>
                </c:pt>
                <c:pt idx="12">
                  <c:v>22</c:v>
                </c:pt>
                <c:pt idx="13">
                  <c:v>14</c:v>
                </c:pt>
                <c:pt idx="14">
                  <c:v>17</c:v>
                </c:pt>
                <c:pt idx="15">
                  <c:v>9</c:v>
                </c:pt>
                <c:pt idx="16">
                  <c:v>5</c:v>
                </c:pt>
                <c:pt idx="17">
                  <c:v>4</c:v>
                </c:pt>
                <c:pt idx="18">
                  <c:v>5</c:v>
                </c:pt>
                <c:pt idx="19">
                  <c:v>3</c:v>
                </c:pt>
                <c:pt idx="20">
                  <c:v>1</c:v>
                </c:pt>
                <c:pt idx="21">
                  <c:v>5</c:v>
                </c:pt>
                <c:pt idx="22">
                  <c:v>6</c:v>
                </c:pt>
                <c:pt idx="23">
                  <c:v>3</c:v>
                </c:pt>
                <c:pt idx="24">
                  <c:v>3</c:v>
                </c:pt>
                <c:pt idx="25">
                  <c:v>1</c:v>
                </c:pt>
                <c:pt idx="26">
                  <c:v>1</c:v>
                </c:pt>
              </c:numCache>
            </c:numRef>
          </c:val>
          <c:extLst>
            <c:ext xmlns:c16="http://schemas.microsoft.com/office/drawing/2014/chart" uri="{C3380CC4-5D6E-409C-BE32-E72D297353CC}">
              <c16:uniqueId val="{00000000-B6A7-4852-944A-04176E39B2EF}"/>
            </c:ext>
          </c:extLst>
        </c:ser>
        <c:dLbls>
          <c:showLegendKey val="0"/>
          <c:showVal val="0"/>
          <c:showCatName val="0"/>
          <c:showSerName val="0"/>
          <c:showPercent val="0"/>
          <c:showBubbleSize val="0"/>
        </c:dLbls>
        <c:gapWidth val="150"/>
        <c:shape val="cylinder"/>
        <c:axId val="166724256"/>
        <c:axId val="166724816"/>
        <c:axId val="0"/>
      </c:bar3DChart>
      <c:catAx>
        <c:axId val="166724256"/>
        <c:scaling>
          <c:orientation val="minMax"/>
        </c:scaling>
        <c:delete val="0"/>
        <c:axPos val="b"/>
        <c:title>
          <c:tx>
            <c:rich>
              <a:bodyPr/>
              <a:lstStyle/>
              <a:p>
                <a:pPr>
                  <a:defRPr/>
                </a:pPr>
                <a:r>
                  <a:rPr lang="fr-FR" dirty="0" err="1"/>
                  <a:t>Number</a:t>
                </a:r>
                <a:r>
                  <a:rPr lang="fr-FR" dirty="0"/>
                  <a:t> of countries </a:t>
                </a:r>
                <a:r>
                  <a:rPr lang="fr-FR" dirty="0" err="1"/>
                  <a:t>offering</a:t>
                </a:r>
                <a:r>
                  <a:rPr lang="fr-FR" dirty="0"/>
                  <a:t> a test</a:t>
                </a:r>
              </a:p>
            </c:rich>
          </c:tx>
          <c:layout>
            <c:manualLayout>
              <c:xMode val="edge"/>
              <c:yMode val="edge"/>
              <c:x val="0.44943256548799249"/>
              <c:y val="0.8824182083622516"/>
            </c:manualLayout>
          </c:layout>
          <c:overlay val="0"/>
        </c:title>
        <c:numFmt formatCode="General" sourceLinked="1"/>
        <c:majorTickMark val="none"/>
        <c:minorTickMark val="none"/>
        <c:tickLblPos val="nextTo"/>
        <c:crossAx val="166724816"/>
        <c:crosses val="autoZero"/>
        <c:auto val="1"/>
        <c:lblAlgn val="ctr"/>
        <c:lblOffset val="100"/>
        <c:noMultiLvlLbl val="0"/>
      </c:catAx>
      <c:valAx>
        <c:axId val="166724816"/>
        <c:scaling>
          <c:orientation val="minMax"/>
        </c:scaling>
        <c:delete val="0"/>
        <c:axPos val="l"/>
        <c:majorGridlines/>
        <c:title>
          <c:tx>
            <c:rich>
              <a:bodyPr rot="-5400000" vert="horz"/>
              <a:lstStyle/>
              <a:p>
                <a:pPr>
                  <a:defRPr/>
                </a:pPr>
                <a:r>
                  <a:rPr lang="fr-FR"/>
                  <a:t>Number of diseases </a:t>
                </a:r>
              </a:p>
            </c:rich>
          </c:tx>
          <c:overlay val="0"/>
        </c:title>
        <c:numFmt formatCode="General" sourceLinked="1"/>
        <c:majorTickMark val="none"/>
        <c:minorTickMark val="none"/>
        <c:tickLblPos val="nextTo"/>
        <c:crossAx val="166724256"/>
        <c:crosses val="autoZero"/>
        <c:crossBetween val="between"/>
      </c:valAx>
    </c:plotArea>
    <c:plotVisOnly val="1"/>
    <c:dispBlanksAs val="gap"/>
    <c:showDLblsOverMax val="0"/>
  </c:chart>
  <c:spPr>
    <a:solidFill>
      <a:srgbClr val="FFFFFF"/>
    </a:solidFill>
    <a:ln>
      <a:solidFill>
        <a:srgbClr val="000000"/>
      </a:solidFill>
    </a:ln>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16170-60F4-9E43-8249-0B6C47646B6D}" type="datetimeFigureOut">
              <a:rPr lang="fr-FR" smtClean="0"/>
              <a:t>07/01/2019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BAF72-364E-DB4D-BD42-301016E54B55}" type="slidenum">
              <a:rPr lang="fr-FR" smtClean="0"/>
              <a:t>‹N°›</a:t>
            </a:fld>
            <a:endParaRPr lang="fr-FR"/>
          </a:p>
        </p:txBody>
      </p:sp>
    </p:spTree>
    <p:extLst>
      <p:ext uri="{BB962C8B-B14F-4D97-AF65-F5344CB8AC3E}">
        <p14:creationId xmlns:p14="http://schemas.microsoft.com/office/powerpoint/2010/main" val="3733498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Mais c’est surtout sur les 10 dernières années que les progrès techniques et les connaissances ont explosé.</a:t>
            </a:r>
          </a:p>
          <a:p>
            <a:endParaRPr lang="fr-FR" baseline="0" dirty="0"/>
          </a:p>
          <a:p>
            <a:r>
              <a:rPr lang="fr-FR" baseline="0" dirty="0"/>
              <a:t>Il a fallu 13 ans et un effort international majeur et collaboratif pour révéler la séquence du génome de 5 humains, séquence encore partielle à l’époque. Nous pouvons maintenant, grâce aux nouvelles technologies de séquençage à haut débit, dit de nouvelle génération, séquencer le génome entier de multiples humains, en parallèle, en quelques semaines, et pour un prix avoisinant les 1000€ par individu.</a:t>
            </a:r>
            <a:endParaRPr lang="fr-FR" dirty="0"/>
          </a:p>
        </p:txBody>
      </p:sp>
      <p:sp>
        <p:nvSpPr>
          <p:cNvPr id="4" name="Espace réservé du numéro de diapositive 3"/>
          <p:cNvSpPr>
            <a:spLocks noGrp="1"/>
          </p:cNvSpPr>
          <p:nvPr>
            <p:ph type="sldNum" sz="quarter" idx="10"/>
          </p:nvPr>
        </p:nvSpPr>
        <p:spPr/>
        <p:txBody>
          <a:bodyPr/>
          <a:lstStyle/>
          <a:p>
            <a:fld id="{A899FF13-277B-4CAC-B974-04771F5226C7}" type="slidenum">
              <a:rPr lang="fr-FR" smtClean="0"/>
              <a:pPr/>
              <a:t>2</a:t>
            </a:fld>
            <a:endParaRPr lang="fr-FR"/>
          </a:p>
        </p:txBody>
      </p:sp>
    </p:spTree>
    <p:extLst>
      <p:ext uri="{BB962C8B-B14F-4D97-AF65-F5344CB8AC3E}">
        <p14:creationId xmlns:p14="http://schemas.microsoft.com/office/powerpoint/2010/main" val="3166428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09B0DA-E3BD-4579-9D0E-B80DB263AE49}" type="slidenum">
              <a:rPr lang="fr-FR" smtClean="0">
                <a:solidFill>
                  <a:prstClr val="black"/>
                </a:solidFill>
              </a:rPr>
              <a:pPr fontAlgn="base">
                <a:spcBef>
                  <a:spcPct val="0"/>
                </a:spcBef>
                <a:spcAft>
                  <a:spcPct val="0"/>
                </a:spcAft>
                <a:defRPr/>
              </a:pPr>
              <a:t>41</a:t>
            </a:fld>
            <a:endParaRPr lang="fr-FR">
              <a:solidFill>
                <a:prstClr val="black"/>
              </a:solidFill>
            </a:endParaRPr>
          </a:p>
        </p:txBody>
      </p:sp>
      <p:sp>
        <p:nvSpPr>
          <p:cNvPr id="27651" name="Rectangle 7"/>
          <p:cNvSpPr txBox="1">
            <a:spLocks noGrp="1" noChangeArrowheads="1"/>
          </p:cNvSpPr>
          <p:nvPr/>
        </p:nvSpPr>
        <p:spPr bwMode="auto">
          <a:xfrm>
            <a:off x="3884615" y="8685216"/>
            <a:ext cx="2971800" cy="457200"/>
          </a:xfrm>
          <a:prstGeom prst="rect">
            <a:avLst/>
          </a:prstGeom>
          <a:noFill/>
          <a:ln w="9525">
            <a:noFill/>
            <a:miter lim="800000"/>
            <a:headEnd/>
            <a:tailEnd/>
          </a:ln>
        </p:spPr>
        <p:txBody>
          <a:bodyPr lIns="95908" tIns="47954" rIns="95908" bIns="47954" anchor="b"/>
          <a:lstStyle/>
          <a:p>
            <a:pPr algn="r"/>
            <a:fld id="{6732F1B1-12E9-4A4B-92DF-1DD1C52289DB}" type="slidenum">
              <a:rPr lang="fr-FR" sz="1300" smtClean="0">
                <a:solidFill>
                  <a:prstClr val="black"/>
                </a:solidFill>
              </a:rPr>
              <a:pPr algn="r"/>
              <a:t>41</a:t>
            </a:fld>
            <a:endParaRPr lang="fr-FR" sz="1300" dirty="0">
              <a:solidFill>
                <a:prstClr val="black"/>
              </a:solidFill>
            </a:endParaRPr>
          </a:p>
        </p:txBody>
      </p:sp>
      <p:sp>
        <p:nvSpPr>
          <p:cNvPr id="27652" name="Rectangle 7"/>
          <p:cNvSpPr txBox="1">
            <a:spLocks noGrp="1" noChangeArrowheads="1"/>
          </p:cNvSpPr>
          <p:nvPr/>
        </p:nvSpPr>
        <p:spPr bwMode="auto">
          <a:xfrm>
            <a:off x="3884615" y="8685216"/>
            <a:ext cx="2971800" cy="457200"/>
          </a:xfrm>
          <a:prstGeom prst="rect">
            <a:avLst/>
          </a:prstGeom>
          <a:noFill/>
          <a:ln w="9525">
            <a:noFill/>
            <a:miter lim="800000"/>
            <a:headEnd/>
            <a:tailEnd/>
          </a:ln>
        </p:spPr>
        <p:txBody>
          <a:bodyPr lIns="95908" tIns="47954" rIns="95908" bIns="47954" anchor="b"/>
          <a:lstStyle/>
          <a:p>
            <a:pPr algn="r"/>
            <a:fld id="{7CFACA50-9B35-4DB5-90F7-49886A79862F}" type="slidenum">
              <a:rPr lang="fr-FR" sz="1300" smtClean="0">
                <a:solidFill>
                  <a:prstClr val="black"/>
                </a:solidFill>
              </a:rPr>
              <a:pPr algn="r"/>
              <a:t>41</a:t>
            </a:fld>
            <a:endParaRPr lang="fr-FR" sz="1300" dirty="0">
              <a:solidFill>
                <a:prstClr val="black"/>
              </a:solidFill>
            </a:endParaRPr>
          </a:p>
        </p:txBody>
      </p:sp>
      <p:sp>
        <p:nvSpPr>
          <p:cNvPr id="2765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765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eaLnBrk="1" hangingPunct="1">
              <a:spcBef>
                <a:spcPct val="0"/>
              </a:spcBef>
              <a:buNone/>
            </a:pPr>
            <a:r>
              <a:rPr lang="fr-FR" noProof="0" dirty="0"/>
              <a:t> </a:t>
            </a:r>
          </a:p>
        </p:txBody>
      </p:sp>
    </p:spTree>
    <p:extLst>
      <p:ext uri="{BB962C8B-B14F-4D97-AF65-F5344CB8AC3E}">
        <p14:creationId xmlns:p14="http://schemas.microsoft.com/office/powerpoint/2010/main" val="2089855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6A77EF-D310-46F8-896B-594B4C6CE9FC}" type="slidenum">
              <a:rPr lang="fr-FR" smtClean="0"/>
              <a:pPr/>
              <a:t>15</a:t>
            </a:fld>
            <a:endParaRPr lang="fr-FR"/>
          </a:p>
        </p:txBody>
      </p:sp>
    </p:spTree>
    <p:extLst>
      <p:ext uri="{BB962C8B-B14F-4D97-AF65-F5344CB8AC3E}">
        <p14:creationId xmlns:p14="http://schemas.microsoft.com/office/powerpoint/2010/main" val="2959288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10"/>
          <p:cNvSpPr>
            <a:spLocks noGrp="1" noChangeArrowheads="1"/>
          </p:cNvSpPr>
          <p:nvPr>
            <p:ph type="sldNum" sz="quarter"/>
          </p:nvPr>
        </p:nvSpPr>
        <p:spPr>
          <a:noFill/>
        </p:spPr>
        <p:txBody>
          <a:bodyPr/>
          <a:lstStyle/>
          <a:p>
            <a:fld id="{33D2CBE4-7173-42DD-9A29-C613DFA90387}" type="slidenum">
              <a:rPr lang="fr-FR">
                <a:solidFill>
                  <a:prstClr val="black"/>
                </a:solidFill>
              </a:rPr>
              <a:pPr/>
              <a:t>16</a:t>
            </a:fld>
            <a:endParaRPr lang="fr-FR">
              <a:solidFill>
                <a:prstClr val="black"/>
              </a:solidFill>
            </a:endParaRPr>
          </a:p>
        </p:txBody>
      </p:sp>
      <p:sp>
        <p:nvSpPr>
          <p:cNvPr id="29699" name="Text Box 1"/>
          <p:cNvSpPr txBox="1">
            <a:spLocks noChangeArrowheads="1"/>
          </p:cNvSpPr>
          <p:nvPr/>
        </p:nvSpPr>
        <p:spPr bwMode="auto">
          <a:xfrm>
            <a:off x="3882648" y="8685103"/>
            <a:ext cx="2969592" cy="452108"/>
          </a:xfrm>
          <a:prstGeom prst="rect">
            <a:avLst/>
          </a:prstGeom>
          <a:noFill/>
          <a:ln w="9525">
            <a:noFill/>
            <a:round/>
            <a:headEnd/>
            <a:tailEnd/>
          </a:ln>
        </p:spPr>
        <p:txBody>
          <a:bodyPr lIns="0" tIns="21777" rIns="0" bIns="0" anchor="b"/>
          <a:lstStyle/>
          <a:p>
            <a:pPr algn="r" defTabSz="457200" fontAlgn="auto">
              <a:lnSpc>
                <a:spcPct val="86000"/>
              </a:lnSpc>
              <a:spcBef>
                <a:spcPts val="0"/>
              </a:spcBef>
              <a:spcAft>
                <a:spcPts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fld id="{305C1745-320D-4536-B7B7-375C2EA0A83F}" type="slidenum">
              <a:rPr lang="fr-FR" sz="1200">
                <a:solidFill>
                  <a:srgbClr val="000000"/>
                </a:solidFill>
                <a:latin typeface="Times New Roman" charset="0"/>
                <a:ea typeface="DejaVu Sans" charset="0"/>
                <a:cs typeface="DejaVu Sans" charset="0"/>
              </a:rPr>
              <a:pPr algn="r" defTabSz="457200" fontAlgn="auto">
                <a:lnSpc>
                  <a:spcPct val="86000"/>
                </a:lnSpc>
                <a:spcBef>
                  <a:spcPts val="0"/>
                </a:spcBef>
                <a:spcAft>
                  <a:spcPts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t>16</a:t>
            </a:fld>
            <a:endParaRPr lang="fr-FR" sz="1200" dirty="0">
              <a:solidFill>
                <a:srgbClr val="000000"/>
              </a:solidFill>
              <a:latin typeface="Times New Roman" charset="0"/>
              <a:ea typeface="DejaVu Sans" charset="0"/>
              <a:cs typeface="DejaVu Sans" charset="0"/>
            </a:endParaRPr>
          </a:p>
        </p:txBody>
      </p:sp>
      <p:sp>
        <p:nvSpPr>
          <p:cNvPr id="29700" name="Text Box 2"/>
          <p:cNvSpPr txBox="1">
            <a:spLocks noChangeArrowheads="1"/>
          </p:cNvSpPr>
          <p:nvPr/>
        </p:nvSpPr>
        <p:spPr bwMode="auto">
          <a:xfrm>
            <a:off x="3882648" y="8686461"/>
            <a:ext cx="2972472" cy="454824"/>
          </a:xfrm>
          <a:prstGeom prst="rect">
            <a:avLst/>
          </a:prstGeom>
          <a:noFill/>
          <a:ln w="9525">
            <a:noFill/>
            <a:round/>
            <a:headEnd/>
            <a:tailEnd/>
          </a:ln>
        </p:spPr>
        <p:txBody>
          <a:bodyPr lIns="0" tIns="21777" rIns="0" bIns="0" anchor="b"/>
          <a:lstStyle/>
          <a:p>
            <a:pPr algn="r" defTabSz="457200" fontAlgn="auto">
              <a:lnSpc>
                <a:spcPct val="86000"/>
              </a:lnSpc>
              <a:spcBef>
                <a:spcPts val="0"/>
              </a:spcBef>
              <a:spcAft>
                <a:spcPts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fld id="{2CF50807-DA5B-4C83-8872-EC1784330B02}" type="slidenum">
              <a:rPr lang="fr-FR" sz="1200">
                <a:solidFill>
                  <a:srgbClr val="000000"/>
                </a:solidFill>
                <a:latin typeface="Times New Roman" charset="0"/>
                <a:ea typeface="DejaVu Sans" charset="0"/>
                <a:cs typeface="DejaVu Sans" charset="0"/>
              </a:rPr>
              <a:pPr algn="r" defTabSz="457200" fontAlgn="auto">
                <a:lnSpc>
                  <a:spcPct val="86000"/>
                </a:lnSpc>
                <a:spcBef>
                  <a:spcPts val="0"/>
                </a:spcBef>
                <a:spcAft>
                  <a:spcPts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t>16</a:t>
            </a:fld>
            <a:endParaRPr lang="fr-FR" sz="1200" dirty="0">
              <a:solidFill>
                <a:srgbClr val="000000"/>
              </a:solidFill>
              <a:latin typeface="Times New Roman" charset="0"/>
              <a:ea typeface="DejaVu Sans" charset="0"/>
              <a:cs typeface="DejaVu Sans" charset="0"/>
            </a:endParaRPr>
          </a:p>
        </p:txBody>
      </p:sp>
      <p:sp>
        <p:nvSpPr>
          <p:cNvPr id="29701" name="Text Box 3"/>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p:spPr>
        <p:txBody>
          <a:bodyPr wrap="none" lIns="80165" tIns="40083" rIns="80165" bIns="40083" anchor="ctr"/>
          <a:lstStyle/>
          <a:p>
            <a:pPr defTabSz="457200" fontAlgn="auto">
              <a:spcBef>
                <a:spcPts val="0"/>
              </a:spcBef>
              <a:spcAft>
                <a:spcPts val="0"/>
              </a:spcAft>
            </a:pPr>
            <a:endParaRPr lang="fr-FR" sz="1800">
              <a:solidFill>
                <a:prstClr val="black"/>
              </a:solidFill>
              <a:latin typeface="Calibri"/>
              <a:ea typeface="DejaVu Sans" charset="0"/>
              <a:cs typeface="DejaVu Sans" charset="0"/>
            </a:endParaRPr>
          </a:p>
        </p:txBody>
      </p:sp>
      <p:sp>
        <p:nvSpPr>
          <p:cNvPr id="29702" name="Rectangle 4"/>
          <p:cNvSpPr txBox="1">
            <a:spLocks noGrp="1" noChangeArrowheads="1"/>
          </p:cNvSpPr>
          <p:nvPr>
            <p:ph type="body"/>
          </p:nvPr>
        </p:nvSpPr>
        <p:spPr>
          <a:xfrm>
            <a:off x="685512" y="4343230"/>
            <a:ext cx="5486976" cy="4115139"/>
          </a:xfrm>
          <a:noFill/>
          <a:ln/>
        </p:spPr>
        <p:txBody>
          <a:bodyPr wrap="none" anchor="ctr"/>
          <a:lstStyle/>
          <a:p>
            <a:endParaRPr lang="fr-FR"/>
          </a:p>
        </p:txBody>
      </p:sp>
    </p:spTree>
    <p:extLst>
      <p:ext uri="{BB962C8B-B14F-4D97-AF65-F5344CB8AC3E}">
        <p14:creationId xmlns:p14="http://schemas.microsoft.com/office/powerpoint/2010/main" val="818018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6A77EF-D310-46F8-896B-594B4C6CE9FC}" type="slidenum">
              <a:rPr lang="fr-FR" smtClean="0"/>
              <a:pPr/>
              <a:t>17</a:t>
            </a:fld>
            <a:endParaRPr lang="fr-FR"/>
          </a:p>
        </p:txBody>
      </p:sp>
    </p:spTree>
    <p:extLst>
      <p:ext uri="{BB962C8B-B14F-4D97-AF65-F5344CB8AC3E}">
        <p14:creationId xmlns:p14="http://schemas.microsoft.com/office/powerpoint/2010/main" val="2879262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7235567-719C-4AE7-B2D7-C7A5274426F0}" type="slidenum">
              <a:rPr lang="fr-FR" smtClean="0"/>
              <a:t>18</a:t>
            </a:fld>
            <a:endParaRPr lang="fr-FR"/>
          </a:p>
        </p:txBody>
      </p:sp>
    </p:spTree>
    <p:extLst>
      <p:ext uri="{BB962C8B-B14F-4D97-AF65-F5344CB8AC3E}">
        <p14:creationId xmlns:p14="http://schemas.microsoft.com/office/powerpoint/2010/main" val="1013871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Jusqu’au début</a:t>
            </a:r>
            <a:r>
              <a:rPr lang="fr-FR" baseline="0" dirty="0"/>
              <a:t> des années 2010 en effet, hier donc, n</a:t>
            </a:r>
            <a:r>
              <a:rPr lang="fr-FR" dirty="0"/>
              <a:t>ous n’avions </a:t>
            </a:r>
            <a:r>
              <a:rPr lang="fr-FR" baseline="0" dirty="0"/>
              <a:t>accès qu’à quelques milliers de bases, de lettres, qui composent notre génome, tout petit bout par tout petit bout.</a:t>
            </a:r>
          </a:p>
          <a:p>
            <a:r>
              <a:rPr lang="fr-FR" baseline="0" dirty="0"/>
              <a:t>Nous avons maintenant un accès facilité aux 50 millions de paires de bases qui constituent nos gènes, en parallèle, et même à l’ensemble des 3 milliards lettres qui composent notre génome</a:t>
            </a:r>
          </a:p>
          <a:p>
            <a:endParaRPr lang="fr-FR" baseline="0" dirty="0"/>
          </a:p>
          <a:p>
            <a:r>
              <a:rPr lang="fr-FR" baseline="0" dirty="0"/>
              <a:t>Ces lettres étant lues de multiples fois par individu, je vous laisse imaginer le défi technologique d’analyse et de stockages des données informatiques.</a:t>
            </a:r>
            <a:br>
              <a:rPr lang="fr-FR" baseline="0" dirty="0"/>
            </a:br>
            <a:r>
              <a:rPr lang="fr-FR" baseline="0" dirty="0"/>
              <a:t>Bien sûr, nos laboratoires sont toujours meublés par des paillasses et nous utilisons toujours des pipettes, mais nous sommes en lien direct avec des servers informatiques très puissants, de véritables data center, nous travaillons avec des </a:t>
            </a:r>
            <a:r>
              <a:rPr lang="fr-FR" baseline="0" dirty="0" err="1"/>
              <a:t>bioinformaticiens</a:t>
            </a:r>
            <a:r>
              <a:rPr lang="fr-FR" baseline="0" dirty="0"/>
              <a:t> et des biostatisticiens pour manipuler, analyser, stocker ces données. Nous sommes entrés, nous aussi, dans l’ère du </a:t>
            </a:r>
            <a:r>
              <a:rPr lang="fr-FR" baseline="0" dirty="0" err="1"/>
              <a:t>big</a:t>
            </a:r>
            <a:r>
              <a:rPr lang="fr-FR" baseline="0" dirty="0"/>
              <a:t> data.</a:t>
            </a:r>
          </a:p>
        </p:txBody>
      </p:sp>
      <p:sp>
        <p:nvSpPr>
          <p:cNvPr id="4" name="Espace réservé du numéro de diapositive 3"/>
          <p:cNvSpPr>
            <a:spLocks noGrp="1"/>
          </p:cNvSpPr>
          <p:nvPr>
            <p:ph type="sldNum" sz="quarter" idx="10"/>
          </p:nvPr>
        </p:nvSpPr>
        <p:spPr/>
        <p:txBody>
          <a:bodyPr/>
          <a:lstStyle/>
          <a:p>
            <a:fld id="{A899FF13-277B-4CAC-B974-04771F5226C7}" type="slidenum">
              <a:rPr lang="fr-FR" smtClean="0"/>
              <a:pPr/>
              <a:t>21</a:t>
            </a:fld>
            <a:endParaRPr lang="fr-FR"/>
          </a:p>
        </p:txBody>
      </p:sp>
    </p:spTree>
    <p:extLst>
      <p:ext uri="{BB962C8B-B14F-4D97-AF65-F5344CB8AC3E}">
        <p14:creationId xmlns:p14="http://schemas.microsoft.com/office/powerpoint/2010/main" val="157973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a:xfrm>
            <a:off x="384175" y="684213"/>
            <a:ext cx="6096000" cy="3430587"/>
          </a:xfrm>
          <a:ln/>
        </p:spPr>
      </p:sp>
      <p:sp>
        <p:nvSpPr>
          <p:cNvPr id="310275" name="Rectangle 3"/>
          <p:cNvSpPr>
            <a:spLocks noGrp="1" noChangeArrowheads="1"/>
          </p:cNvSpPr>
          <p:nvPr>
            <p:ph type="body" idx="1"/>
          </p:nvPr>
        </p:nvSpPr>
        <p:spPr>
          <a:xfrm>
            <a:off x="915988" y="4343400"/>
            <a:ext cx="5026025" cy="4116388"/>
          </a:xfrm>
        </p:spPr>
        <p:txBody>
          <a:bodyPr/>
          <a:lstStyle/>
          <a:p>
            <a:endParaRPr lang="nl-BE"/>
          </a:p>
        </p:txBody>
      </p:sp>
    </p:spTree>
    <p:extLst>
      <p:ext uri="{BB962C8B-B14F-4D97-AF65-F5344CB8AC3E}">
        <p14:creationId xmlns:p14="http://schemas.microsoft.com/office/powerpoint/2010/main" val="4124590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pPr>
              <a:defRPr/>
            </a:pPr>
            <a:fld id="{87CC15DF-6882-4342-AE20-B0E275B79E8D}" type="slidenum">
              <a:rPr lang="en-US" smtClean="0">
                <a:solidFill>
                  <a:srgbClr val="000000"/>
                </a:solidFill>
              </a:rPr>
              <a:pPr>
                <a:defRPr/>
              </a:pPr>
              <a:t>30</a:t>
            </a:fld>
            <a:endParaRPr lang="en-US">
              <a:solidFill>
                <a:srgbClr val="000000"/>
              </a:solidFill>
            </a:endParaRPr>
          </a:p>
        </p:txBody>
      </p:sp>
    </p:spTree>
    <p:extLst>
      <p:ext uri="{BB962C8B-B14F-4D97-AF65-F5344CB8AC3E}">
        <p14:creationId xmlns:p14="http://schemas.microsoft.com/office/powerpoint/2010/main" val="1022767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10"/>
          <p:cNvSpPr>
            <a:spLocks noGrp="1" noChangeArrowheads="1"/>
          </p:cNvSpPr>
          <p:nvPr>
            <p:ph type="sldNum" sz="quarter"/>
          </p:nvPr>
        </p:nvSpPr>
        <p:spPr>
          <a:noFill/>
        </p:spPr>
        <p:txBody>
          <a:bodyPr/>
          <a:lstStyle/>
          <a:p>
            <a:fld id="{33D2CBE4-7173-42DD-9A29-C613DFA90387}" type="slidenum">
              <a:rPr lang="fr-FR"/>
              <a:pPr/>
              <a:t>40</a:t>
            </a:fld>
            <a:endParaRPr lang="fr-FR"/>
          </a:p>
        </p:txBody>
      </p:sp>
      <p:sp>
        <p:nvSpPr>
          <p:cNvPr id="29699" name="Text Box 1"/>
          <p:cNvSpPr txBox="1">
            <a:spLocks noChangeArrowheads="1"/>
          </p:cNvSpPr>
          <p:nvPr/>
        </p:nvSpPr>
        <p:spPr bwMode="auto">
          <a:xfrm>
            <a:off x="3882648" y="8685103"/>
            <a:ext cx="2969592" cy="452108"/>
          </a:xfrm>
          <a:prstGeom prst="rect">
            <a:avLst/>
          </a:prstGeom>
          <a:noFill/>
          <a:ln w="9525">
            <a:noFill/>
            <a:round/>
            <a:headEnd/>
            <a:tailEnd/>
          </a:ln>
        </p:spPr>
        <p:txBody>
          <a:bodyPr lIns="0" tIns="21777" rIns="0" bIns="0" anchor="b"/>
          <a:lstStyle/>
          <a:p>
            <a:pPr algn="r">
              <a:lnSpc>
                <a:spcPct val="86000"/>
              </a:lnSpc>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fld id="{305C1745-320D-4536-B7B7-375C2EA0A83F}" type="slidenum">
              <a:rPr lang="fr-FR" sz="1200">
                <a:solidFill>
                  <a:srgbClr val="000000"/>
                </a:solidFill>
                <a:latin typeface="Times New Roman" charset="0"/>
                <a:ea typeface="DejaVu Sans" charset="0"/>
                <a:cs typeface="DejaVu Sans" charset="0"/>
              </a:rPr>
              <a:pPr algn="r">
                <a:lnSpc>
                  <a:spcPct val="86000"/>
                </a:lnSpc>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t>40</a:t>
            </a:fld>
            <a:endParaRPr lang="fr-FR" sz="1200" dirty="0">
              <a:solidFill>
                <a:srgbClr val="000000"/>
              </a:solidFill>
              <a:latin typeface="Times New Roman" charset="0"/>
              <a:ea typeface="DejaVu Sans" charset="0"/>
              <a:cs typeface="DejaVu Sans" charset="0"/>
            </a:endParaRPr>
          </a:p>
        </p:txBody>
      </p:sp>
      <p:sp>
        <p:nvSpPr>
          <p:cNvPr id="29700" name="Text Box 2"/>
          <p:cNvSpPr txBox="1">
            <a:spLocks noChangeArrowheads="1"/>
          </p:cNvSpPr>
          <p:nvPr/>
        </p:nvSpPr>
        <p:spPr bwMode="auto">
          <a:xfrm>
            <a:off x="3882648" y="8686461"/>
            <a:ext cx="2972472" cy="454824"/>
          </a:xfrm>
          <a:prstGeom prst="rect">
            <a:avLst/>
          </a:prstGeom>
          <a:noFill/>
          <a:ln w="9525">
            <a:noFill/>
            <a:round/>
            <a:headEnd/>
            <a:tailEnd/>
          </a:ln>
        </p:spPr>
        <p:txBody>
          <a:bodyPr lIns="0" tIns="21777" rIns="0" bIns="0" anchor="b"/>
          <a:lstStyle/>
          <a:p>
            <a:pPr algn="r">
              <a:lnSpc>
                <a:spcPct val="86000"/>
              </a:lnSpc>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fld id="{2CF50807-DA5B-4C83-8872-EC1784330B02}" type="slidenum">
              <a:rPr lang="fr-FR" sz="1200">
                <a:solidFill>
                  <a:srgbClr val="000000"/>
                </a:solidFill>
                <a:latin typeface="Times New Roman" charset="0"/>
                <a:ea typeface="DejaVu Sans" charset="0"/>
                <a:cs typeface="DejaVu Sans" charset="0"/>
              </a:rPr>
              <a:pPr algn="r">
                <a:lnSpc>
                  <a:spcPct val="86000"/>
                </a:lnSpc>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t>40</a:t>
            </a:fld>
            <a:endParaRPr lang="fr-FR" sz="1200" dirty="0">
              <a:solidFill>
                <a:srgbClr val="000000"/>
              </a:solidFill>
              <a:latin typeface="Times New Roman" charset="0"/>
              <a:ea typeface="DejaVu Sans" charset="0"/>
              <a:cs typeface="DejaVu Sans" charset="0"/>
            </a:endParaRPr>
          </a:p>
        </p:txBody>
      </p:sp>
      <p:sp>
        <p:nvSpPr>
          <p:cNvPr id="29701" name="Text Box 3"/>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p:spPr>
        <p:txBody>
          <a:bodyPr wrap="none" lIns="80165" tIns="40083" rIns="80165" bIns="40083" anchor="ctr"/>
          <a:lstStyle/>
          <a:p>
            <a:endParaRPr lang="fr-FR">
              <a:ea typeface="DejaVu Sans" charset="0"/>
              <a:cs typeface="DejaVu Sans" charset="0"/>
            </a:endParaRPr>
          </a:p>
        </p:txBody>
      </p:sp>
      <p:sp>
        <p:nvSpPr>
          <p:cNvPr id="29702" name="Rectangle 4"/>
          <p:cNvSpPr txBox="1">
            <a:spLocks noGrp="1" noChangeArrowheads="1"/>
          </p:cNvSpPr>
          <p:nvPr>
            <p:ph type="body"/>
          </p:nvPr>
        </p:nvSpPr>
        <p:spPr>
          <a:xfrm>
            <a:off x="685512" y="4343230"/>
            <a:ext cx="5486976" cy="4115139"/>
          </a:xfrm>
          <a:noFill/>
          <a:ln/>
        </p:spPr>
        <p:txBody>
          <a:bodyPr wrap="none" anchor="ctr"/>
          <a:lstStyle/>
          <a:p>
            <a:endParaRPr lang="fr-FR" baseline="0" dirty="0"/>
          </a:p>
        </p:txBody>
      </p:sp>
    </p:spTree>
    <p:extLst>
      <p:ext uri="{BB962C8B-B14F-4D97-AF65-F5344CB8AC3E}">
        <p14:creationId xmlns:p14="http://schemas.microsoft.com/office/powerpoint/2010/main" val="299744445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084AE03-E38D-4A44-B5FC-5FF7497B181B}"/>
              </a:ext>
            </a:extLst>
          </p:cNvPr>
          <p:cNvPicPr>
            <a:picLocks noChangeAspect="1"/>
          </p:cNvPicPr>
          <p:nvPr userDrawn="1"/>
        </p:nvPicPr>
        <p:blipFill rotWithShape="1">
          <a:blip r:embed="rId2" cstate="screen">
            <a:alphaModFix amt="20000"/>
            <a:extLst>
              <a:ext uri="{BEBA8EAE-BF5A-486C-A8C5-ECC9F3942E4B}">
                <a14:imgProps xmlns:a14="http://schemas.microsoft.com/office/drawing/2010/main">
                  <a14:imgLayer r:embed="rId3">
                    <a14:imgEffect>
                      <a14:sharpenSoften amount="-39000"/>
                    </a14:imgEffect>
                    <a14:imgEffect>
                      <a14:colorTemperature colorTemp="7953"/>
                    </a14:imgEffect>
                    <a14:imgEffect>
                      <a14:saturation sat="0"/>
                    </a14:imgEffect>
                    <a14:imgEffect>
                      <a14:brightnessContrast bright="53000"/>
                    </a14:imgEffect>
                  </a14:imgLayer>
                </a14:imgProps>
              </a:ext>
              <a:ext uri="{28A0092B-C50C-407E-A947-70E740481C1C}">
                <a14:useLocalDpi xmlns:a14="http://schemas.microsoft.com/office/drawing/2010/main"/>
              </a:ext>
            </a:extLst>
          </a:blip>
          <a:srcRect b="11927"/>
          <a:stretch/>
        </p:blipFill>
        <p:spPr>
          <a:xfrm>
            <a:off x="0" y="-1"/>
            <a:ext cx="12192000" cy="6858001"/>
          </a:xfrm>
          <a:prstGeom prst="rect">
            <a:avLst/>
          </a:prstGeom>
        </p:spPr>
      </p:pic>
      <p:sp>
        <p:nvSpPr>
          <p:cNvPr id="2" name="Titre 1">
            <a:extLst>
              <a:ext uri="{FF2B5EF4-FFF2-40B4-BE49-F238E27FC236}">
                <a16:creationId xmlns:a16="http://schemas.microsoft.com/office/drawing/2014/main" id="{B5504929-A83F-644D-9F61-6B57A8048BE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9A36977-60EB-6D4A-A7FF-084FA3257A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id="{316CC470-A4DC-CD41-B536-1ABDB0F6843D}"/>
              </a:ext>
            </a:extLst>
          </p:cNvPr>
          <p:cNvSpPr>
            <a:spLocks noGrp="1"/>
          </p:cNvSpPr>
          <p:nvPr>
            <p:ph type="dt" sz="half" idx="10"/>
          </p:nvPr>
        </p:nvSpPr>
        <p:spPr/>
        <p:txBody>
          <a:bodyPr/>
          <a:lstStyle/>
          <a:p>
            <a:fld id="{602F8802-2CDC-0A4A-B601-5C9D8201982F}" type="datetimeFigureOut">
              <a:rPr lang="fr-FR" smtClean="0"/>
              <a:t>07/01/2019</a:t>
            </a:fld>
            <a:endParaRPr lang="fr-FR"/>
          </a:p>
        </p:txBody>
      </p:sp>
      <p:sp>
        <p:nvSpPr>
          <p:cNvPr id="5" name="Espace réservé du pied de page 4">
            <a:extLst>
              <a:ext uri="{FF2B5EF4-FFF2-40B4-BE49-F238E27FC236}">
                <a16:creationId xmlns:a16="http://schemas.microsoft.com/office/drawing/2014/main" id="{BDD21280-40D7-2346-A724-6303F2597A3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7B81F4E-CC50-A345-B4BF-C5ABB8B04D52}"/>
              </a:ext>
            </a:extLst>
          </p:cNvPr>
          <p:cNvSpPr>
            <a:spLocks noGrp="1"/>
          </p:cNvSpPr>
          <p:nvPr>
            <p:ph type="sldNum" sz="quarter" idx="12"/>
          </p:nvPr>
        </p:nvSpPr>
        <p:spPr/>
        <p:txBody>
          <a:bodyPr/>
          <a:lstStyle/>
          <a:p>
            <a:fld id="{E01D151C-BE21-C34D-AE04-08646253419B}" type="slidenum">
              <a:rPr lang="fr-FR" smtClean="0"/>
              <a:t>‹N°›</a:t>
            </a:fld>
            <a:endParaRPr lang="fr-FR"/>
          </a:p>
        </p:txBody>
      </p:sp>
    </p:spTree>
    <p:extLst>
      <p:ext uri="{BB962C8B-B14F-4D97-AF65-F5344CB8AC3E}">
        <p14:creationId xmlns:p14="http://schemas.microsoft.com/office/powerpoint/2010/main" val="1090505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44FED7-2B52-E14C-928E-C894D04805A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786B8CA-6073-1C40-B896-210CCC0E9121}"/>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AEC04FC-1C55-5C42-8E4A-029B5B2BCA7E}"/>
              </a:ext>
            </a:extLst>
          </p:cNvPr>
          <p:cNvSpPr>
            <a:spLocks noGrp="1"/>
          </p:cNvSpPr>
          <p:nvPr>
            <p:ph type="dt" sz="half" idx="10"/>
          </p:nvPr>
        </p:nvSpPr>
        <p:spPr/>
        <p:txBody>
          <a:bodyPr/>
          <a:lstStyle/>
          <a:p>
            <a:fld id="{602F8802-2CDC-0A4A-B601-5C9D8201982F}" type="datetimeFigureOut">
              <a:rPr lang="fr-FR" smtClean="0"/>
              <a:t>07/01/2019</a:t>
            </a:fld>
            <a:endParaRPr lang="fr-FR"/>
          </a:p>
        </p:txBody>
      </p:sp>
      <p:sp>
        <p:nvSpPr>
          <p:cNvPr id="5" name="Espace réservé du pied de page 4">
            <a:extLst>
              <a:ext uri="{FF2B5EF4-FFF2-40B4-BE49-F238E27FC236}">
                <a16:creationId xmlns:a16="http://schemas.microsoft.com/office/drawing/2014/main" id="{211BDF4C-C1DC-7C45-8BD8-EBA93DC8EE8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73D8B51-5807-A543-88BB-D2E88A876887}"/>
              </a:ext>
            </a:extLst>
          </p:cNvPr>
          <p:cNvSpPr>
            <a:spLocks noGrp="1"/>
          </p:cNvSpPr>
          <p:nvPr>
            <p:ph type="sldNum" sz="quarter" idx="12"/>
          </p:nvPr>
        </p:nvSpPr>
        <p:spPr/>
        <p:txBody>
          <a:bodyPr/>
          <a:lstStyle/>
          <a:p>
            <a:fld id="{E01D151C-BE21-C34D-AE04-08646253419B}" type="slidenum">
              <a:rPr lang="fr-FR" smtClean="0"/>
              <a:t>‹N°›</a:t>
            </a:fld>
            <a:endParaRPr lang="fr-FR"/>
          </a:p>
        </p:txBody>
      </p:sp>
    </p:spTree>
    <p:extLst>
      <p:ext uri="{BB962C8B-B14F-4D97-AF65-F5344CB8AC3E}">
        <p14:creationId xmlns:p14="http://schemas.microsoft.com/office/powerpoint/2010/main" val="1652949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3D364C9-56CF-3948-B79C-F11011BC74E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43CCDC9-8807-8E41-90BA-EF109DF8DEE1}"/>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42CACBB-770D-3340-8ED9-0718079CEE0F}"/>
              </a:ext>
            </a:extLst>
          </p:cNvPr>
          <p:cNvSpPr>
            <a:spLocks noGrp="1"/>
          </p:cNvSpPr>
          <p:nvPr>
            <p:ph type="dt" sz="half" idx="10"/>
          </p:nvPr>
        </p:nvSpPr>
        <p:spPr/>
        <p:txBody>
          <a:bodyPr/>
          <a:lstStyle/>
          <a:p>
            <a:fld id="{602F8802-2CDC-0A4A-B601-5C9D8201982F}" type="datetimeFigureOut">
              <a:rPr lang="fr-FR" smtClean="0"/>
              <a:t>07/01/2019</a:t>
            </a:fld>
            <a:endParaRPr lang="fr-FR"/>
          </a:p>
        </p:txBody>
      </p:sp>
      <p:sp>
        <p:nvSpPr>
          <p:cNvPr id="5" name="Espace réservé du pied de page 4">
            <a:extLst>
              <a:ext uri="{FF2B5EF4-FFF2-40B4-BE49-F238E27FC236}">
                <a16:creationId xmlns:a16="http://schemas.microsoft.com/office/drawing/2014/main" id="{1E8F1564-2BFD-D14C-B165-F51832B7601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37D27E1-313E-9C4B-9485-D9BE3A88B4CA}"/>
              </a:ext>
            </a:extLst>
          </p:cNvPr>
          <p:cNvSpPr>
            <a:spLocks noGrp="1"/>
          </p:cNvSpPr>
          <p:nvPr>
            <p:ph type="sldNum" sz="quarter" idx="12"/>
          </p:nvPr>
        </p:nvSpPr>
        <p:spPr/>
        <p:txBody>
          <a:bodyPr/>
          <a:lstStyle/>
          <a:p>
            <a:fld id="{E01D151C-BE21-C34D-AE04-08646253419B}" type="slidenum">
              <a:rPr lang="fr-FR" smtClean="0"/>
              <a:t>‹N°›</a:t>
            </a:fld>
            <a:endParaRPr lang="fr-FR"/>
          </a:p>
        </p:txBody>
      </p:sp>
    </p:spTree>
    <p:extLst>
      <p:ext uri="{BB962C8B-B14F-4D97-AF65-F5344CB8AC3E}">
        <p14:creationId xmlns:p14="http://schemas.microsoft.com/office/powerpoint/2010/main" val="101413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C0EF10-E561-D840-BE3A-90E16B37F00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BE57F78-ABA5-2644-8F44-23A51077C69F}"/>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FF47C0A-8472-584F-91AD-123E13B1D687}"/>
              </a:ext>
            </a:extLst>
          </p:cNvPr>
          <p:cNvSpPr>
            <a:spLocks noGrp="1"/>
          </p:cNvSpPr>
          <p:nvPr>
            <p:ph type="dt" sz="half" idx="10"/>
          </p:nvPr>
        </p:nvSpPr>
        <p:spPr/>
        <p:txBody>
          <a:bodyPr/>
          <a:lstStyle/>
          <a:p>
            <a:fld id="{602F8802-2CDC-0A4A-B601-5C9D8201982F}" type="datetimeFigureOut">
              <a:rPr lang="fr-FR" smtClean="0"/>
              <a:t>07/01/2019</a:t>
            </a:fld>
            <a:endParaRPr lang="fr-FR"/>
          </a:p>
        </p:txBody>
      </p:sp>
      <p:sp>
        <p:nvSpPr>
          <p:cNvPr id="5" name="Espace réservé du pied de page 4">
            <a:extLst>
              <a:ext uri="{FF2B5EF4-FFF2-40B4-BE49-F238E27FC236}">
                <a16:creationId xmlns:a16="http://schemas.microsoft.com/office/drawing/2014/main" id="{F94CDDC7-7ADC-7F49-9034-A012A2CD13A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4FA5F79-F21F-5F42-B724-15F5FAB5DA08}"/>
              </a:ext>
            </a:extLst>
          </p:cNvPr>
          <p:cNvSpPr>
            <a:spLocks noGrp="1"/>
          </p:cNvSpPr>
          <p:nvPr>
            <p:ph type="sldNum" sz="quarter" idx="12"/>
          </p:nvPr>
        </p:nvSpPr>
        <p:spPr/>
        <p:txBody>
          <a:bodyPr/>
          <a:lstStyle/>
          <a:p>
            <a:fld id="{E01D151C-BE21-C34D-AE04-08646253419B}" type="slidenum">
              <a:rPr lang="fr-FR" smtClean="0"/>
              <a:t>‹N°›</a:t>
            </a:fld>
            <a:endParaRPr lang="fr-FR"/>
          </a:p>
        </p:txBody>
      </p:sp>
      <p:sp>
        <p:nvSpPr>
          <p:cNvPr id="7" name="Rectangle 6"/>
          <p:cNvSpPr/>
          <p:nvPr userDrawn="1"/>
        </p:nvSpPr>
        <p:spPr>
          <a:xfrm>
            <a:off x="0" y="6520500"/>
            <a:ext cx="10668000" cy="337500"/>
          </a:xfrm>
          <a:prstGeom prst="rect">
            <a:avLst/>
          </a:prstGeom>
          <a:solidFill>
            <a:srgbClr val="629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8" name="Rectangle 7"/>
          <p:cNvSpPr/>
          <p:nvPr userDrawn="1"/>
        </p:nvSpPr>
        <p:spPr>
          <a:xfrm>
            <a:off x="11353800" y="0"/>
            <a:ext cx="854242" cy="675000"/>
          </a:xfrm>
          <a:prstGeom prst="rect">
            <a:avLst/>
          </a:prstGeom>
          <a:solidFill>
            <a:srgbClr val="629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7974" y="6219825"/>
            <a:ext cx="428625" cy="428625"/>
          </a:xfrm>
          <a:prstGeom prst="rect">
            <a:avLst/>
          </a:prstGeom>
          <a:ln>
            <a:noFill/>
          </a:ln>
          <a:effectLst>
            <a:outerShdw blurRad="190500" dist="152400" dir="2700000" sx="80000" sy="80000" algn="tl" rotWithShape="0">
              <a:srgbClr val="333333">
                <a:alpha val="80000"/>
              </a:srgbClr>
            </a:outerShdw>
          </a:effectLst>
        </p:spPr>
      </p:pic>
    </p:spTree>
    <p:extLst>
      <p:ext uri="{BB962C8B-B14F-4D97-AF65-F5344CB8AC3E}">
        <p14:creationId xmlns:p14="http://schemas.microsoft.com/office/powerpoint/2010/main" val="3465880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E6B820-91CB-8D47-9BBB-EF4A2A6D868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3B9D6E6-D388-3E4D-ABCB-1D2060F39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D9837CA3-23D8-5040-8E51-6C1B62C103DE}"/>
              </a:ext>
            </a:extLst>
          </p:cNvPr>
          <p:cNvSpPr>
            <a:spLocks noGrp="1"/>
          </p:cNvSpPr>
          <p:nvPr>
            <p:ph type="dt" sz="half" idx="10"/>
          </p:nvPr>
        </p:nvSpPr>
        <p:spPr/>
        <p:txBody>
          <a:bodyPr/>
          <a:lstStyle/>
          <a:p>
            <a:fld id="{602F8802-2CDC-0A4A-B601-5C9D8201982F}" type="datetimeFigureOut">
              <a:rPr lang="fr-FR" smtClean="0"/>
              <a:t>07/01/2019</a:t>
            </a:fld>
            <a:endParaRPr lang="fr-FR"/>
          </a:p>
        </p:txBody>
      </p:sp>
      <p:sp>
        <p:nvSpPr>
          <p:cNvPr id="5" name="Espace réservé du pied de page 4">
            <a:extLst>
              <a:ext uri="{FF2B5EF4-FFF2-40B4-BE49-F238E27FC236}">
                <a16:creationId xmlns:a16="http://schemas.microsoft.com/office/drawing/2014/main" id="{2E439930-A281-9448-80A2-FC7D74B682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1D68AA3-A82A-9F44-A8EF-597F2E55894C}"/>
              </a:ext>
            </a:extLst>
          </p:cNvPr>
          <p:cNvSpPr>
            <a:spLocks noGrp="1"/>
          </p:cNvSpPr>
          <p:nvPr>
            <p:ph type="sldNum" sz="quarter" idx="12"/>
          </p:nvPr>
        </p:nvSpPr>
        <p:spPr/>
        <p:txBody>
          <a:bodyPr/>
          <a:lstStyle/>
          <a:p>
            <a:fld id="{E01D151C-BE21-C34D-AE04-08646253419B}" type="slidenum">
              <a:rPr lang="fr-FR" smtClean="0"/>
              <a:t>‹N°›</a:t>
            </a:fld>
            <a:endParaRPr lang="fr-FR"/>
          </a:p>
        </p:txBody>
      </p:sp>
    </p:spTree>
    <p:extLst>
      <p:ext uri="{BB962C8B-B14F-4D97-AF65-F5344CB8AC3E}">
        <p14:creationId xmlns:p14="http://schemas.microsoft.com/office/powerpoint/2010/main" val="2815258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19FC2F-B7BF-7443-ADE2-5D3F3784F3B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C977B6E-32F7-764E-B19F-070E56B84ED9}"/>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DB9C6BF-B28E-054A-8689-658DA481C75A}"/>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05E0E16-2966-594F-BF73-499E9AAD4547}"/>
              </a:ext>
            </a:extLst>
          </p:cNvPr>
          <p:cNvSpPr>
            <a:spLocks noGrp="1"/>
          </p:cNvSpPr>
          <p:nvPr>
            <p:ph type="dt" sz="half" idx="10"/>
          </p:nvPr>
        </p:nvSpPr>
        <p:spPr/>
        <p:txBody>
          <a:bodyPr/>
          <a:lstStyle/>
          <a:p>
            <a:fld id="{602F8802-2CDC-0A4A-B601-5C9D8201982F}" type="datetimeFigureOut">
              <a:rPr lang="fr-FR" smtClean="0"/>
              <a:t>07/01/2019</a:t>
            </a:fld>
            <a:endParaRPr lang="fr-FR"/>
          </a:p>
        </p:txBody>
      </p:sp>
      <p:sp>
        <p:nvSpPr>
          <p:cNvPr id="6" name="Espace réservé du pied de page 5">
            <a:extLst>
              <a:ext uri="{FF2B5EF4-FFF2-40B4-BE49-F238E27FC236}">
                <a16:creationId xmlns:a16="http://schemas.microsoft.com/office/drawing/2014/main" id="{CBEABC7B-1AC7-FD45-BD92-4B0E37C1FE6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E5DCF65-4DBB-6B4E-A0DF-3100E8C75F7C}"/>
              </a:ext>
            </a:extLst>
          </p:cNvPr>
          <p:cNvSpPr>
            <a:spLocks noGrp="1"/>
          </p:cNvSpPr>
          <p:nvPr>
            <p:ph type="sldNum" sz="quarter" idx="12"/>
          </p:nvPr>
        </p:nvSpPr>
        <p:spPr/>
        <p:txBody>
          <a:bodyPr/>
          <a:lstStyle/>
          <a:p>
            <a:fld id="{E01D151C-BE21-C34D-AE04-08646253419B}" type="slidenum">
              <a:rPr lang="fr-FR" smtClean="0"/>
              <a:t>‹N°›</a:t>
            </a:fld>
            <a:endParaRPr lang="fr-FR"/>
          </a:p>
        </p:txBody>
      </p:sp>
    </p:spTree>
    <p:extLst>
      <p:ext uri="{BB962C8B-B14F-4D97-AF65-F5344CB8AC3E}">
        <p14:creationId xmlns:p14="http://schemas.microsoft.com/office/powerpoint/2010/main" val="2425087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F217BB-39B4-6D4B-B17E-19E58432894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838D633-D3E8-1048-B442-70A959AF18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E14583A9-9222-3F46-91AB-B5E8571E5B53}"/>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240E878-F9DF-2847-9C87-D6E5E45CC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D3AB0522-9D8C-8B4E-88C1-B82E5CF21738}"/>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587DFEA-2D15-1345-858A-1DF12F43B540}"/>
              </a:ext>
            </a:extLst>
          </p:cNvPr>
          <p:cNvSpPr>
            <a:spLocks noGrp="1"/>
          </p:cNvSpPr>
          <p:nvPr>
            <p:ph type="dt" sz="half" idx="10"/>
          </p:nvPr>
        </p:nvSpPr>
        <p:spPr/>
        <p:txBody>
          <a:bodyPr/>
          <a:lstStyle/>
          <a:p>
            <a:fld id="{602F8802-2CDC-0A4A-B601-5C9D8201982F}" type="datetimeFigureOut">
              <a:rPr lang="fr-FR" smtClean="0"/>
              <a:t>07/01/2019</a:t>
            </a:fld>
            <a:endParaRPr lang="fr-FR"/>
          </a:p>
        </p:txBody>
      </p:sp>
      <p:sp>
        <p:nvSpPr>
          <p:cNvPr id="8" name="Espace réservé du pied de page 7">
            <a:extLst>
              <a:ext uri="{FF2B5EF4-FFF2-40B4-BE49-F238E27FC236}">
                <a16:creationId xmlns:a16="http://schemas.microsoft.com/office/drawing/2014/main" id="{551E5F59-5E0A-814A-B002-98621F26A31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2904C95-AFD7-0542-9FFD-71785EAA7D5C}"/>
              </a:ext>
            </a:extLst>
          </p:cNvPr>
          <p:cNvSpPr>
            <a:spLocks noGrp="1"/>
          </p:cNvSpPr>
          <p:nvPr>
            <p:ph type="sldNum" sz="quarter" idx="12"/>
          </p:nvPr>
        </p:nvSpPr>
        <p:spPr/>
        <p:txBody>
          <a:bodyPr/>
          <a:lstStyle/>
          <a:p>
            <a:fld id="{E01D151C-BE21-C34D-AE04-08646253419B}" type="slidenum">
              <a:rPr lang="fr-FR" smtClean="0"/>
              <a:t>‹N°›</a:t>
            </a:fld>
            <a:endParaRPr lang="fr-FR"/>
          </a:p>
        </p:txBody>
      </p:sp>
    </p:spTree>
    <p:extLst>
      <p:ext uri="{BB962C8B-B14F-4D97-AF65-F5344CB8AC3E}">
        <p14:creationId xmlns:p14="http://schemas.microsoft.com/office/powerpoint/2010/main" val="397369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CE78C8-606E-A940-992A-5DCB642C355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604DF71-0F30-8244-ADF5-5CD71EA5C3C8}"/>
              </a:ext>
            </a:extLst>
          </p:cNvPr>
          <p:cNvSpPr>
            <a:spLocks noGrp="1"/>
          </p:cNvSpPr>
          <p:nvPr>
            <p:ph type="dt" sz="half" idx="10"/>
          </p:nvPr>
        </p:nvSpPr>
        <p:spPr/>
        <p:txBody>
          <a:bodyPr/>
          <a:lstStyle/>
          <a:p>
            <a:fld id="{602F8802-2CDC-0A4A-B601-5C9D8201982F}" type="datetimeFigureOut">
              <a:rPr lang="fr-FR" smtClean="0"/>
              <a:t>07/01/2019</a:t>
            </a:fld>
            <a:endParaRPr lang="fr-FR"/>
          </a:p>
        </p:txBody>
      </p:sp>
      <p:sp>
        <p:nvSpPr>
          <p:cNvPr id="4" name="Espace réservé du pied de page 3">
            <a:extLst>
              <a:ext uri="{FF2B5EF4-FFF2-40B4-BE49-F238E27FC236}">
                <a16:creationId xmlns:a16="http://schemas.microsoft.com/office/drawing/2014/main" id="{2B2A9869-C62D-9B4D-A683-3898AB90FE2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751096A-56DE-0449-AEDB-C8F59F7ECDD5}"/>
              </a:ext>
            </a:extLst>
          </p:cNvPr>
          <p:cNvSpPr>
            <a:spLocks noGrp="1"/>
          </p:cNvSpPr>
          <p:nvPr>
            <p:ph type="sldNum" sz="quarter" idx="12"/>
          </p:nvPr>
        </p:nvSpPr>
        <p:spPr/>
        <p:txBody>
          <a:bodyPr/>
          <a:lstStyle/>
          <a:p>
            <a:fld id="{E01D151C-BE21-C34D-AE04-08646253419B}" type="slidenum">
              <a:rPr lang="fr-FR" smtClean="0"/>
              <a:t>‹N°›</a:t>
            </a:fld>
            <a:endParaRPr lang="fr-FR"/>
          </a:p>
        </p:txBody>
      </p:sp>
    </p:spTree>
    <p:extLst>
      <p:ext uri="{BB962C8B-B14F-4D97-AF65-F5344CB8AC3E}">
        <p14:creationId xmlns:p14="http://schemas.microsoft.com/office/powerpoint/2010/main" val="1717078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1FBF001-3D49-9647-82C8-37A0CD2B5F40}"/>
              </a:ext>
            </a:extLst>
          </p:cNvPr>
          <p:cNvSpPr>
            <a:spLocks noGrp="1"/>
          </p:cNvSpPr>
          <p:nvPr>
            <p:ph type="dt" sz="half" idx="10"/>
          </p:nvPr>
        </p:nvSpPr>
        <p:spPr/>
        <p:txBody>
          <a:bodyPr/>
          <a:lstStyle/>
          <a:p>
            <a:fld id="{602F8802-2CDC-0A4A-B601-5C9D8201982F}" type="datetimeFigureOut">
              <a:rPr lang="fr-FR" smtClean="0"/>
              <a:t>07/01/2019</a:t>
            </a:fld>
            <a:endParaRPr lang="fr-FR"/>
          </a:p>
        </p:txBody>
      </p:sp>
      <p:sp>
        <p:nvSpPr>
          <p:cNvPr id="3" name="Espace réservé du pied de page 2">
            <a:extLst>
              <a:ext uri="{FF2B5EF4-FFF2-40B4-BE49-F238E27FC236}">
                <a16:creationId xmlns:a16="http://schemas.microsoft.com/office/drawing/2014/main" id="{EE6AB3F6-A24E-4044-8083-8F39BD3BDD2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AB92FE4-349B-1F4F-B08D-6BCE55B5CF88}"/>
              </a:ext>
            </a:extLst>
          </p:cNvPr>
          <p:cNvSpPr>
            <a:spLocks noGrp="1"/>
          </p:cNvSpPr>
          <p:nvPr>
            <p:ph type="sldNum" sz="quarter" idx="12"/>
          </p:nvPr>
        </p:nvSpPr>
        <p:spPr/>
        <p:txBody>
          <a:bodyPr/>
          <a:lstStyle/>
          <a:p>
            <a:fld id="{E01D151C-BE21-C34D-AE04-08646253419B}" type="slidenum">
              <a:rPr lang="fr-FR" smtClean="0"/>
              <a:t>‹N°›</a:t>
            </a:fld>
            <a:endParaRPr lang="fr-FR"/>
          </a:p>
        </p:txBody>
      </p:sp>
    </p:spTree>
    <p:extLst>
      <p:ext uri="{BB962C8B-B14F-4D97-AF65-F5344CB8AC3E}">
        <p14:creationId xmlns:p14="http://schemas.microsoft.com/office/powerpoint/2010/main" val="293701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7FD384-2B43-1F41-BE07-A27C0364E6B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240F812-6B33-864D-83F4-74F0187ACF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816F91E-DD75-9345-A056-0004C909FD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2292DE78-87A3-2F44-B3E5-28FDF6A4ABD7}"/>
              </a:ext>
            </a:extLst>
          </p:cNvPr>
          <p:cNvSpPr>
            <a:spLocks noGrp="1"/>
          </p:cNvSpPr>
          <p:nvPr>
            <p:ph type="dt" sz="half" idx="10"/>
          </p:nvPr>
        </p:nvSpPr>
        <p:spPr/>
        <p:txBody>
          <a:bodyPr/>
          <a:lstStyle/>
          <a:p>
            <a:fld id="{602F8802-2CDC-0A4A-B601-5C9D8201982F}" type="datetimeFigureOut">
              <a:rPr lang="fr-FR" smtClean="0"/>
              <a:t>07/01/2019</a:t>
            </a:fld>
            <a:endParaRPr lang="fr-FR"/>
          </a:p>
        </p:txBody>
      </p:sp>
      <p:sp>
        <p:nvSpPr>
          <p:cNvPr id="6" name="Espace réservé du pied de page 5">
            <a:extLst>
              <a:ext uri="{FF2B5EF4-FFF2-40B4-BE49-F238E27FC236}">
                <a16:creationId xmlns:a16="http://schemas.microsoft.com/office/drawing/2014/main" id="{D773F8BD-F952-F041-AB6F-47CC88B3681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012382D-02A0-7E41-909B-4D281A37D6B3}"/>
              </a:ext>
            </a:extLst>
          </p:cNvPr>
          <p:cNvSpPr>
            <a:spLocks noGrp="1"/>
          </p:cNvSpPr>
          <p:nvPr>
            <p:ph type="sldNum" sz="quarter" idx="12"/>
          </p:nvPr>
        </p:nvSpPr>
        <p:spPr/>
        <p:txBody>
          <a:bodyPr/>
          <a:lstStyle/>
          <a:p>
            <a:fld id="{E01D151C-BE21-C34D-AE04-08646253419B}" type="slidenum">
              <a:rPr lang="fr-FR" smtClean="0"/>
              <a:t>‹N°›</a:t>
            </a:fld>
            <a:endParaRPr lang="fr-FR"/>
          </a:p>
        </p:txBody>
      </p:sp>
    </p:spTree>
    <p:extLst>
      <p:ext uri="{BB962C8B-B14F-4D97-AF65-F5344CB8AC3E}">
        <p14:creationId xmlns:p14="http://schemas.microsoft.com/office/powerpoint/2010/main" val="689548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7B22D1-F242-8747-803E-859344105D9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e l’image 2">
            <a:extLst>
              <a:ext uri="{FF2B5EF4-FFF2-40B4-BE49-F238E27FC236}">
                <a16:creationId xmlns:a16="http://schemas.microsoft.com/office/drawing/2014/main" id="{EA729752-B2EE-7745-81A0-C1FB8A952B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58FE4A9-ACBB-1940-8DFD-8C5F0A376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BF21DF2C-E7DB-4241-A36B-177C0D5966B2}"/>
              </a:ext>
            </a:extLst>
          </p:cNvPr>
          <p:cNvSpPr>
            <a:spLocks noGrp="1"/>
          </p:cNvSpPr>
          <p:nvPr>
            <p:ph type="dt" sz="half" idx="10"/>
          </p:nvPr>
        </p:nvSpPr>
        <p:spPr/>
        <p:txBody>
          <a:bodyPr/>
          <a:lstStyle/>
          <a:p>
            <a:fld id="{602F8802-2CDC-0A4A-B601-5C9D8201982F}" type="datetimeFigureOut">
              <a:rPr lang="fr-FR" smtClean="0"/>
              <a:t>07/01/2019</a:t>
            </a:fld>
            <a:endParaRPr lang="fr-FR"/>
          </a:p>
        </p:txBody>
      </p:sp>
      <p:sp>
        <p:nvSpPr>
          <p:cNvPr id="6" name="Espace réservé du pied de page 5">
            <a:extLst>
              <a:ext uri="{FF2B5EF4-FFF2-40B4-BE49-F238E27FC236}">
                <a16:creationId xmlns:a16="http://schemas.microsoft.com/office/drawing/2014/main" id="{F5A67926-A2D6-CB42-AF04-754E0633EF9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E5EF570-0B1F-9540-8E67-CDCA61E6E3FC}"/>
              </a:ext>
            </a:extLst>
          </p:cNvPr>
          <p:cNvSpPr>
            <a:spLocks noGrp="1"/>
          </p:cNvSpPr>
          <p:nvPr>
            <p:ph type="sldNum" sz="quarter" idx="12"/>
          </p:nvPr>
        </p:nvSpPr>
        <p:spPr/>
        <p:txBody>
          <a:bodyPr/>
          <a:lstStyle/>
          <a:p>
            <a:fld id="{E01D151C-BE21-C34D-AE04-08646253419B}" type="slidenum">
              <a:rPr lang="fr-FR" smtClean="0"/>
              <a:t>‹N°›</a:t>
            </a:fld>
            <a:endParaRPr lang="fr-FR"/>
          </a:p>
        </p:txBody>
      </p:sp>
    </p:spTree>
    <p:extLst>
      <p:ext uri="{BB962C8B-B14F-4D97-AF65-F5344CB8AC3E}">
        <p14:creationId xmlns:p14="http://schemas.microsoft.com/office/powerpoint/2010/main" val="2749498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85B239B-0A29-8F42-A633-F42B081D93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7374D7C-2CB3-9848-812A-55E23C1030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D9F8501-6BCA-714E-9220-8DDF91A0A0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2F8802-2CDC-0A4A-B601-5C9D8201982F}" type="datetimeFigureOut">
              <a:rPr lang="fr-FR" smtClean="0"/>
              <a:t>07/01/2019</a:t>
            </a:fld>
            <a:endParaRPr lang="fr-FR"/>
          </a:p>
        </p:txBody>
      </p:sp>
      <p:sp>
        <p:nvSpPr>
          <p:cNvPr id="5" name="Espace réservé du pied de page 4">
            <a:extLst>
              <a:ext uri="{FF2B5EF4-FFF2-40B4-BE49-F238E27FC236}">
                <a16:creationId xmlns:a16="http://schemas.microsoft.com/office/drawing/2014/main" id="{21CA052E-DB58-EC47-BA0B-85FC8B424B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A8924DF-5A26-014C-9B8E-234215DC48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D151C-BE21-C34D-AE04-08646253419B}" type="slidenum">
              <a:rPr lang="fr-FR" smtClean="0"/>
              <a:t>‹N°›</a:t>
            </a:fld>
            <a:endParaRPr lang="fr-FR"/>
          </a:p>
        </p:txBody>
      </p:sp>
      <p:pic>
        <p:nvPicPr>
          <p:cNvPr id="7" name="Image 6">
            <a:extLst>
              <a:ext uri="{FF2B5EF4-FFF2-40B4-BE49-F238E27FC236}">
                <a16:creationId xmlns:a16="http://schemas.microsoft.com/office/drawing/2014/main" id="{56273D9A-3EE5-984E-9BFA-7762B5FEE5E0}"/>
              </a:ext>
            </a:extLst>
          </p:cNvPr>
          <p:cNvPicPr>
            <a:picLocks noChangeAspect="1"/>
          </p:cNvPicPr>
          <p:nvPr userDrawn="1"/>
        </p:nvPicPr>
        <p:blipFill rotWithShape="1">
          <a:blip r:embed="rId13" cstate="screen">
            <a:alphaModFix amt="20000"/>
            <a:extLst>
              <a:ext uri="{BEBA8EAE-BF5A-486C-A8C5-ECC9F3942E4B}">
                <a14:imgProps xmlns:a14="http://schemas.microsoft.com/office/drawing/2010/main">
                  <a14:imgLayer r:embed="rId14">
                    <a14:imgEffect>
                      <a14:saturation sat="0"/>
                    </a14:imgEffect>
                    <a14:imgEffect>
                      <a14:brightnessContrast bright="40000"/>
                    </a14:imgEffect>
                  </a14:imgLayer>
                </a14:imgProps>
              </a:ext>
              <a:ext uri="{28A0092B-C50C-407E-A947-70E740481C1C}">
                <a14:useLocalDpi xmlns:a14="http://schemas.microsoft.com/office/drawing/2010/main"/>
              </a:ext>
            </a:extLst>
          </a:blip>
          <a:srcRect b="11927"/>
          <a:stretch/>
        </p:blipFill>
        <p:spPr>
          <a:xfrm>
            <a:off x="0" y="-1"/>
            <a:ext cx="12192000" cy="6858001"/>
          </a:xfrm>
          <a:prstGeom prst="rect">
            <a:avLst/>
          </a:prstGeom>
        </p:spPr>
      </p:pic>
    </p:spTree>
    <p:extLst>
      <p:ext uri="{BB962C8B-B14F-4D97-AF65-F5344CB8AC3E}">
        <p14:creationId xmlns:p14="http://schemas.microsoft.com/office/powerpoint/2010/main" val="1400903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emf"/><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1.xml"/><Relationship Id="rId16"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6.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wmf"/><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1.emqn.org/" TargetMode="External"/><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gif"/><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32764" y="177421"/>
            <a:ext cx="10044752" cy="3332542"/>
          </a:xfrm>
        </p:spPr>
        <p:txBody>
          <a:bodyPr>
            <a:normAutofit fontScale="90000"/>
          </a:bodyPr>
          <a:lstStyle/>
          <a:p>
            <a:r>
              <a:rPr lang="fr-FR" b="1" dirty="0"/>
              <a:t>Au service de qui </a:t>
            </a:r>
            <a:br>
              <a:rPr lang="fr-FR" b="1" dirty="0"/>
            </a:br>
            <a:r>
              <a:rPr lang="fr-FR" b="1" dirty="0"/>
              <a:t>et de quoi</a:t>
            </a:r>
            <a:br>
              <a:rPr lang="fr-FR" b="1" dirty="0"/>
            </a:br>
            <a:r>
              <a:rPr lang="fr-FR" b="1" dirty="0"/>
              <a:t>la génomique se développe-t-elle ? </a:t>
            </a:r>
            <a:endParaRPr lang="fr-FR" dirty="0"/>
          </a:p>
        </p:txBody>
      </p:sp>
      <p:sp>
        <p:nvSpPr>
          <p:cNvPr id="3" name="Sous-titre 2"/>
          <p:cNvSpPr>
            <a:spLocks noGrp="1"/>
          </p:cNvSpPr>
          <p:nvPr>
            <p:ph type="subTitle" idx="1"/>
          </p:nvPr>
        </p:nvSpPr>
        <p:spPr>
          <a:xfrm>
            <a:off x="1524000" y="4012442"/>
            <a:ext cx="9144000" cy="2388358"/>
          </a:xfrm>
        </p:spPr>
        <p:txBody>
          <a:bodyPr>
            <a:normAutofit/>
          </a:bodyPr>
          <a:lstStyle/>
          <a:p>
            <a:r>
              <a:rPr lang="fr-FR" dirty="0"/>
              <a:t>Ségolène Aymé</a:t>
            </a:r>
          </a:p>
          <a:p>
            <a:r>
              <a:rPr lang="fr-FR" dirty="0"/>
              <a:t>Segolene.ayme@icm-institute.org</a:t>
            </a:r>
          </a:p>
          <a:p>
            <a:endParaRPr lang="fr-FR" dirty="0"/>
          </a:p>
          <a:p>
            <a:r>
              <a:rPr lang="fr-FR" dirty="0"/>
              <a:t>Faculté de médecine de Toulouse</a:t>
            </a:r>
          </a:p>
          <a:p>
            <a:r>
              <a:rPr lang="fr-FR" dirty="0"/>
              <a:t>18 Décembre 2018</a:t>
            </a:r>
          </a:p>
        </p:txBody>
      </p:sp>
    </p:spTree>
    <p:extLst>
      <p:ext uri="{BB962C8B-B14F-4D97-AF65-F5344CB8AC3E}">
        <p14:creationId xmlns:p14="http://schemas.microsoft.com/office/powerpoint/2010/main" val="400875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examens les plus pratiqués</a:t>
            </a:r>
          </a:p>
        </p:txBody>
      </p:sp>
      <p:pic>
        <p:nvPicPr>
          <p:cNvPr id="8" name="Espace réservé du contenu 7"/>
          <p:cNvPicPr>
            <a:picLocks noGrp="1" noChangeAspect="1"/>
          </p:cNvPicPr>
          <p:nvPr>
            <p:ph idx="1"/>
          </p:nvPr>
        </p:nvPicPr>
        <p:blipFill>
          <a:blip r:embed="rId2"/>
          <a:stretch>
            <a:fillRect/>
          </a:stretch>
        </p:blipFill>
        <p:spPr>
          <a:xfrm>
            <a:off x="2916072" y="1583140"/>
            <a:ext cx="6619164" cy="4681182"/>
          </a:xfrm>
          <a:prstGeom prst="rect">
            <a:avLst/>
          </a:prstGeom>
        </p:spPr>
      </p:pic>
    </p:spTree>
    <p:extLst>
      <p:ext uri="{BB962C8B-B14F-4D97-AF65-F5344CB8AC3E}">
        <p14:creationId xmlns:p14="http://schemas.microsoft.com/office/powerpoint/2010/main" val="678342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Les examens les plus pratiqués (suite)</a:t>
            </a:r>
          </a:p>
        </p:txBody>
      </p:sp>
      <p:pic>
        <p:nvPicPr>
          <p:cNvPr id="4" name="Espace réservé du contenu 3"/>
          <p:cNvPicPr>
            <a:picLocks noGrp="1" noChangeAspect="1"/>
          </p:cNvPicPr>
          <p:nvPr>
            <p:ph idx="1"/>
          </p:nvPr>
        </p:nvPicPr>
        <p:blipFill>
          <a:blip r:embed="rId2"/>
          <a:stretch>
            <a:fillRect/>
          </a:stretch>
        </p:blipFill>
        <p:spPr>
          <a:xfrm>
            <a:off x="2602173" y="1624084"/>
            <a:ext cx="7287905" cy="4940489"/>
          </a:xfrm>
          <a:prstGeom prst="rect">
            <a:avLst/>
          </a:prstGeom>
        </p:spPr>
      </p:pic>
    </p:spTree>
    <p:extLst>
      <p:ext uri="{BB962C8B-B14F-4D97-AF65-F5344CB8AC3E}">
        <p14:creationId xmlns:p14="http://schemas.microsoft.com/office/powerpoint/2010/main" val="3615390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Nécessité d’une organisation nationale</a:t>
            </a:r>
          </a:p>
        </p:txBody>
      </p:sp>
      <p:pic>
        <p:nvPicPr>
          <p:cNvPr id="4" name="Espace réservé du contenu 3"/>
          <p:cNvPicPr>
            <a:picLocks noGrp="1" noChangeAspect="1"/>
          </p:cNvPicPr>
          <p:nvPr>
            <p:ph idx="1"/>
          </p:nvPr>
        </p:nvPicPr>
        <p:blipFill>
          <a:blip r:embed="rId2"/>
          <a:stretch>
            <a:fillRect/>
          </a:stretch>
        </p:blipFill>
        <p:spPr>
          <a:xfrm>
            <a:off x="2097206" y="1951630"/>
            <a:ext cx="8113594" cy="4230806"/>
          </a:xfrm>
          <a:prstGeom prst="rect">
            <a:avLst/>
          </a:prstGeom>
        </p:spPr>
      </p:pic>
    </p:spTree>
    <p:extLst>
      <p:ext uri="{BB962C8B-B14F-4D97-AF65-F5344CB8AC3E}">
        <p14:creationId xmlns:p14="http://schemas.microsoft.com/office/powerpoint/2010/main" val="2744153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299" y="0"/>
            <a:ext cx="9567080" cy="873457"/>
          </a:xfrm>
        </p:spPr>
        <p:txBody>
          <a:bodyPr/>
          <a:lstStyle/>
          <a:p>
            <a:pPr algn="ctr"/>
            <a:r>
              <a:rPr lang="fr-FR" dirty="0"/>
              <a:t>Les Modèles d’Organisation</a:t>
            </a:r>
          </a:p>
        </p:txBody>
      </p:sp>
      <p:sp>
        <p:nvSpPr>
          <p:cNvPr id="3" name="Espace réservé du contenu 2"/>
          <p:cNvSpPr>
            <a:spLocks noGrp="1"/>
          </p:cNvSpPr>
          <p:nvPr>
            <p:ph idx="1"/>
          </p:nvPr>
        </p:nvSpPr>
        <p:spPr>
          <a:xfrm>
            <a:off x="1524000" y="1088741"/>
            <a:ext cx="9027495" cy="4921535"/>
          </a:xfrm>
        </p:spPr>
        <p:txBody>
          <a:bodyPr>
            <a:normAutofit fontScale="77500" lnSpcReduction="20000"/>
          </a:bodyPr>
          <a:lstStyle/>
          <a:p>
            <a:r>
              <a:rPr lang="fr-FR" dirty="0"/>
              <a:t>France: </a:t>
            </a:r>
          </a:p>
          <a:p>
            <a:pPr lvl="1"/>
            <a:r>
              <a:rPr lang="fr-FR" dirty="0"/>
              <a:t>organisation encadrée par les lois de Bioéthiques mais pas de planification des besoins réels et d’organisation du territoire</a:t>
            </a:r>
          </a:p>
          <a:p>
            <a:pPr lvl="1"/>
            <a:r>
              <a:rPr lang="fr-FR" dirty="0"/>
              <a:t>Laboratoires publics et privés soumis aux mêmes contraintes</a:t>
            </a:r>
          </a:p>
          <a:p>
            <a:pPr lvl="1"/>
            <a:r>
              <a:rPr lang="fr-FR" dirty="0"/>
              <a:t>Peu de tests remboursés (les plus inutiles)</a:t>
            </a:r>
          </a:p>
          <a:p>
            <a:r>
              <a:rPr lang="fr-FR" dirty="0"/>
              <a:t>Grande-Bretagne: </a:t>
            </a:r>
          </a:p>
          <a:p>
            <a:pPr lvl="1"/>
            <a:r>
              <a:rPr lang="fr-FR" dirty="0"/>
              <a:t>organisation des services en génétique complètement dans le service national de santé</a:t>
            </a:r>
          </a:p>
          <a:p>
            <a:pPr lvl="1"/>
            <a:r>
              <a:rPr lang="fr-FR" dirty="0"/>
              <a:t>Planification des tests à offrir et organisation du territoire</a:t>
            </a:r>
          </a:p>
          <a:p>
            <a:pPr lvl="1"/>
            <a:r>
              <a:rPr lang="fr-FR" dirty="0"/>
              <a:t>Coûts pris en charge</a:t>
            </a:r>
          </a:p>
          <a:p>
            <a:pPr lvl="1"/>
            <a:r>
              <a:rPr lang="fr-FR" dirty="0"/>
              <a:t>Control de qualité national</a:t>
            </a:r>
          </a:p>
          <a:p>
            <a:r>
              <a:rPr lang="fr-FR" dirty="0"/>
              <a:t>Allemagne: </a:t>
            </a:r>
          </a:p>
          <a:p>
            <a:pPr lvl="1"/>
            <a:r>
              <a:rPr lang="fr-FR" dirty="0"/>
              <a:t>Systèmes libéral. Beaucoup de laboratoires privés</a:t>
            </a:r>
          </a:p>
          <a:p>
            <a:pPr lvl="1"/>
            <a:r>
              <a:rPr lang="fr-FR" dirty="0"/>
              <a:t>Remboursements de tous les tests prescrits</a:t>
            </a:r>
          </a:p>
          <a:p>
            <a:r>
              <a:rPr lang="fr-FR" dirty="0"/>
              <a:t>Belgique/ Pays-Bas: </a:t>
            </a:r>
          </a:p>
          <a:p>
            <a:pPr lvl="1"/>
            <a:r>
              <a:rPr lang="fr-FR" dirty="0"/>
              <a:t>Beaucoup de laboratoires publics</a:t>
            </a:r>
          </a:p>
          <a:p>
            <a:pPr lvl="1"/>
            <a:r>
              <a:rPr lang="fr-FR" dirty="0"/>
              <a:t>Remboursements de tous les tests prescrits / laboratoires riches</a:t>
            </a:r>
          </a:p>
          <a:p>
            <a:pPr lvl="1"/>
            <a:endParaRPr lang="fr-FR" dirty="0"/>
          </a:p>
        </p:txBody>
      </p:sp>
    </p:spTree>
    <p:extLst>
      <p:ext uri="{BB962C8B-B14F-4D97-AF65-F5344CB8AC3E}">
        <p14:creationId xmlns:p14="http://schemas.microsoft.com/office/powerpoint/2010/main" val="482872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normAutofit/>
          </a:bodyPr>
          <a:lstStyle/>
          <a:p>
            <a:r>
              <a:rPr lang="fr-FR" dirty="0"/>
              <a:t>Ce qui change avec le séquençage…..</a:t>
            </a:r>
          </a:p>
        </p:txBody>
      </p:sp>
      <p:sp>
        <p:nvSpPr>
          <p:cNvPr id="5" name="Sous-titre 4"/>
          <p:cNvSpPr>
            <a:spLocks noGrp="1"/>
          </p:cNvSpPr>
          <p:nvPr>
            <p:ph type="subTitle" idx="1"/>
          </p:nvPr>
        </p:nvSpPr>
        <p:spPr/>
        <p:txBody>
          <a:bodyPr/>
          <a:lstStyle/>
          <a:p>
            <a:r>
              <a:rPr lang="fr-FR" dirty="0"/>
              <a:t>On découvre qu’on ne sait pas grand-chose</a:t>
            </a:r>
          </a:p>
          <a:p>
            <a:r>
              <a:rPr lang="fr-FR" dirty="0"/>
              <a:t>Mais l’illusion que la technologie nous permet de comprendre  et d’agir se maintient et s’amplifie…. </a:t>
            </a:r>
          </a:p>
        </p:txBody>
      </p:sp>
    </p:spTree>
    <p:extLst>
      <p:ext uri="{BB962C8B-B14F-4D97-AF65-F5344CB8AC3E}">
        <p14:creationId xmlns:p14="http://schemas.microsoft.com/office/powerpoint/2010/main" val="1759230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à coins arrondis 7"/>
          <p:cNvSpPr/>
          <p:nvPr/>
        </p:nvSpPr>
        <p:spPr>
          <a:xfrm>
            <a:off x="7917563" y="1985920"/>
            <a:ext cx="2561410" cy="745554"/>
          </a:xfrm>
          <a:prstGeom prst="roundRect">
            <a:avLst/>
          </a:prstGeom>
          <a:solidFill>
            <a:schemeClr val="bg1">
              <a:lumMod val="95000"/>
            </a:schemeClr>
          </a:solidFill>
          <a:ln>
            <a:solidFill>
              <a:srgbClr val="93C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latin typeface="Arial" pitchFamily="34" charset="0"/>
              <a:cs typeface="Arial" pitchFamily="34" charset="0"/>
            </a:endParaRPr>
          </a:p>
        </p:txBody>
      </p:sp>
      <p:sp>
        <p:nvSpPr>
          <p:cNvPr id="9" name="Rectangle 8"/>
          <p:cNvSpPr/>
          <p:nvPr/>
        </p:nvSpPr>
        <p:spPr>
          <a:xfrm>
            <a:off x="7947510" y="2033827"/>
            <a:ext cx="2613938" cy="646331"/>
          </a:xfrm>
          <a:prstGeom prst="rect">
            <a:avLst/>
          </a:prstGeom>
        </p:spPr>
        <p:txBody>
          <a:bodyPr wrap="square">
            <a:spAutoFit/>
          </a:bodyPr>
          <a:lstStyle/>
          <a:p>
            <a:r>
              <a:rPr lang="fr-FR" b="1" dirty="0">
                <a:solidFill>
                  <a:srgbClr val="C00000"/>
                </a:solidFill>
              </a:rPr>
              <a:t>1,5</a:t>
            </a:r>
            <a:r>
              <a:rPr lang="fr-FR" b="1" dirty="0"/>
              <a:t>% :  </a:t>
            </a:r>
            <a:r>
              <a:rPr lang="fr-FR" b="1" dirty="0" err="1">
                <a:solidFill>
                  <a:srgbClr val="00B0F0"/>
                </a:solidFill>
              </a:rPr>
              <a:t>exome</a:t>
            </a:r>
            <a:endParaRPr lang="fr-FR" b="1" dirty="0">
              <a:solidFill>
                <a:srgbClr val="00B0F0"/>
              </a:solidFill>
            </a:endParaRPr>
          </a:p>
          <a:p>
            <a:r>
              <a:rPr lang="fr-FR" b="1" dirty="0">
                <a:solidFill>
                  <a:srgbClr val="C00000"/>
                </a:solidFill>
              </a:rPr>
              <a:t>20 000 </a:t>
            </a:r>
            <a:r>
              <a:rPr lang="fr-FR" b="1" dirty="0"/>
              <a:t>gènes /</a:t>
            </a:r>
            <a:r>
              <a:rPr lang="fr-FR" b="1" dirty="0">
                <a:solidFill>
                  <a:srgbClr val="C00000"/>
                </a:solidFill>
              </a:rPr>
              <a:t> 50-70 </a:t>
            </a:r>
            <a:r>
              <a:rPr lang="fr-FR" b="1" dirty="0"/>
              <a:t>Mb</a:t>
            </a:r>
          </a:p>
        </p:txBody>
      </p:sp>
      <p:sp>
        <p:nvSpPr>
          <p:cNvPr id="10" name="Line 9"/>
          <p:cNvSpPr>
            <a:spLocks noChangeShapeType="1"/>
          </p:cNvSpPr>
          <p:nvPr/>
        </p:nvSpPr>
        <p:spPr bwMode="auto">
          <a:xfrm flipV="1">
            <a:off x="6649030" y="1118911"/>
            <a:ext cx="983668" cy="600473"/>
          </a:xfrm>
          <a:prstGeom prst="line">
            <a:avLst/>
          </a:prstGeom>
          <a:noFill/>
          <a:ln w="38160">
            <a:solidFill>
              <a:srgbClr val="C00000"/>
            </a:solidFill>
            <a:miter lim="800000"/>
            <a:headEnd/>
            <a:tailEnd type="triangle" w="med" len="med"/>
          </a:ln>
          <a:effectLst>
            <a:outerShdw blurRad="50800" dist="38100" dir="8100000" algn="tr" rotWithShape="0">
              <a:prstClr val="black">
                <a:alpha val="40000"/>
              </a:prstClr>
            </a:outerShdw>
          </a:effectLst>
        </p:spPr>
        <p:txBody>
          <a:bodyPr/>
          <a:lstStyle/>
          <a:p>
            <a:pPr algn="ctr">
              <a:defRPr/>
            </a:pPr>
            <a:endParaRPr lang="fr-FR" b="1" dirty="0">
              <a:latin typeface="Calibri" pitchFamily="34" charset="0"/>
            </a:endParaRPr>
          </a:p>
        </p:txBody>
      </p:sp>
      <p:sp>
        <p:nvSpPr>
          <p:cNvPr id="11" name="Rectangle 10"/>
          <p:cNvSpPr/>
          <p:nvPr/>
        </p:nvSpPr>
        <p:spPr>
          <a:xfrm>
            <a:off x="7925699" y="679586"/>
            <a:ext cx="2031262" cy="923330"/>
          </a:xfrm>
          <a:prstGeom prst="rect">
            <a:avLst/>
          </a:prstGeom>
        </p:spPr>
        <p:txBody>
          <a:bodyPr wrap="none">
            <a:spAutoFit/>
          </a:bodyPr>
          <a:lstStyle/>
          <a:p>
            <a:r>
              <a:rPr lang="fr-FR" b="1" dirty="0">
                <a:solidFill>
                  <a:srgbClr val="C00000"/>
                </a:solidFill>
              </a:rPr>
              <a:t>98,5</a:t>
            </a:r>
            <a:r>
              <a:rPr lang="fr-FR" b="1" dirty="0"/>
              <a:t>% : </a:t>
            </a:r>
            <a:r>
              <a:rPr lang="fr-FR" b="1" dirty="0">
                <a:solidFill>
                  <a:srgbClr val="00B0F0"/>
                </a:solidFill>
              </a:rPr>
              <a:t>non-codant</a:t>
            </a:r>
          </a:p>
          <a:p>
            <a:r>
              <a:rPr lang="fr-FR" b="1" dirty="0"/>
              <a:t>Structure</a:t>
            </a:r>
          </a:p>
          <a:p>
            <a:r>
              <a:rPr lang="fr-FR" b="1" dirty="0"/>
              <a:t>Régulation…</a:t>
            </a:r>
            <a:endParaRPr lang="fr-FR" dirty="0"/>
          </a:p>
        </p:txBody>
      </p:sp>
      <p:sp>
        <p:nvSpPr>
          <p:cNvPr id="12" name="Line 9"/>
          <p:cNvSpPr>
            <a:spLocks noChangeShapeType="1"/>
          </p:cNvSpPr>
          <p:nvPr/>
        </p:nvSpPr>
        <p:spPr bwMode="auto">
          <a:xfrm>
            <a:off x="6649030" y="1837918"/>
            <a:ext cx="970256" cy="551834"/>
          </a:xfrm>
          <a:prstGeom prst="line">
            <a:avLst/>
          </a:prstGeom>
          <a:noFill/>
          <a:ln w="38160">
            <a:solidFill>
              <a:srgbClr val="C00000"/>
            </a:solidFill>
            <a:miter lim="800000"/>
            <a:headEnd/>
            <a:tailEnd type="triangle" w="med" len="med"/>
          </a:ln>
          <a:effectLst>
            <a:outerShdw blurRad="50800" dist="38100" dir="8100000" algn="tr" rotWithShape="0">
              <a:prstClr val="black">
                <a:alpha val="40000"/>
              </a:prstClr>
            </a:outerShdw>
          </a:effectLst>
        </p:spPr>
        <p:txBody>
          <a:bodyPr/>
          <a:lstStyle/>
          <a:p>
            <a:pPr algn="ctr">
              <a:defRPr/>
            </a:pPr>
            <a:endParaRPr lang="fr-FR" b="1" dirty="0">
              <a:latin typeface="Calibri" pitchFamily="34" charset="0"/>
            </a:endParaRPr>
          </a:p>
        </p:txBody>
      </p:sp>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r="3069"/>
          <a:stretch>
            <a:fillRect/>
          </a:stretch>
        </p:blipFill>
        <p:spPr bwMode="auto">
          <a:xfrm rot="5400000">
            <a:off x="2202042" y="964460"/>
            <a:ext cx="1576034" cy="1766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a:spLocks noChangeArrowheads="1"/>
          </p:cNvSpPr>
          <p:nvPr/>
        </p:nvSpPr>
        <p:spPr bwMode="auto">
          <a:xfrm>
            <a:off x="1589903" y="115330"/>
            <a:ext cx="9012194" cy="505359"/>
          </a:xfrm>
          <a:prstGeom prst="rect">
            <a:avLst/>
          </a:prstGeom>
          <a:solidFill>
            <a:schemeClr val="tx1">
              <a:lumMod val="75000"/>
              <a:lumOff val="25000"/>
            </a:schemeClr>
          </a:solidFill>
          <a:ln w="9360">
            <a:noFill/>
            <a:miter lim="800000"/>
            <a:headEnd/>
            <a:tailEnd/>
          </a:ln>
        </p:spPr>
        <p:txBody>
          <a:bodyPr wrap="none" lIns="91436" tIns="45718" rIns="91436" bIns="45718" anchor="ctr"/>
          <a:lstStyle/>
          <a:p>
            <a:pPr algn="ct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fr-FR" altLang="fr-FR" sz="2400" b="1" dirty="0">
                <a:solidFill>
                  <a:schemeClr val="bg1"/>
                </a:solidFill>
                <a:latin typeface="Calibri" panose="020F0502020204030204" pitchFamily="34" charset="0"/>
                <a:cs typeface="Arial" charset="0"/>
              </a:rPr>
              <a:t>Rappels</a:t>
            </a:r>
            <a:endParaRPr lang="fr-FR" sz="2800" b="1" dirty="0">
              <a:solidFill>
                <a:schemeClr val="bg1"/>
              </a:solidFill>
              <a:latin typeface="Calibri" panose="020F0502020204030204" pitchFamily="34" charset="0"/>
              <a:cs typeface="Arial" pitchFamily="34" charset="0"/>
            </a:endParaRPr>
          </a:p>
        </p:txBody>
      </p:sp>
      <p:sp>
        <p:nvSpPr>
          <p:cNvPr id="14" name="AutoShape 2" descr="An external file that holds a picture, illustration, etc.&#10;Object name is nihms175346f1.jpg Object name is nihms175346f1.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Rectangle 14"/>
          <p:cNvSpPr/>
          <p:nvPr/>
        </p:nvSpPr>
        <p:spPr>
          <a:xfrm>
            <a:off x="1524000" y="0"/>
            <a:ext cx="9144000" cy="69269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itre 1"/>
          <p:cNvSpPr txBox="1">
            <a:spLocks/>
          </p:cNvSpPr>
          <p:nvPr/>
        </p:nvSpPr>
        <p:spPr>
          <a:xfrm>
            <a:off x="1981200" y="0"/>
            <a:ext cx="8229600" cy="6926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400" b="1" dirty="0">
                <a:solidFill>
                  <a:schemeClr val="bg1"/>
                </a:solidFill>
              </a:rPr>
              <a:t>Variabilité du génome humain</a:t>
            </a:r>
          </a:p>
        </p:txBody>
      </p:sp>
      <p:sp>
        <p:nvSpPr>
          <p:cNvPr id="20" name="Line 9"/>
          <p:cNvSpPr>
            <a:spLocks noChangeShapeType="1"/>
          </p:cNvSpPr>
          <p:nvPr/>
        </p:nvSpPr>
        <p:spPr bwMode="auto">
          <a:xfrm flipH="1">
            <a:off x="4302832" y="3545127"/>
            <a:ext cx="401935" cy="213478"/>
          </a:xfrm>
          <a:prstGeom prst="line">
            <a:avLst/>
          </a:prstGeom>
          <a:noFill/>
          <a:ln w="38160">
            <a:solidFill>
              <a:srgbClr val="C00000"/>
            </a:solidFill>
            <a:miter lim="800000"/>
            <a:headEnd/>
            <a:tailEnd type="triangle" w="med" len="med"/>
          </a:ln>
          <a:effectLst>
            <a:outerShdw blurRad="50800" dist="38100" dir="8100000" algn="tr" rotWithShape="0">
              <a:prstClr val="black">
                <a:alpha val="40000"/>
              </a:prstClr>
            </a:outerShdw>
          </a:effectLst>
        </p:spPr>
        <p:txBody>
          <a:bodyPr/>
          <a:lstStyle/>
          <a:p>
            <a:pPr algn="ctr">
              <a:defRPr/>
            </a:pPr>
            <a:endParaRPr lang="fr-FR" b="1" dirty="0">
              <a:latin typeface="Calibri" pitchFamily="34" charset="0"/>
            </a:endParaRPr>
          </a:p>
        </p:txBody>
      </p:sp>
      <p:sp>
        <p:nvSpPr>
          <p:cNvPr id="21" name="ZoneTexte 20"/>
          <p:cNvSpPr txBox="1"/>
          <p:nvPr/>
        </p:nvSpPr>
        <p:spPr>
          <a:xfrm>
            <a:off x="1736850" y="3675180"/>
            <a:ext cx="2595500" cy="646331"/>
          </a:xfrm>
          <a:prstGeom prst="rect">
            <a:avLst/>
          </a:prstGeom>
          <a:noFill/>
        </p:spPr>
        <p:txBody>
          <a:bodyPr wrap="square" rtlCol="0">
            <a:spAutoFit/>
          </a:bodyPr>
          <a:lstStyle/>
          <a:p>
            <a:pPr algn="ctr"/>
            <a:r>
              <a:rPr lang="fr-FR" b="1" dirty="0">
                <a:solidFill>
                  <a:srgbClr val="00B0F0"/>
                </a:solidFill>
              </a:rPr>
              <a:t>Variation de séquence</a:t>
            </a:r>
          </a:p>
          <a:p>
            <a:pPr algn="ctr"/>
            <a:r>
              <a:rPr lang="fr-FR" b="1" dirty="0" err="1">
                <a:solidFill>
                  <a:srgbClr val="00B0F0"/>
                </a:solidFill>
              </a:rPr>
              <a:t>SNVs</a:t>
            </a:r>
            <a:r>
              <a:rPr lang="fr-FR" b="1" dirty="0">
                <a:solidFill>
                  <a:srgbClr val="00B0F0"/>
                </a:solidFill>
              </a:rPr>
              <a:t> et </a:t>
            </a:r>
            <a:r>
              <a:rPr lang="fr-FR" b="1" dirty="0" err="1">
                <a:solidFill>
                  <a:srgbClr val="00B0F0"/>
                </a:solidFill>
              </a:rPr>
              <a:t>indels</a:t>
            </a:r>
            <a:endParaRPr lang="fr-FR" b="1" dirty="0">
              <a:solidFill>
                <a:srgbClr val="00B0F0"/>
              </a:solidFill>
            </a:endParaRPr>
          </a:p>
        </p:txBody>
      </p:sp>
      <p:sp>
        <p:nvSpPr>
          <p:cNvPr id="22" name="ZoneTexte 21"/>
          <p:cNvSpPr txBox="1"/>
          <p:nvPr/>
        </p:nvSpPr>
        <p:spPr>
          <a:xfrm>
            <a:off x="4106273" y="3897222"/>
            <a:ext cx="3619495" cy="646331"/>
          </a:xfrm>
          <a:prstGeom prst="rect">
            <a:avLst/>
          </a:prstGeom>
          <a:noFill/>
        </p:spPr>
        <p:txBody>
          <a:bodyPr wrap="square" rtlCol="0">
            <a:spAutoFit/>
          </a:bodyPr>
          <a:lstStyle/>
          <a:p>
            <a:pPr algn="ctr"/>
            <a:r>
              <a:rPr lang="fr-FR" b="1" dirty="0">
                <a:solidFill>
                  <a:srgbClr val="00B0F0"/>
                </a:solidFill>
              </a:rPr>
              <a:t>Variations du nombre de copies (CNV)</a:t>
            </a:r>
          </a:p>
        </p:txBody>
      </p:sp>
      <p:grpSp>
        <p:nvGrpSpPr>
          <p:cNvPr id="24" name="Groupe 23"/>
          <p:cNvGrpSpPr/>
          <p:nvPr/>
        </p:nvGrpSpPr>
        <p:grpSpPr>
          <a:xfrm>
            <a:off x="5355019" y="4935096"/>
            <a:ext cx="1488281" cy="1439861"/>
            <a:chOff x="2388394" y="5262563"/>
            <a:chExt cx="1488281" cy="1439861"/>
          </a:xfrm>
        </p:grpSpPr>
        <p:pic>
          <p:nvPicPr>
            <p:cNvPr id="25" name="Image 5"/>
            <p:cNvPicPr>
              <a:picLocks noChangeAspect="1"/>
            </p:cNvPicPr>
            <p:nvPr/>
          </p:nvPicPr>
          <p:blipFill rotWithShape="1">
            <a:blip r:embed="rId4" cstate="print">
              <a:extLst>
                <a:ext uri="{28A0092B-C50C-407E-A947-70E740481C1C}">
                  <a14:useLocalDpi xmlns:a14="http://schemas.microsoft.com/office/drawing/2010/main" val="0"/>
                </a:ext>
              </a:extLst>
            </a:blip>
            <a:srcRect l="49968" t="50146" r="28324" b="24486"/>
            <a:stretch/>
          </p:blipFill>
          <p:spPr bwMode="auto">
            <a:xfrm>
              <a:off x="2388394" y="5262563"/>
              <a:ext cx="741524" cy="143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3419872" y="5423795"/>
              <a:ext cx="456803"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9" name="Picture 2" descr="06-2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7966" y="5016620"/>
            <a:ext cx="1582885" cy="11650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0" name="Picture 8" descr="http://previews.123rf.com/images/iqoncept/iqoncept0905/iqoncept090500016/4813642-An-illustration-of-a-DNA-double-helix-with-one-highlighted-in-red-Stock-Illustration.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1852701">
            <a:off x="1514940" y="4769731"/>
            <a:ext cx="971053" cy="902247"/>
          </a:xfrm>
          <a:prstGeom prst="rect">
            <a:avLst/>
          </a:prstGeom>
          <a:noFill/>
          <a:ln w="9525">
            <a:noFill/>
            <a:miter lim="800000"/>
            <a:headEnd/>
            <a:tailEnd/>
          </a:ln>
        </p:spPr>
      </p:pic>
      <p:pic>
        <p:nvPicPr>
          <p:cNvPr id="3074" name="Picture 2" descr="Résultat de recherche d'images pour &quot;copy number variation&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4219" y="4943660"/>
            <a:ext cx="1034179" cy="158168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e 2"/>
          <p:cNvGrpSpPr/>
          <p:nvPr/>
        </p:nvGrpSpPr>
        <p:grpSpPr>
          <a:xfrm>
            <a:off x="2513388" y="5408542"/>
            <a:ext cx="1785538" cy="1057469"/>
            <a:chOff x="1115616" y="4814858"/>
            <a:chExt cx="1966353" cy="1038432"/>
          </a:xfrm>
        </p:grpSpPr>
        <p:pic>
          <p:nvPicPr>
            <p:cNvPr id="3076" name="Picture 4" descr="Sanger sequencing chromatograms of one of the case-parent trios with the de novo c.959G&gt;A mutation in KCNC1."/>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3697" b="4339"/>
            <a:stretch/>
          </p:blipFill>
          <p:spPr bwMode="auto">
            <a:xfrm>
              <a:off x="1217758" y="4821560"/>
              <a:ext cx="1864211" cy="10317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15616" y="4814858"/>
              <a:ext cx="675629" cy="133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31" name="ZoneTexte 30"/>
          <p:cNvSpPr txBox="1"/>
          <p:nvPr/>
        </p:nvSpPr>
        <p:spPr>
          <a:xfrm>
            <a:off x="7725852" y="3709904"/>
            <a:ext cx="2669845" cy="369332"/>
          </a:xfrm>
          <a:prstGeom prst="rect">
            <a:avLst/>
          </a:prstGeom>
          <a:noFill/>
        </p:spPr>
        <p:txBody>
          <a:bodyPr wrap="square" rtlCol="0">
            <a:spAutoFit/>
          </a:bodyPr>
          <a:lstStyle/>
          <a:p>
            <a:pPr algn="ctr"/>
            <a:r>
              <a:rPr lang="fr-FR" b="1" dirty="0">
                <a:solidFill>
                  <a:srgbClr val="00B0F0"/>
                </a:solidFill>
              </a:rPr>
              <a:t>Séquences répétées</a:t>
            </a:r>
          </a:p>
        </p:txBody>
      </p:sp>
      <p:sp>
        <p:nvSpPr>
          <p:cNvPr id="5" name="Rectangle 4"/>
          <p:cNvSpPr/>
          <p:nvPr/>
        </p:nvSpPr>
        <p:spPr>
          <a:xfrm>
            <a:off x="8157340" y="4450351"/>
            <a:ext cx="2542490" cy="338554"/>
          </a:xfrm>
          <a:prstGeom prst="rect">
            <a:avLst/>
          </a:prstGeom>
        </p:spPr>
        <p:txBody>
          <a:bodyPr wrap="square">
            <a:spAutoFit/>
          </a:bodyPr>
          <a:lstStyle/>
          <a:p>
            <a:r>
              <a:rPr lang="fr-FR" sz="1600" dirty="0">
                <a:solidFill>
                  <a:srgbClr val="FF0000"/>
                </a:solidFill>
              </a:rPr>
              <a:t>TT</a:t>
            </a:r>
            <a:r>
              <a:rPr lang="fr-FR" sz="1600" dirty="0">
                <a:solidFill>
                  <a:srgbClr val="0000FF"/>
                </a:solidFill>
              </a:rPr>
              <a:t>CC</a:t>
            </a:r>
            <a:r>
              <a:rPr lang="fr-FR" sz="1600" dirty="0">
                <a:solidFill>
                  <a:srgbClr val="00B050"/>
                </a:solidFill>
              </a:rPr>
              <a:t>A</a:t>
            </a:r>
            <a:r>
              <a:rPr lang="fr-FR" sz="1600" dirty="0"/>
              <a:t>G(</a:t>
            </a:r>
            <a:r>
              <a:rPr lang="fr-FR" sz="1600" dirty="0">
                <a:solidFill>
                  <a:srgbClr val="0000FF"/>
                </a:solidFill>
              </a:rPr>
              <a:t>C</a:t>
            </a:r>
            <a:r>
              <a:rPr lang="fr-FR" sz="1600" dirty="0">
                <a:solidFill>
                  <a:srgbClr val="00B050"/>
                </a:solidFill>
              </a:rPr>
              <a:t>A</a:t>
            </a:r>
            <a:r>
              <a:rPr lang="fr-FR" sz="1600" dirty="0"/>
              <a:t>G)</a:t>
            </a:r>
            <a:r>
              <a:rPr lang="fr-FR" sz="1600" dirty="0" err="1"/>
              <a:t>n</a:t>
            </a:r>
            <a:r>
              <a:rPr lang="fr-FR" sz="1600" dirty="0" err="1">
                <a:solidFill>
                  <a:srgbClr val="0000FF"/>
                </a:solidFill>
              </a:rPr>
              <a:t>C</a:t>
            </a:r>
            <a:r>
              <a:rPr lang="fr-FR" sz="1600" dirty="0" err="1">
                <a:solidFill>
                  <a:srgbClr val="00B050"/>
                </a:solidFill>
              </a:rPr>
              <a:t>A</a:t>
            </a:r>
            <a:r>
              <a:rPr lang="fr-FR" sz="1600" dirty="0" err="1"/>
              <a:t>G</a:t>
            </a:r>
            <a:r>
              <a:rPr lang="fr-FR" sz="1600" dirty="0" err="1">
                <a:solidFill>
                  <a:srgbClr val="0000FF"/>
                </a:solidFill>
              </a:rPr>
              <a:t>C</a:t>
            </a:r>
            <a:r>
              <a:rPr lang="fr-FR" sz="1600" dirty="0" err="1">
                <a:solidFill>
                  <a:srgbClr val="00B050"/>
                </a:solidFill>
              </a:rPr>
              <a:t>AA</a:t>
            </a:r>
            <a:endParaRPr lang="fr-FR" sz="1600" dirty="0">
              <a:solidFill>
                <a:srgbClr val="00B050"/>
              </a:solidFill>
            </a:endParaRPr>
          </a:p>
        </p:txBody>
      </p:sp>
      <p:pic>
        <p:nvPicPr>
          <p:cNvPr id="3079" name="Picture 7" descr="https://genome.ucsc.edu/trash/hgt/hgt_genome_6a80_b1be80.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640" r="16074" b="61984"/>
          <a:stretch/>
        </p:blipFill>
        <p:spPr bwMode="auto">
          <a:xfrm>
            <a:off x="8049509" y="4951212"/>
            <a:ext cx="2179381" cy="739313"/>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Résultat de recherche d'images pour &quot;rflp&quo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32688"/>
          <a:stretch/>
        </p:blipFill>
        <p:spPr bwMode="auto">
          <a:xfrm>
            <a:off x="8478675" y="5785208"/>
            <a:ext cx="1321051" cy="668129"/>
          </a:xfrm>
          <a:prstGeom prst="rect">
            <a:avLst/>
          </a:prstGeom>
          <a:noFill/>
          <a:extLst>
            <a:ext uri="{909E8E84-426E-40DD-AFC4-6F175D3DCCD1}">
              <a14:hiddenFill xmlns:a14="http://schemas.microsoft.com/office/drawing/2010/main">
                <a:solidFill>
                  <a:srgbClr val="FFFFFF"/>
                </a:solidFill>
              </a14:hiddenFill>
            </a:ext>
          </a:extLst>
        </p:spPr>
      </p:pic>
      <p:sp>
        <p:nvSpPr>
          <p:cNvPr id="38" name="Line 9"/>
          <p:cNvSpPr>
            <a:spLocks noChangeShapeType="1"/>
          </p:cNvSpPr>
          <p:nvPr/>
        </p:nvSpPr>
        <p:spPr bwMode="auto">
          <a:xfrm>
            <a:off x="7520267" y="3518856"/>
            <a:ext cx="401935" cy="213478"/>
          </a:xfrm>
          <a:prstGeom prst="line">
            <a:avLst/>
          </a:prstGeom>
          <a:noFill/>
          <a:ln w="38160">
            <a:solidFill>
              <a:srgbClr val="C00000"/>
            </a:solidFill>
            <a:miter lim="800000"/>
            <a:headEnd/>
            <a:tailEnd type="triangle" w="med" len="med"/>
          </a:ln>
          <a:effectLst>
            <a:outerShdw blurRad="50800" dist="38100" dir="8100000" algn="tr" rotWithShape="0">
              <a:prstClr val="black">
                <a:alpha val="40000"/>
              </a:prstClr>
            </a:outerShdw>
          </a:effectLst>
        </p:spPr>
        <p:txBody>
          <a:bodyPr/>
          <a:lstStyle/>
          <a:p>
            <a:pPr algn="ctr">
              <a:defRPr/>
            </a:pPr>
            <a:endParaRPr lang="fr-FR" b="1" dirty="0">
              <a:latin typeface="Calibri" pitchFamily="34" charset="0"/>
            </a:endParaRPr>
          </a:p>
        </p:txBody>
      </p:sp>
      <p:sp>
        <p:nvSpPr>
          <p:cNvPr id="39" name="Line 9"/>
          <p:cNvSpPr>
            <a:spLocks noChangeShapeType="1"/>
          </p:cNvSpPr>
          <p:nvPr/>
        </p:nvSpPr>
        <p:spPr bwMode="auto">
          <a:xfrm>
            <a:off x="5995666" y="3559608"/>
            <a:ext cx="0" cy="300593"/>
          </a:xfrm>
          <a:prstGeom prst="line">
            <a:avLst/>
          </a:prstGeom>
          <a:noFill/>
          <a:ln w="38160">
            <a:solidFill>
              <a:srgbClr val="C00000"/>
            </a:solidFill>
            <a:miter lim="800000"/>
            <a:headEnd/>
            <a:tailEnd type="triangle" w="med" len="med"/>
          </a:ln>
          <a:effectLst>
            <a:outerShdw blurRad="50800" dist="38100" dir="8100000" algn="tr" rotWithShape="0">
              <a:prstClr val="black">
                <a:alpha val="40000"/>
              </a:prstClr>
            </a:outerShdw>
          </a:effectLst>
        </p:spPr>
        <p:txBody>
          <a:bodyPr/>
          <a:lstStyle/>
          <a:p>
            <a:pPr algn="ctr">
              <a:defRPr/>
            </a:pPr>
            <a:endParaRPr lang="fr-FR" b="1" dirty="0">
              <a:latin typeface="Calibri" pitchFamily="34" charset="0"/>
            </a:endParaRPr>
          </a:p>
        </p:txBody>
      </p:sp>
      <p:sp>
        <p:nvSpPr>
          <p:cNvPr id="40" name="Rectangle à coins arrondis 7"/>
          <p:cNvSpPr/>
          <p:nvPr/>
        </p:nvSpPr>
        <p:spPr>
          <a:xfrm>
            <a:off x="1673486" y="3238491"/>
            <a:ext cx="8856133" cy="3476424"/>
          </a:xfrm>
          <a:prstGeom prst="roundRect">
            <a:avLst/>
          </a:prstGeom>
          <a:noFill/>
          <a:ln>
            <a:solidFill>
              <a:srgbClr val="93C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latin typeface="Arial" pitchFamily="34" charset="0"/>
              <a:cs typeface="Arial" pitchFamily="34" charset="0"/>
            </a:endParaRPr>
          </a:p>
        </p:txBody>
      </p:sp>
      <p:sp>
        <p:nvSpPr>
          <p:cNvPr id="42" name="Rectangle 41"/>
          <p:cNvSpPr/>
          <p:nvPr/>
        </p:nvSpPr>
        <p:spPr>
          <a:xfrm>
            <a:off x="2279576" y="4437113"/>
            <a:ext cx="2502570" cy="584775"/>
          </a:xfrm>
          <a:prstGeom prst="rect">
            <a:avLst/>
          </a:prstGeom>
        </p:spPr>
        <p:txBody>
          <a:bodyPr wrap="square">
            <a:spAutoFit/>
          </a:bodyPr>
          <a:lstStyle/>
          <a:p>
            <a:r>
              <a:rPr lang="fr-FR" sz="1600" dirty="0"/>
              <a:t>  WT-</a:t>
            </a:r>
            <a:r>
              <a:rPr lang="fr-FR" sz="1600" dirty="0">
                <a:solidFill>
                  <a:srgbClr val="0000FF"/>
                </a:solidFill>
              </a:rPr>
              <a:t>C</a:t>
            </a:r>
            <a:r>
              <a:rPr lang="fr-FR" sz="1600" dirty="0">
                <a:solidFill>
                  <a:srgbClr val="00B050"/>
                </a:solidFill>
              </a:rPr>
              <a:t>A</a:t>
            </a:r>
            <a:r>
              <a:rPr lang="fr-FR" sz="1600" dirty="0"/>
              <a:t>G.</a:t>
            </a:r>
            <a:r>
              <a:rPr lang="fr-FR" sz="1600" dirty="0">
                <a:solidFill>
                  <a:srgbClr val="FF0000"/>
                </a:solidFill>
              </a:rPr>
              <a:t>TT</a:t>
            </a:r>
            <a:r>
              <a:rPr lang="fr-FR" sz="1600" dirty="0">
                <a:solidFill>
                  <a:srgbClr val="0000FF"/>
                </a:solidFill>
              </a:rPr>
              <a:t>C</a:t>
            </a:r>
            <a:r>
              <a:rPr lang="fr-FR" sz="1600" dirty="0"/>
              <a:t>.</a:t>
            </a:r>
            <a:r>
              <a:rPr lang="fr-FR" sz="1600" dirty="0">
                <a:solidFill>
                  <a:srgbClr val="0000FF"/>
                </a:solidFill>
              </a:rPr>
              <a:t>C</a:t>
            </a:r>
            <a:r>
              <a:rPr lang="fr-FR" sz="1600" dirty="0">
                <a:solidFill>
                  <a:srgbClr val="FF0000"/>
                </a:solidFill>
              </a:rPr>
              <a:t>T</a:t>
            </a:r>
            <a:r>
              <a:rPr lang="fr-FR" sz="1600" dirty="0">
                <a:solidFill>
                  <a:srgbClr val="00B050"/>
                </a:solidFill>
              </a:rPr>
              <a:t>A</a:t>
            </a:r>
            <a:r>
              <a:rPr lang="fr-FR" sz="1600" dirty="0"/>
              <a:t>.G</a:t>
            </a:r>
            <a:r>
              <a:rPr lang="fr-FR" sz="1600" dirty="0">
                <a:solidFill>
                  <a:srgbClr val="0000FF"/>
                </a:solidFill>
              </a:rPr>
              <a:t>C</a:t>
            </a:r>
            <a:r>
              <a:rPr lang="fr-FR" sz="1600" dirty="0">
                <a:solidFill>
                  <a:srgbClr val="00B050"/>
                </a:solidFill>
              </a:rPr>
              <a:t>A</a:t>
            </a:r>
            <a:r>
              <a:rPr lang="fr-FR" sz="1600" dirty="0"/>
              <a:t>.G</a:t>
            </a:r>
            <a:r>
              <a:rPr lang="fr-FR" sz="1600" dirty="0">
                <a:solidFill>
                  <a:srgbClr val="FF0000"/>
                </a:solidFill>
              </a:rPr>
              <a:t>T</a:t>
            </a:r>
            <a:r>
              <a:rPr lang="fr-FR" sz="1600" dirty="0">
                <a:solidFill>
                  <a:srgbClr val="0000FF"/>
                </a:solidFill>
              </a:rPr>
              <a:t>C</a:t>
            </a:r>
            <a:r>
              <a:rPr lang="fr-FR" sz="1600" dirty="0"/>
              <a:t>.</a:t>
            </a:r>
          </a:p>
          <a:p>
            <a:r>
              <a:rPr lang="fr-FR" sz="1600" dirty="0" err="1"/>
              <a:t>Mut-</a:t>
            </a:r>
            <a:r>
              <a:rPr lang="fr-FR" sz="1600" dirty="0" err="1">
                <a:solidFill>
                  <a:srgbClr val="0000FF"/>
                </a:solidFill>
              </a:rPr>
              <a:t>C</a:t>
            </a:r>
            <a:r>
              <a:rPr lang="fr-FR" sz="1600" dirty="0" err="1">
                <a:solidFill>
                  <a:srgbClr val="00B050"/>
                </a:solidFill>
              </a:rPr>
              <a:t>A</a:t>
            </a:r>
            <a:r>
              <a:rPr lang="fr-FR" sz="1600" dirty="0" err="1"/>
              <a:t>G.</a:t>
            </a:r>
            <a:r>
              <a:rPr lang="fr-FR" sz="1600" dirty="0" err="1">
                <a:solidFill>
                  <a:srgbClr val="FF0000"/>
                </a:solidFill>
              </a:rPr>
              <a:t>T</a:t>
            </a:r>
            <a:r>
              <a:rPr lang="fr-FR" sz="1600" dirty="0">
                <a:solidFill>
                  <a:srgbClr val="FF0000"/>
                </a:solidFill>
              </a:rPr>
              <a:t> </a:t>
            </a:r>
            <a:r>
              <a:rPr lang="fr-FR" sz="1600" dirty="0">
                <a:solidFill>
                  <a:srgbClr val="0000FF"/>
                </a:solidFill>
              </a:rPr>
              <a:t>CC</a:t>
            </a:r>
            <a:r>
              <a:rPr lang="fr-FR" sz="1600" dirty="0"/>
              <a:t>.</a:t>
            </a:r>
            <a:r>
              <a:rPr lang="fr-FR" sz="1600" dirty="0">
                <a:solidFill>
                  <a:srgbClr val="FF0000"/>
                </a:solidFill>
              </a:rPr>
              <a:t>T</a:t>
            </a:r>
            <a:r>
              <a:rPr lang="fr-FR" sz="1600" dirty="0">
                <a:solidFill>
                  <a:srgbClr val="00B050"/>
                </a:solidFill>
              </a:rPr>
              <a:t>A</a:t>
            </a:r>
            <a:r>
              <a:rPr lang="fr-FR" sz="1600" dirty="0"/>
              <a:t>G.</a:t>
            </a:r>
            <a:r>
              <a:rPr lang="fr-FR" sz="1600" dirty="0">
                <a:solidFill>
                  <a:srgbClr val="0000FF"/>
                </a:solidFill>
              </a:rPr>
              <a:t>C</a:t>
            </a:r>
            <a:r>
              <a:rPr lang="fr-FR" sz="1600" dirty="0">
                <a:solidFill>
                  <a:srgbClr val="00B050"/>
                </a:solidFill>
              </a:rPr>
              <a:t>A</a:t>
            </a:r>
            <a:r>
              <a:rPr lang="fr-FR" sz="1600" dirty="0"/>
              <a:t>G.</a:t>
            </a:r>
            <a:r>
              <a:rPr lang="fr-FR" sz="1600" dirty="0">
                <a:solidFill>
                  <a:srgbClr val="FF0000"/>
                </a:solidFill>
              </a:rPr>
              <a:t>T</a:t>
            </a:r>
            <a:r>
              <a:rPr lang="fr-FR" sz="1600" dirty="0">
                <a:solidFill>
                  <a:srgbClr val="0000FF"/>
                </a:solidFill>
              </a:rPr>
              <a:t>C</a:t>
            </a:r>
            <a:endParaRPr lang="fr-FR" sz="1600" dirty="0"/>
          </a:p>
        </p:txBody>
      </p:sp>
      <p:sp>
        <p:nvSpPr>
          <p:cNvPr id="35" name="Rectangle 34"/>
          <p:cNvSpPr/>
          <p:nvPr/>
        </p:nvSpPr>
        <p:spPr>
          <a:xfrm>
            <a:off x="3436636" y="1483847"/>
            <a:ext cx="426158" cy="790847"/>
          </a:xfrm>
          <a:prstGeom prst="rect">
            <a:avLst/>
          </a:prstGeom>
          <a:no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Line 9"/>
          <p:cNvSpPr>
            <a:spLocks noChangeShapeType="1"/>
          </p:cNvSpPr>
          <p:nvPr/>
        </p:nvSpPr>
        <p:spPr bwMode="auto">
          <a:xfrm flipV="1">
            <a:off x="3862795" y="1884440"/>
            <a:ext cx="457915" cy="0"/>
          </a:xfrm>
          <a:prstGeom prst="line">
            <a:avLst/>
          </a:prstGeom>
          <a:noFill/>
          <a:ln w="38160">
            <a:solidFill>
              <a:srgbClr val="C00000"/>
            </a:solidFill>
            <a:miter lim="800000"/>
            <a:headEnd/>
            <a:tailEnd type="triangle" w="med" len="med"/>
          </a:ln>
          <a:effectLst>
            <a:outerShdw blurRad="50800" dist="38100" dir="8100000" algn="tr" rotWithShape="0">
              <a:prstClr val="black">
                <a:alpha val="40000"/>
              </a:prstClr>
            </a:outerShdw>
          </a:effectLst>
        </p:spPr>
        <p:txBody>
          <a:bodyPr/>
          <a:lstStyle/>
          <a:p>
            <a:pPr algn="ctr">
              <a:defRPr/>
            </a:pPr>
            <a:endParaRPr lang="fr-FR" b="1" dirty="0">
              <a:latin typeface="Calibri" pitchFamily="34" charset="0"/>
            </a:endParaRPr>
          </a:p>
        </p:txBody>
      </p:sp>
      <p:sp>
        <p:nvSpPr>
          <p:cNvPr id="44" name="ZoneTexte 43">
            <a:extLst>
              <a:ext uri="{FF2B5EF4-FFF2-40B4-BE49-F238E27FC236}">
                <a16:creationId xmlns:a16="http://schemas.microsoft.com/office/drawing/2014/main" id="{9EADA910-C9CF-4737-89E5-C75463CB121E}"/>
              </a:ext>
            </a:extLst>
          </p:cNvPr>
          <p:cNvSpPr txBox="1"/>
          <p:nvPr/>
        </p:nvSpPr>
        <p:spPr>
          <a:xfrm>
            <a:off x="4091752" y="2128518"/>
            <a:ext cx="1156421" cy="369332"/>
          </a:xfrm>
          <a:prstGeom prst="rect">
            <a:avLst/>
          </a:prstGeom>
          <a:noFill/>
        </p:spPr>
        <p:txBody>
          <a:bodyPr wrap="square" rtlCol="0">
            <a:spAutoFit/>
          </a:bodyPr>
          <a:lstStyle/>
          <a:p>
            <a:pPr algn="ctr"/>
            <a:r>
              <a:rPr lang="fr-FR" b="1" dirty="0">
                <a:solidFill>
                  <a:srgbClr val="C00000"/>
                </a:solidFill>
              </a:rPr>
              <a:t>3</a:t>
            </a:r>
            <a:r>
              <a:rPr lang="fr-FR" b="1" dirty="0">
                <a:solidFill>
                  <a:srgbClr val="00B0F0"/>
                </a:solidFill>
              </a:rPr>
              <a:t> Gb</a:t>
            </a:r>
            <a:endParaRPr lang="fr-FR" b="1" dirty="0"/>
          </a:p>
        </p:txBody>
      </p:sp>
      <p:pic>
        <p:nvPicPr>
          <p:cNvPr id="47" name="Image 46">
            <a:extLst>
              <a:ext uri="{FF2B5EF4-FFF2-40B4-BE49-F238E27FC236}">
                <a16:creationId xmlns:a16="http://schemas.microsoft.com/office/drawing/2014/main" id="{E07EDF8C-D088-4E09-B369-71988DAFBFB1}"/>
              </a:ext>
            </a:extLst>
          </p:cNvPr>
          <p:cNvPicPr>
            <a:picLocks noChangeAspect="1"/>
          </p:cNvPicPr>
          <p:nvPr/>
        </p:nvPicPr>
        <p:blipFill rotWithShape="1">
          <a:blip r:embed="rId11">
            <a:extLst>
              <a:ext uri="{28A0092B-C50C-407E-A947-70E740481C1C}">
                <a14:useLocalDpi xmlns:a14="http://schemas.microsoft.com/office/drawing/2010/main" val="0"/>
              </a:ext>
            </a:extLst>
          </a:blip>
          <a:srcRect r="44582"/>
          <a:stretch/>
        </p:blipFill>
        <p:spPr>
          <a:xfrm rot="5400000">
            <a:off x="4946447" y="64944"/>
            <a:ext cx="966038" cy="2272363"/>
          </a:xfrm>
          <a:prstGeom prst="rect">
            <a:avLst/>
          </a:prstGeom>
        </p:spPr>
      </p:pic>
      <p:pic>
        <p:nvPicPr>
          <p:cNvPr id="48" name="Image 47">
            <a:extLst>
              <a:ext uri="{FF2B5EF4-FFF2-40B4-BE49-F238E27FC236}">
                <a16:creationId xmlns:a16="http://schemas.microsoft.com/office/drawing/2014/main" id="{F663CA6C-A5F1-405F-95EA-9EAD8D68788D}"/>
              </a:ext>
            </a:extLst>
          </p:cNvPr>
          <p:cNvPicPr>
            <a:picLocks noChangeAspect="1"/>
          </p:cNvPicPr>
          <p:nvPr/>
        </p:nvPicPr>
        <p:blipFill rotWithShape="1">
          <a:blip r:embed="rId11">
            <a:extLst>
              <a:ext uri="{28A0092B-C50C-407E-A947-70E740481C1C}">
                <a14:useLocalDpi xmlns:a14="http://schemas.microsoft.com/office/drawing/2010/main" val="0"/>
              </a:ext>
            </a:extLst>
          </a:blip>
          <a:srcRect l="59270" t="30293" b="18980"/>
          <a:stretch/>
        </p:blipFill>
        <p:spPr>
          <a:xfrm>
            <a:off x="5098243" y="1736652"/>
            <a:ext cx="804539" cy="1306201"/>
          </a:xfrm>
          <a:prstGeom prst="rect">
            <a:avLst/>
          </a:prstGeom>
        </p:spPr>
      </p:pic>
    </p:spTree>
    <p:extLst>
      <p:ext uri="{BB962C8B-B14F-4D97-AF65-F5344CB8AC3E}">
        <p14:creationId xmlns:p14="http://schemas.microsoft.com/office/powerpoint/2010/main" val="3615320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2720411" y="651075"/>
            <a:ext cx="6486263" cy="400110"/>
          </a:xfrm>
          <a:prstGeom prst="rect">
            <a:avLst/>
          </a:prstGeom>
          <a:noFill/>
        </p:spPr>
        <p:txBody>
          <a:bodyPr wrap="none" rtlCol="0">
            <a:spAutoFit/>
          </a:bodyPr>
          <a:lstStyle/>
          <a:p>
            <a:pPr algn="ctr"/>
            <a:r>
              <a:rPr lang="fr-FR" sz="2000" b="1" dirty="0" err="1">
                <a:solidFill>
                  <a:srgbClr val="0000FF"/>
                </a:solidFill>
              </a:rPr>
              <a:t>ExAC</a:t>
            </a:r>
            <a:r>
              <a:rPr lang="fr-FR" sz="2000" b="1" dirty="0">
                <a:solidFill>
                  <a:srgbClr val="0000FF"/>
                </a:solidFill>
              </a:rPr>
              <a:t> </a:t>
            </a:r>
            <a:r>
              <a:rPr lang="fr-FR" sz="2000" b="1" dirty="0">
                <a:solidFill>
                  <a:srgbClr val="0000FF"/>
                </a:solidFill>
                <a:sym typeface="Wingdings" panose="05000000000000000000" pitchFamily="2" charset="2"/>
              </a:rPr>
              <a:t> </a:t>
            </a:r>
            <a:r>
              <a:rPr lang="fr-FR" sz="2000" b="1" dirty="0" err="1">
                <a:solidFill>
                  <a:srgbClr val="0000FF"/>
                </a:solidFill>
                <a:sym typeface="Wingdings" panose="05000000000000000000" pitchFamily="2" charset="2"/>
              </a:rPr>
              <a:t>gnomAD</a:t>
            </a:r>
            <a:r>
              <a:rPr lang="fr-FR" sz="2000" b="1" dirty="0">
                <a:solidFill>
                  <a:srgbClr val="0000FF"/>
                </a:solidFill>
                <a:sym typeface="Wingdings" panose="05000000000000000000" pitchFamily="2" charset="2"/>
              </a:rPr>
              <a:t> </a:t>
            </a:r>
            <a:r>
              <a:rPr lang="fr-FR" sz="2000" b="1" dirty="0">
                <a:solidFill>
                  <a:srgbClr val="0000FF"/>
                </a:solidFill>
              </a:rPr>
              <a:t>2017</a:t>
            </a:r>
            <a:r>
              <a:rPr lang="fr-FR" sz="2000" b="1" dirty="0"/>
              <a:t>: </a:t>
            </a:r>
            <a:r>
              <a:rPr lang="en-US" sz="2000" b="1" dirty="0">
                <a:solidFill>
                  <a:srgbClr val="C00000"/>
                </a:solidFill>
              </a:rPr>
              <a:t>123 136 </a:t>
            </a:r>
            <a:r>
              <a:rPr lang="en-US" sz="2000" b="1" dirty="0"/>
              <a:t>exomes et </a:t>
            </a:r>
            <a:r>
              <a:rPr lang="en-US" sz="2000" b="1" dirty="0">
                <a:solidFill>
                  <a:srgbClr val="C00000"/>
                </a:solidFill>
              </a:rPr>
              <a:t>15 496 </a:t>
            </a:r>
            <a:r>
              <a:rPr lang="en-US" sz="2000" b="1" dirty="0" err="1"/>
              <a:t>génomes</a:t>
            </a:r>
            <a:endParaRPr lang="fr-FR" sz="2000" b="1" dirty="0"/>
          </a:p>
        </p:txBody>
      </p:sp>
      <p:sp>
        <p:nvSpPr>
          <p:cNvPr id="19" name="Text Box 14">
            <a:extLst>
              <a:ext uri="{FF2B5EF4-FFF2-40B4-BE49-F238E27FC236}">
                <a16:creationId xmlns:a16="http://schemas.microsoft.com/office/drawing/2014/main" id="{F51C79F2-55B8-4DF8-BDB2-B3EE591EA40A}"/>
              </a:ext>
            </a:extLst>
          </p:cNvPr>
          <p:cNvSpPr txBox="1">
            <a:spLocks noChangeArrowheads="1"/>
          </p:cNvSpPr>
          <p:nvPr/>
        </p:nvSpPr>
        <p:spPr bwMode="auto">
          <a:xfrm>
            <a:off x="2209800" y="28587"/>
            <a:ext cx="7772400" cy="492125"/>
          </a:xfrm>
          <a:prstGeom prst="rect">
            <a:avLst/>
          </a:prstGeom>
          <a:noFill/>
          <a:ln w="9525">
            <a:noFill/>
            <a:round/>
            <a:headEnd/>
            <a:tailEnd/>
          </a:ln>
        </p:spPr>
        <p:txBody>
          <a:bodyPr>
            <a:prstTxWarp prst="textNoShape">
              <a:avLst/>
            </a:prstTxWarp>
          </a:bodyPr>
          <a:lstStyle/>
          <a:p>
            <a:pPr algn="ctr" defTabSz="449263">
              <a:spcBef>
                <a:spcPts val="1500"/>
              </a:spcBef>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sz="2200" b="1">
              <a:solidFill>
                <a:srgbClr val="000066"/>
              </a:solidFill>
              <a:latin typeface="Calibri" pitchFamily="34" charset="0"/>
            </a:endParaRPr>
          </a:p>
        </p:txBody>
      </p:sp>
      <p:sp>
        <p:nvSpPr>
          <p:cNvPr id="20" name="Text Box 21">
            <a:extLst>
              <a:ext uri="{FF2B5EF4-FFF2-40B4-BE49-F238E27FC236}">
                <a16:creationId xmlns:a16="http://schemas.microsoft.com/office/drawing/2014/main" id="{6C767402-417F-4529-A40D-6B46EAA2A7FC}"/>
              </a:ext>
            </a:extLst>
          </p:cNvPr>
          <p:cNvSpPr txBox="1">
            <a:spLocks noChangeArrowheads="1"/>
          </p:cNvSpPr>
          <p:nvPr/>
        </p:nvSpPr>
        <p:spPr bwMode="auto">
          <a:xfrm>
            <a:off x="1524000" y="0"/>
            <a:ext cx="9144000" cy="609600"/>
          </a:xfrm>
          <a:prstGeom prst="rect">
            <a:avLst/>
          </a:prstGeom>
          <a:solidFill>
            <a:schemeClr val="accent5">
              <a:lumMod val="75000"/>
            </a:schemeClr>
          </a:solidFill>
          <a:ln w="9525">
            <a:noFill/>
            <a:miter lim="800000"/>
            <a:headEnd/>
            <a:tailEnd/>
          </a:ln>
          <a:effectLst>
            <a:outerShdw blurRad="40000" dist="20000" dir="5400000" rotWithShape="0">
              <a:srgbClr val="808080">
                <a:alpha val="37999"/>
              </a:srgbClr>
            </a:outerShdw>
          </a:effectLst>
        </p:spPr>
        <p:txBody>
          <a:bodyPr/>
          <a:lstStyle>
            <a:defPPr>
              <a:defRPr lang="fr-FR"/>
            </a:defPPr>
            <a:lvl1pPr algn="ctr" defTabSz="449263">
              <a:lnSpc>
                <a:spcPct val="150000"/>
              </a:lnSpc>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i="0">
                <a:solidFill>
                  <a:schemeClr val="tx2">
                    <a:lumMod val="50000"/>
                  </a:schemeClr>
                </a:solidFill>
                <a:latin typeface="Calibri" pitchFamily="34" charset="0"/>
                <a:ea typeface="Arial Unicode MS" pitchFamily="34" charset="-128"/>
                <a:cs typeface="Arial Unicode MS" pitchFamily="34" charset="-128"/>
              </a:defRPr>
            </a:lvl1pPr>
            <a:lvl2pPr marL="37931725" indent="-37474525"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5pPr>
            <a:lvl6pPr marL="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6pPr>
            <a:lvl7pPr marL="9144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7pPr>
            <a:lvl8pPr marL="1371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8pPr>
            <a:lvl9pPr marL="18288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9p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defRPr/>
            </a:pPr>
            <a:r>
              <a:rPr lang="fr-FR" sz="2400" dirty="0">
                <a:solidFill>
                  <a:schemeClr val="bg1"/>
                </a:solidFill>
                <a:cs typeface="Arial" charset="0"/>
              </a:rPr>
              <a:t>La découverte de la diversité du génome</a:t>
            </a:r>
            <a:endParaRPr lang="fr-FR" sz="3600" dirty="0">
              <a:solidFill>
                <a:schemeClr val="bg1"/>
              </a:solidFill>
            </a:endParaRPr>
          </a:p>
        </p:txBody>
      </p:sp>
      <p:pic>
        <p:nvPicPr>
          <p:cNvPr id="3" name="Image 2">
            <a:extLst>
              <a:ext uri="{FF2B5EF4-FFF2-40B4-BE49-F238E27FC236}">
                <a16:creationId xmlns:a16="http://schemas.microsoft.com/office/drawing/2014/main" id="{431CA488-47F7-46A9-B7BF-DD3B14829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736" y="1188009"/>
            <a:ext cx="2553161" cy="2120422"/>
          </a:xfrm>
          <a:prstGeom prst="rect">
            <a:avLst/>
          </a:prstGeom>
        </p:spPr>
      </p:pic>
      <p:pic>
        <p:nvPicPr>
          <p:cNvPr id="5" name="Image 4">
            <a:extLst>
              <a:ext uri="{FF2B5EF4-FFF2-40B4-BE49-F238E27FC236}">
                <a16:creationId xmlns:a16="http://schemas.microsoft.com/office/drawing/2014/main" id="{F0638BF2-812C-4B18-824C-3BA9F492A1A0}"/>
              </a:ext>
            </a:extLst>
          </p:cNvPr>
          <p:cNvPicPr>
            <a:picLocks noChangeAspect="1"/>
          </p:cNvPicPr>
          <p:nvPr/>
        </p:nvPicPr>
        <p:blipFill rotWithShape="1">
          <a:blip r:embed="rId4"/>
          <a:srcRect t="11989"/>
          <a:stretch/>
        </p:blipFill>
        <p:spPr>
          <a:xfrm>
            <a:off x="5591945" y="1334272"/>
            <a:ext cx="3268599" cy="2022721"/>
          </a:xfrm>
          <a:prstGeom prst="rect">
            <a:avLst/>
          </a:prstGeom>
        </p:spPr>
      </p:pic>
      <p:sp>
        <p:nvSpPr>
          <p:cNvPr id="7" name="ZoneTexte 6">
            <a:extLst>
              <a:ext uri="{FF2B5EF4-FFF2-40B4-BE49-F238E27FC236}">
                <a16:creationId xmlns:a16="http://schemas.microsoft.com/office/drawing/2014/main" id="{668C9396-9278-4C91-895C-BC764441BAD2}"/>
              </a:ext>
            </a:extLst>
          </p:cNvPr>
          <p:cNvSpPr txBox="1"/>
          <p:nvPr/>
        </p:nvSpPr>
        <p:spPr>
          <a:xfrm>
            <a:off x="7588672" y="2150324"/>
            <a:ext cx="1728192" cy="307777"/>
          </a:xfrm>
          <a:prstGeom prst="rect">
            <a:avLst/>
          </a:prstGeom>
          <a:noFill/>
        </p:spPr>
        <p:txBody>
          <a:bodyPr wrap="square" rtlCol="0">
            <a:spAutoFit/>
          </a:bodyPr>
          <a:lstStyle/>
          <a:p>
            <a:r>
              <a:rPr lang="fr-FR" sz="1400" b="1" dirty="0">
                <a:solidFill>
                  <a:srgbClr val="C00000"/>
                </a:solidFill>
              </a:rPr>
              <a:t>transversions</a:t>
            </a:r>
            <a:endParaRPr lang="fr-FR" b="1" dirty="0">
              <a:solidFill>
                <a:srgbClr val="C00000"/>
              </a:solidFill>
            </a:endParaRPr>
          </a:p>
        </p:txBody>
      </p:sp>
      <p:sp>
        <p:nvSpPr>
          <p:cNvPr id="23" name="ZoneTexte 22">
            <a:extLst>
              <a:ext uri="{FF2B5EF4-FFF2-40B4-BE49-F238E27FC236}">
                <a16:creationId xmlns:a16="http://schemas.microsoft.com/office/drawing/2014/main" id="{C54EA927-041D-4449-BB39-4798C19C23FC}"/>
              </a:ext>
            </a:extLst>
          </p:cNvPr>
          <p:cNvSpPr txBox="1"/>
          <p:nvPr/>
        </p:nvSpPr>
        <p:spPr>
          <a:xfrm>
            <a:off x="6613894" y="1421095"/>
            <a:ext cx="1728192" cy="307777"/>
          </a:xfrm>
          <a:prstGeom prst="rect">
            <a:avLst/>
          </a:prstGeom>
          <a:noFill/>
        </p:spPr>
        <p:txBody>
          <a:bodyPr wrap="square" rtlCol="0">
            <a:spAutoFit/>
          </a:bodyPr>
          <a:lstStyle/>
          <a:p>
            <a:r>
              <a:rPr lang="fr-FR" sz="1400" b="1" dirty="0">
                <a:solidFill>
                  <a:srgbClr val="92D050"/>
                </a:solidFill>
              </a:rPr>
              <a:t>Non CpG transitions</a:t>
            </a:r>
            <a:endParaRPr lang="fr-FR" b="1" dirty="0">
              <a:solidFill>
                <a:srgbClr val="92D050"/>
              </a:solidFill>
            </a:endParaRPr>
          </a:p>
        </p:txBody>
      </p:sp>
      <p:sp>
        <p:nvSpPr>
          <p:cNvPr id="24" name="ZoneTexte 23">
            <a:extLst>
              <a:ext uri="{FF2B5EF4-FFF2-40B4-BE49-F238E27FC236}">
                <a16:creationId xmlns:a16="http://schemas.microsoft.com/office/drawing/2014/main" id="{20962421-C0F2-4CCB-98BF-97E4BA520C44}"/>
              </a:ext>
            </a:extLst>
          </p:cNvPr>
          <p:cNvSpPr txBox="1"/>
          <p:nvPr/>
        </p:nvSpPr>
        <p:spPr>
          <a:xfrm>
            <a:off x="8472264" y="1465620"/>
            <a:ext cx="1066282" cy="523220"/>
          </a:xfrm>
          <a:prstGeom prst="rect">
            <a:avLst/>
          </a:prstGeom>
          <a:noFill/>
        </p:spPr>
        <p:txBody>
          <a:bodyPr wrap="square" rtlCol="0">
            <a:spAutoFit/>
          </a:bodyPr>
          <a:lstStyle/>
          <a:p>
            <a:pPr algn="ctr"/>
            <a:r>
              <a:rPr lang="fr-FR" sz="1400" b="1" dirty="0">
                <a:solidFill>
                  <a:srgbClr val="00B0F0"/>
                </a:solidFill>
              </a:rPr>
              <a:t>CpG </a:t>
            </a:r>
          </a:p>
          <a:p>
            <a:pPr algn="ctr"/>
            <a:r>
              <a:rPr lang="fr-FR" sz="1400" b="1" dirty="0">
                <a:solidFill>
                  <a:srgbClr val="00B0F0"/>
                </a:solidFill>
              </a:rPr>
              <a:t>transitions</a:t>
            </a:r>
            <a:endParaRPr lang="fr-FR" b="1" dirty="0">
              <a:solidFill>
                <a:srgbClr val="00B0F0"/>
              </a:solidFill>
            </a:endParaRPr>
          </a:p>
        </p:txBody>
      </p:sp>
      <p:sp>
        <p:nvSpPr>
          <p:cNvPr id="25" name="ZoneTexte 24">
            <a:extLst>
              <a:ext uri="{FF2B5EF4-FFF2-40B4-BE49-F238E27FC236}">
                <a16:creationId xmlns:a16="http://schemas.microsoft.com/office/drawing/2014/main" id="{DDB3E13C-37FC-4DDE-B093-0403017FEC18}"/>
              </a:ext>
            </a:extLst>
          </p:cNvPr>
          <p:cNvSpPr txBox="1"/>
          <p:nvPr/>
        </p:nvSpPr>
        <p:spPr>
          <a:xfrm>
            <a:off x="1474878" y="3419708"/>
            <a:ext cx="9144000" cy="369332"/>
          </a:xfrm>
          <a:prstGeom prst="rect">
            <a:avLst/>
          </a:prstGeom>
          <a:noFill/>
        </p:spPr>
        <p:txBody>
          <a:bodyPr wrap="square" rtlCol="0">
            <a:spAutoFit/>
          </a:bodyPr>
          <a:lstStyle/>
          <a:p>
            <a:pPr algn="ctr"/>
            <a:r>
              <a:rPr lang="fr-FR" b="1" dirty="0"/>
              <a:t>Séquencer</a:t>
            </a:r>
            <a:r>
              <a:rPr lang="fr-FR" b="1" dirty="0">
                <a:solidFill>
                  <a:srgbClr val="0000FF"/>
                </a:solidFill>
              </a:rPr>
              <a:t> </a:t>
            </a:r>
            <a:r>
              <a:rPr lang="fr-FR" b="1" dirty="0"/>
              <a:t>un </a:t>
            </a:r>
            <a:r>
              <a:rPr lang="fr-FR" b="1" dirty="0">
                <a:solidFill>
                  <a:srgbClr val="0000FF"/>
                </a:solidFill>
              </a:rPr>
              <a:t>nouvel individu </a:t>
            </a:r>
            <a:r>
              <a:rPr lang="fr-FR" b="1" dirty="0"/>
              <a:t>= Identifier de </a:t>
            </a:r>
            <a:r>
              <a:rPr lang="fr-FR" b="1" dirty="0">
                <a:solidFill>
                  <a:srgbClr val="0000FF"/>
                </a:solidFill>
              </a:rPr>
              <a:t>nouvelles variations</a:t>
            </a:r>
          </a:p>
        </p:txBody>
      </p:sp>
      <p:pic>
        <p:nvPicPr>
          <p:cNvPr id="26" name="Image 25">
            <a:extLst>
              <a:ext uri="{FF2B5EF4-FFF2-40B4-BE49-F238E27FC236}">
                <a16:creationId xmlns:a16="http://schemas.microsoft.com/office/drawing/2014/main" id="{050C0753-3C1E-4BA2-B909-B0DFAC4F62E3}"/>
              </a:ext>
            </a:extLst>
          </p:cNvPr>
          <p:cNvPicPr>
            <a:picLocks noChangeAspect="1"/>
          </p:cNvPicPr>
          <p:nvPr/>
        </p:nvPicPr>
        <p:blipFill rotWithShape="1">
          <a:blip r:embed="rId5"/>
          <a:srcRect l="4156" t="8165"/>
          <a:stretch/>
        </p:blipFill>
        <p:spPr>
          <a:xfrm>
            <a:off x="5866138" y="4077072"/>
            <a:ext cx="3001662" cy="2175228"/>
          </a:xfrm>
          <a:prstGeom prst="rect">
            <a:avLst/>
          </a:prstGeom>
        </p:spPr>
      </p:pic>
      <p:grpSp>
        <p:nvGrpSpPr>
          <p:cNvPr id="6" name="Groupe 5">
            <a:extLst>
              <a:ext uri="{FF2B5EF4-FFF2-40B4-BE49-F238E27FC236}">
                <a16:creationId xmlns:a16="http://schemas.microsoft.com/office/drawing/2014/main" id="{88F8D27E-8472-494E-8F0A-813C5296AB15}"/>
              </a:ext>
            </a:extLst>
          </p:cNvPr>
          <p:cNvGrpSpPr/>
          <p:nvPr/>
        </p:nvGrpSpPr>
        <p:grpSpPr>
          <a:xfrm>
            <a:off x="2957011" y="4077073"/>
            <a:ext cx="2818175" cy="2534045"/>
            <a:chOff x="1433010" y="4042212"/>
            <a:chExt cx="2818175" cy="2534045"/>
          </a:xfrm>
        </p:grpSpPr>
        <p:pic>
          <p:nvPicPr>
            <p:cNvPr id="4" name="Image 3">
              <a:extLst>
                <a:ext uri="{FF2B5EF4-FFF2-40B4-BE49-F238E27FC236}">
                  <a16:creationId xmlns:a16="http://schemas.microsoft.com/office/drawing/2014/main" id="{6A4FCAAD-60E3-45DE-825C-449B0585B373}"/>
                </a:ext>
              </a:extLst>
            </p:cNvPr>
            <p:cNvPicPr>
              <a:picLocks noChangeAspect="1"/>
            </p:cNvPicPr>
            <p:nvPr/>
          </p:nvPicPr>
          <p:blipFill rotWithShape="1">
            <a:blip r:embed="rId6"/>
            <a:srcRect t="10182"/>
            <a:stretch/>
          </p:blipFill>
          <p:spPr>
            <a:xfrm>
              <a:off x="1433010" y="4042212"/>
              <a:ext cx="2818175" cy="2397010"/>
            </a:xfrm>
            <a:prstGeom prst="rect">
              <a:avLst/>
            </a:prstGeom>
          </p:spPr>
        </p:pic>
        <p:sp>
          <p:nvSpPr>
            <p:cNvPr id="2" name="Rectangle 1">
              <a:extLst>
                <a:ext uri="{FF2B5EF4-FFF2-40B4-BE49-F238E27FC236}">
                  <a16:creationId xmlns:a16="http://schemas.microsoft.com/office/drawing/2014/main" id="{E6D48398-232F-4C7F-AB00-BE5735A88CCA}"/>
                </a:ext>
              </a:extLst>
            </p:cNvPr>
            <p:cNvSpPr/>
            <p:nvPr/>
          </p:nvSpPr>
          <p:spPr>
            <a:xfrm>
              <a:off x="1475656" y="6206925"/>
              <a:ext cx="324544"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8" name="ZoneTexte 7">
            <a:extLst>
              <a:ext uri="{FF2B5EF4-FFF2-40B4-BE49-F238E27FC236}">
                <a16:creationId xmlns:a16="http://schemas.microsoft.com/office/drawing/2014/main" id="{13605086-B86E-441E-AD0E-036E80123750}"/>
              </a:ext>
            </a:extLst>
          </p:cNvPr>
          <p:cNvSpPr txBox="1"/>
          <p:nvPr/>
        </p:nvSpPr>
        <p:spPr>
          <a:xfrm>
            <a:off x="1559497" y="6444044"/>
            <a:ext cx="9051899" cy="369332"/>
          </a:xfrm>
          <a:prstGeom prst="rect">
            <a:avLst/>
          </a:prstGeom>
          <a:noFill/>
        </p:spPr>
        <p:txBody>
          <a:bodyPr wrap="square" rtlCol="0">
            <a:spAutoFit/>
          </a:bodyPr>
          <a:lstStyle/>
          <a:p>
            <a:pPr algn="ctr"/>
            <a:r>
              <a:rPr lang="fr-FR" b="1" dirty="0"/>
              <a:t>De nombreux gènes sont </a:t>
            </a:r>
            <a:r>
              <a:rPr lang="fr-FR" b="1" dirty="0">
                <a:solidFill>
                  <a:srgbClr val="0000FF"/>
                </a:solidFill>
              </a:rPr>
              <a:t>tolérants à la perte de fonction</a:t>
            </a:r>
          </a:p>
        </p:txBody>
      </p:sp>
      <p:sp>
        <p:nvSpPr>
          <p:cNvPr id="9" name="ZoneTexte 8">
            <a:extLst>
              <a:ext uri="{FF2B5EF4-FFF2-40B4-BE49-F238E27FC236}">
                <a16:creationId xmlns:a16="http://schemas.microsoft.com/office/drawing/2014/main" id="{A5B6E2AD-B113-4F76-B7FB-88EF9EC3491D}"/>
              </a:ext>
            </a:extLst>
          </p:cNvPr>
          <p:cNvSpPr txBox="1"/>
          <p:nvPr/>
        </p:nvSpPr>
        <p:spPr>
          <a:xfrm>
            <a:off x="8867801" y="6221512"/>
            <a:ext cx="1800199" cy="584775"/>
          </a:xfrm>
          <a:prstGeom prst="rect">
            <a:avLst/>
          </a:prstGeom>
          <a:noFill/>
        </p:spPr>
        <p:txBody>
          <a:bodyPr wrap="square" rtlCol="0">
            <a:spAutoFit/>
          </a:bodyPr>
          <a:lstStyle/>
          <a:p>
            <a:pPr algn="r"/>
            <a:r>
              <a:rPr lang="fr-FR" sz="1600" b="1" i="1" dirty="0">
                <a:solidFill>
                  <a:schemeClr val="bg1">
                    <a:lumMod val="50000"/>
                  </a:schemeClr>
                </a:solidFill>
              </a:rPr>
              <a:t>Lek et al., </a:t>
            </a:r>
          </a:p>
          <a:p>
            <a:pPr algn="r"/>
            <a:r>
              <a:rPr lang="fr-FR" sz="1600" b="1" i="1" dirty="0">
                <a:solidFill>
                  <a:schemeClr val="bg1">
                    <a:lumMod val="50000"/>
                  </a:schemeClr>
                </a:solidFill>
              </a:rPr>
              <a:t>Nat Genet 2006</a:t>
            </a:r>
          </a:p>
        </p:txBody>
      </p:sp>
      <p:sp>
        <p:nvSpPr>
          <p:cNvPr id="10" name="Rectangle 9">
            <a:extLst>
              <a:ext uri="{FF2B5EF4-FFF2-40B4-BE49-F238E27FC236}">
                <a16:creationId xmlns:a16="http://schemas.microsoft.com/office/drawing/2014/main" id="{D8293024-DBA3-4A13-AD07-526231D1A1B1}"/>
              </a:ext>
            </a:extLst>
          </p:cNvPr>
          <p:cNvSpPr/>
          <p:nvPr/>
        </p:nvSpPr>
        <p:spPr>
          <a:xfrm>
            <a:off x="8832305" y="1916832"/>
            <a:ext cx="1824787" cy="1477328"/>
          </a:xfrm>
          <a:prstGeom prst="rect">
            <a:avLst/>
          </a:prstGeom>
        </p:spPr>
        <p:txBody>
          <a:bodyPr wrap="square">
            <a:spAutoFit/>
          </a:bodyPr>
          <a:lstStyle/>
          <a:p>
            <a:pPr algn="ctr"/>
            <a:r>
              <a:rPr lang="fr-FR" b="1" dirty="0">
                <a:solidFill>
                  <a:srgbClr val="0000FF"/>
                </a:solidFill>
              </a:rPr>
              <a:t>Ce qui est mutable, </a:t>
            </a:r>
          </a:p>
          <a:p>
            <a:pPr algn="ctr"/>
            <a:r>
              <a:rPr lang="fr-FR" b="1" dirty="0">
                <a:solidFill>
                  <a:srgbClr val="0000FF"/>
                </a:solidFill>
              </a:rPr>
              <a:t>la nature le mute</a:t>
            </a:r>
          </a:p>
          <a:p>
            <a:pPr algn="ctr"/>
            <a:endParaRPr lang="fr-FR" b="1" dirty="0">
              <a:solidFill>
                <a:srgbClr val="0000FF"/>
              </a:solidFill>
            </a:endParaRPr>
          </a:p>
          <a:p>
            <a:pPr algn="ctr"/>
            <a:r>
              <a:rPr lang="fr-FR" b="1" dirty="0">
                <a:solidFill>
                  <a:srgbClr val="0000FF"/>
                </a:solidFill>
              </a:rPr>
              <a:t>Toléré = observé</a:t>
            </a:r>
            <a:endParaRPr lang="fr-FR" b="1" dirty="0"/>
          </a:p>
        </p:txBody>
      </p:sp>
      <p:cxnSp>
        <p:nvCxnSpPr>
          <p:cNvPr id="12" name="Connecteur droit avec flèche 11"/>
          <p:cNvCxnSpPr/>
          <p:nvPr/>
        </p:nvCxnSpPr>
        <p:spPr>
          <a:xfrm>
            <a:off x="9696400" y="2852936"/>
            <a:ext cx="0" cy="216024"/>
          </a:xfrm>
          <a:prstGeom prst="straightConnector1">
            <a:avLst/>
          </a:prstGeom>
          <a:ln w="28575">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6853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P spid="24" grpId="0"/>
      <p:bldP spid="25"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14"/>
          <p:cNvSpPr txBox="1">
            <a:spLocks noChangeArrowheads="1"/>
          </p:cNvSpPr>
          <p:nvPr/>
        </p:nvSpPr>
        <p:spPr bwMode="auto">
          <a:xfrm>
            <a:off x="2209800" y="28587"/>
            <a:ext cx="7772400" cy="492125"/>
          </a:xfrm>
          <a:prstGeom prst="rect">
            <a:avLst/>
          </a:prstGeom>
          <a:noFill/>
          <a:ln w="9525">
            <a:noFill/>
            <a:round/>
            <a:headEnd/>
            <a:tailEnd/>
          </a:ln>
        </p:spPr>
        <p:txBody>
          <a:bodyPr>
            <a:prstTxWarp prst="textNoShape">
              <a:avLst/>
            </a:prstTxWarp>
          </a:bodyPr>
          <a:lstStyle/>
          <a:p>
            <a:pPr algn="ctr" defTabSz="449263">
              <a:spcBef>
                <a:spcPts val="1500"/>
              </a:spcBef>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sz="2200" b="1">
              <a:solidFill>
                <a:srgbClr val="000066"/>
              </a:solidFill>
              <a:latin typeface="Calibri" pitchFamily="34" charset="0"/>
            </a:endParaRPr>
          </a:p>
        </p:txBody>
      </p:sp>
      <p:sp>
        <p:nvSpPr>
          <p:cNvPr id="34" name="Text Box 21"/>
          <p:cNvSpPr txBox="1">
            <a:spLocks noChangeArrowheads="1"/>
          </p:cNvSpPr>
          <p:nvPr/>
        </p:nvSpPr>
        <p:spPr bwMode="auto">
          <a:xfrm>
            <a:off x="1524000" y="0"/>
            <a:ext cx="9144000" cy="609600"/>
          </a:xfrm>
          <a:prstGeom prst="rect">
            <a:avLst/>
          </a:prstGeom>
          <a:solidFill>
            <a:schemeClr val="accent5">
              <a:lumMod val="75000"/>
            </a:schemeClr>
          </a:solidFill>
          <a:ln w="9525">
            <a:noFill/>
            <a:miter lim="800000"/>
            <a:headEnd/>
            <a:tailEnd/>
          </a:ln>
          <a:effectLst>
            <a:outerShdw blurRad="40000" dist="20000" dir="5400000" rotWithShape="0">
              <a:srgbClr val="808080">
                <a:alpha val="37999"/>
              </a:srgbClr>
            </a:outerShdw>
          </a:effectLst>
        </p:spPr>
        <p:txBody>
          <a:bodyPr/>
          <a:lstStyle>
            <a:defPPr>
              <a:defRPr lang="fr-FR"/>
            </a:defPPr>
            <a:lvl1pPr algn="ctr" defTabSz="449263">
              <a:lnSpc>
                <a:spcPct val="150000"/>
              </a:lnSpc>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i="0">
                <a:solidFill>
                  <a:schemeClr val="tx2">
                    <a:lumMod val="50000"/>
                  </a:schemeClr>
                </a:solidFill>
                <a:latin typeface="Calibri" pitchFamily="34" charset="0"/>
                <a:ea typeface="Arial Unicode MS" pitchFamily="34" charset="-128"/>
                <a:cs typeface="Arial Unicode MS" pitchFamily="34" charset="-128"/>
              </a:defRPr>
            </a:lvl1pPr>
            <a:lvl2pPr marL="37931725" indent="-37474525"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5pPr>
            <a:lvl6pPr marL="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6pPr>
            <a:lvl7pPr marL="9144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7pPr>
            <a:lvl8pPr marL="1371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8pPr>
            <a:lvl9pPr marL="18288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9p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defRPr/>
            </a:pPr>
            <a:r>
              <a:rPr lang="fr-FR" sz="2400" dirty="0">
                <a:solidFill>
                  <a:schemeClr val="bg1"/>
                </a:solidFill>
                <a:cs typeface="Arial" charset="0"/>
              </a:rPr>
              <a:t>Découverte de la mutabilité du génome</a:t>
            </a:r>
            <a:endParaRPr lang="fr-FR" sz="3600" dirty="0">
              <a:solidFill>
                <a:schemeClr val="bg1"/>
              </a:solidFill>
            </a:endParaRPr>
          </a:p>
        </p:txBody>
      </p:sp>
      <p:sp>
        <p:nvSpPr>
          <p:cNvPr id="13" name="ZoneTexte 12"/>
          <p:cNvSpPr txBox="1"/>
          <p:nvPr/>
        </p:nvSpPr>
        <p:spPr>
          <a:xfrm>
            <a:off x="4223792" y="764704"/>
            <a:ext cx="3888432" cy="369332"/>
          </a:xfrm>
          <a:prstGeom prst="rect">
            <a:avLst/>
          </a:prstGeom>
          <a:noFill/>
        </p:spPr>
        <p:txBody>
          <a:bodyPr wrap="square" rtlCol="0">
            <a:spAutoFit/>
          </a:bodyPr>
          <a:lstStyle/>
          <a:p>
            <a:pPr algn="ctr"/>
            <a:r>
              <a:rPr lang="fr-FR" b="1" dirty="0">
                <a:solidFill>
                  <a:srgbClr val="3F6EA7"/>
                </a:solidFill>
              </a:rPr>
              <a:t>Séquençage d’</a:t>
            </a:r>
            <a:r>
              <a:rPr lang="fr-FR" b="1" dirty="0" err="1">
                <a:solidFill>
                  <a:srgbClr val="3F6EA7"/>
                </a:solidFill>
              </a:rPr>
              <a:t>exome</a:t>
            </a:r>
            <a:r>
              <a:rPr lang="fr-FR" b="1" dirty="0">
                <a:solidFill>
                  <a:srgbClr val="3F6EA7"/>
                </a:solidFill>
              </a:rPr>
              <a:t> / génome en trio</a:t>
            </a:r>
            <a:endParaRPr lang="fr-FR" b="1" dirty="0"/>
          </a:p>
        </p:txBody>
      </p:sp>
      <p:sp>
        <p:nvSpPr>
          <p:cNvPr id="5" name="Rectangle 4"/>
          <p:cNvSpPr/>
          <p:nvPr/>
        </p:nvSpPr>
        <p:spPr>
          <a:xfrm>
            <a:off x="7392144" y="1350060"/>
            <a:ext cx="576064" cy="766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8688288" y="1727141"/>
            <a:ext cx="576064" cy="766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 name="Groupe 62"/>
          <p:cNvGrpSpPr>
            <a:grpSpLocks/>
          </p:cNvGrpSpPr>
          <p:nvPr/>
        </p:nvGrpSpPr>
        <p:grpSpPr bwMode="auto">
          <a:xfrm>
            <a:off x="5588074" y="1350060"/>
            <a:ext cx="1015855" cy="820464"/>
            <a:chOff x="3124203" y="1605310"/>
            <a:chExt cx="1690511" cy="1446510"/>
          </a:xfrm>
        </p:grpSpPr>
        <p:sp>
          <p:nvSpPr>
            <p:cNvPr id="21" name="Line 2"/>
            <p:cNvSpPr>
              <a:spLocks noChangeShapeType="1"/>
            </p:cNvSpPr>
            <p:nvPr/>
          </p:nvSpPr>
          <p:spPr bwMode="auto">
            <a:xfrm>
              <a:off x="3321755" y="2018060"/>
              <a:ext cx="1412" cy="2540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2" name="Line 4"/>
            <p:cNvSpPr>
              <a:spLocks noChangeShapeType="1"/>
            </p:cNvSpPr>
            <p:nvPr/>
          </p:nvSpPr>
          <p:spPr bwMode="auto">
            <a:xfrm flipV="1">
              <a:off x="4655257" y="1988840"/>
              <a:ext cx="1411" cy="30479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23" name="Line 5"/>
            <p:cNvSpPr>
              <a:spLocks noChangeShapeType="1"/>
            </p:cNvSpPr>
            <p:nvPr/>
          </p:nvSpPr>
          <p:spPr bwMode="auto">
            <a:xfrm>
              <a:off x="3944058" y="2284760"/>
              <a:ext cx="1411" cy="4699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 name="Rectangle 10"/>
            <p:cNvSpPr>
              <a:spLocks noChangeArrowheads="1"/>
            </p:cNvSpPr>
            <p:nvPr/>
          </p:nvSpPr>
          <p:spPr bwMode="auto">
            <a:xfrm>
              <a:off x="3782941" y="2708920"/>
              <a:ext cx="357011" cy="342900"/>
            </a:xfrm>
            <a:prstGeom prst="rect">
              <a:avLst/>
            </a:prstGeom>
            <a:solidFill>
              <a:schemeClr val="tx1"/>
            </a:solidFill>
            <a:ln w="14288">
              <a:solidFill>
                <a:srgbClr val="000000"/>
              </a:solidFill>
              <a:miter lim="800000"/>
              <a:headEnd/>
              <a:tailEnd/>
            </a:ln>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fr-FR" altLang="fr-FR" b="1">
                <a:solidFill>
                  <a:srgbClr val="000000"/>
                </a:solidFill>
                <a:cs typeface="Times New Roman" pitchFamily="18" charset="0"/>
              </a:endParaRPr>
            </a:p>
          </p:txBody>
        </p:sp>
        <p:sp>
          <p:nvSpPr>
            <p:cNvPr id="25" name="Line 20"/>
            <p:cNvSpPr>
              <a:spLocks noChangeShapeType="1"/>
            </p:cNvSpPr>
            <p:nvPr/>
          </p:nvSpPr>
          <p:spPr bwMode="auto">
            <a:xfrm>
              <a:off x="3321756" y="2276872"/>
              <a:ext cx="1320800"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26" name="Rectangle 35"/>
            <p:cNvSpPr>
              <a:spLocks noChangeArrowheads="1"/>
            </p:cNvSpPr>
            <p:nvPr/>
          </p:nvSpPr>
          <p:spPr bwMode="auto">
            <a:xfrm>
              <a:off x="4457703" y="1630710"/>
              <a:ext cx="357011" cy="3429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fr-FR" altLang="fr-FR" b="1">
                <a:solidFill>
                  <a:srgbClr val="000000"/>
                </a:solidFill>
                <a:cs typeface="Times New Roman" pitchFamily="18" charset="0"/>
              </a:endParaRPr>
            </a:p>
          </p:txBody>
        </p:sp>
        <p:sp>
          <p:nvSpPr>
            <p:cNvPr id="27" name="Oval 36"/>
            <p:cNvSpPr>
              <a:spLocks noChangeArrowheads="1"/>
            </p:cNvSpPr>
            <p:nvPr/>
          </p:nvSpPr>
          <p:spPr bwMode="auto">
            <a:xfrm>
              <a:off x="3124203" y="1605310"/>
              <a:ext cx="420511" cy="406400"/>
            </a:xfrm>
            <a:prstGeom prst="ellipse">
              <a:avLst/>
            </a:prstGeom>
            <a:solidFill>
              <a:srgbClr val="FFFFFF"/>
            </a:solidFill>
            <a:ln w="19050">
              <a:solidFill>
                <a:srgbClr val="000000"/>
              </a:solidFill>
              <a:round/>
              <a:headEnd/>
              <a:tailEnd/>
            </a:ln>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fr-FR" altLang="fr-FR" b="1">
                <a:solidFill>
                  <a:srgbClr val="000000"/>
                </a:solidFill>
                <a:cs typeface="Times New Roman" pitchFamily="18" charset="0"/>
              </a:endParaRPr>
            </a:p>
          </p:txBody>
        </p:sp>
      </p:grpSp>
      <p:sp>
        <p:nvSpPr>
          <p:cNvPr id="37" name="TextBox 36"/>
          <p:cNvSpPr txBox="1"/>
          <p:nvPr/>
        </p:nvSpPr>
        <p:spPr>
          <a:xfrm>
            <a:off x="1991544" y="1206045"/>
            <a:ext cx="3744416" cy="646331"/>
          </a:xfrm>
          <a:prstGeom prst="rect">
            <a:avLst/>
          </a:prstGeom>
          <a:noFill/>
        </p:spPr>
        <p:txBody>
          <a:bodyPr wrap="square" rtlCol="0">
            <a:spAutoFit/>
          </a:bodyPr>
          <a:lstStyle/>
          <a:p>
            <a:pPr algn="ctr"/>
            <a:r>
              <a:rPr lang="fr-FR" b="1" dirty="0">
                <a:solidFill>
                  <a:srgbClr val="C00000"/>
                </a:solidFill>
              </a:rPr>
              <a:t>4 000 </a:t>
            </a:r>
            <a:r>
              <a:rPr lang="fr-FR" b="1" dirty="0" err="1">
                <a:solidFill>
                  <a:srgbClr val="C00000"/>
                </a:solidFill>
              </a:rPr>
              <a:t>000</a:t>
            </a:r>
            <a:r>
              <a:rPr lang="fr-FR" b="1" dirty="0">
                <a:solidFill>
                  <a:srgbClr val="C00000"/>
                </a:solidFill>
              </a:rPr>
              <a:t> </a:t>
            </a:r>
            <a:r>
              <a:rPr lang="fr-FR" b="1" dirty="0" err="1"/>
              <a:t>variants</a:t>
            </a:r>
            <a:r>
              <a:rPr lang="fr-FR" b="1" dirty="0"/>
              <a:t> génomiques</a:t>
            </a:r>
          </a:p>
          <a:p>
            <a:pPr algn="ctr"/>
            <a:r>
              <a:rPr lang="fr-FR" b="1" dirty="0"/>
              <a:t>Dont </a:t>
            </a:r>
            <a:r>
              <a:rPr lang="fr-FR" b="1" dirty="0">
                <a:solidFill>
                  <a:srgbClr val="00B0F0"/>
                </a:solidFill>
              </a:rPr>
              <a:t>20 000 </a:t>
            </a:r>
            <a:r>
              <a:rPr lang="fr-FR" b="1" dirty="0" err="1"/>
              <a:t>exoniques</a:t>
            </a:r>
            <a:endParaRPr lang="nl-NL" b="1" dirty="0"/>
          </a:p>
        </p:txBody>
      </p:sp>
      <p:sp>
        <p:nvSpPr>
          <p:cNvPr id="38" name="TextBox 37"/>
          <p:cNvSpPr txBox="1"/>
          <p:nvPr/>
        </p:nvSpPr>
        <p:spPr>
          <a:xfrm>
            <a:off x="6744072" y="1278053"/>
            <a:ext cx="3744416" cy="646331"/>
          </a:xfrm>
          <a:prstGeom prst="rect">
            <a:avLst/>
          </a:prstGeom>
          <a:noFill/>
        </p:spPr>
        <p:txBody>
          <a:bodyPr wrap="square" rtlCol="0">
            <a:spAutoFit/>
          </a:bodyPr>
          <a:lstStyle/>
          <a:p>
            <a:pPr algn="ctr"/>
            <a:r>
              <a:rPr lang="fr-FR" b="1" dirty="0">
                <a:solidFill>
                  <a:srgbClr val="C00000"/>
                </a:solidFill>
              </a:rPr>
              <a:t>4 000 </a:t>
            </a:r>
            <a:r>
              <a:rPr lang="fr-FR" b="1" dirty="0" err="1">
                <a:solidFill>
                  <a:srgbClr val="C00000"/>
                </a:solidFill>
              </a:rPr>
              <a:t>000</a:t>
            </a:r>
            <a:r>
              <a:rPr lang="fr-FR" b="1" dirty="0">
                <a:solidFill>
                  <a:srgbClr val="C00000"/>
                </a:solidFill>
              </a:rPr>
              <a:t> </a:t>
            </a:r>
            <a:r>
              <a:rPr lang="fr-FR" b="1" dirty="0" err="1"/>
              <a:t>variants</a:t>
            </a:r>
            <a:r>
              <a:rPr lang="fr-FR" b="1" dirty="0"/>
              <a:t> génomiques</a:t>
            </a:r>
          </a:p>
          <a:p>
            <a:pPr algn="ctr"/>
            <a:r>
              <a:rPr lang="fr-FR" b="1" dirty="0"/>
              <a:t>Dont </a:t>
            </a:r>
            <a:r>
              <a:rPr lang="fr-FR" b="1" dirty="0">
                <a:solidFill>
                  <a:srgbClr val="00B0F0"/>
                </a:solidFill>
              </a:rPr>
              <a:t>20 000 </a:t>
            </a:r>
            <a:r>
              <a:rPr lang="fr-FR" b="1" dirty="0" err="1"/>
              <a:t>exoniques</a:t>
            </a:r>
            <a:endParaRPr lang="nl-NL" b="1" dirty="0"/>
          </a:p>
        </p:txBody>
      </p:sp>
      <p:sp>
        <p:nvSpPr>
          <p:cNvPr id="39" name="TextBox 38"/>
          <p:cNvSpPr txBox="1"/>
          <p:nvPr/>
        </p:nvSpPr>
        <p:spPr>
          <a:xfrm>
            <a:off x="4367808" y="2214157"/>
            <a:ext cx="3744416" cy="646331"/>
          </a:xfrm>
          <a:prstGeom prst="rect">
            <a:avLst/>
          </a:prstGeom>
          <a:noFill/>
        </p:spPr>
        <p:txBody>
          <a:bodyPr wrap="square" rtlCol="0">
            <a:spAutoFit/>
          </a:bodyPr>
          <a:lstStyle/>
          <a:p>
            <a:pPr algn="ctr"/>
            <a:r>
              <a:rPr lang="fr-FR" b="1" dirty="0">
                <a:solidFill>
                  <a:srgbClr val="C00000"/>
                </a:solidFill>
              </a:rPr>
              <a:t>4 000 </a:t>
            </a:r>
            <a:r>
              <a:rPr lang="fr-FR" b="1" dirty="0" err="1">
                <a:solidFill>
                  <a:srgbClr val="C00000"/>
                </a:solidFill>
              </a:rPr>
              <a:t>000</a:t>
            </a:r>
            <a:r>
              <a:rPr lang="fr-FR" b="1" dirty="0">
                <a:solidFill>
                  <a:srgbClr val="C00000"/>
                </a:solidFill>
              </a:rPr>
              <a:t> </a:t>
            </a:r>
            <a:r>
              <a:rPr lang="fr-FR" b="1" dirty="0" err="1"/>
              <a:t>variants</a:t>
            </a:r>
            <a:r>
              <a:rPr lang="fr-FR" b="1" dirty="0"/>
              <a:t> génomiques</a:t>
            </a:r>
          </a:p>
          <a:p>
            <a:pPr algn="ctr"/>
            <a:r>
              <a:rPr lang="fr-FR" b="1" dirty="0"/>
              <a:t>Dont </a:t>
            </a:r>
            <a:r>
              <a:rPr lang="fr-FR" b="1" dirty="0">
                <a:solidFill>
                  <a:srgbClr val="00B0F0"/>
                </a:solidFill>
              </a:rPr>
              <a:t>20 000 </a:t>
            </a:r>
            <a:r>
              <a:rPr lang="fr-FR" b="1" dirty="0" err="1"/>
              <a:t>exoniques</a:t>
            </a:r>
            <a:endParaRPr lang="nl-NL" b="1" dirty="0"/>
          </a:p>
        </p:txBody>
      </p:sp>
      <p:sp>
        <p:nvSpPr>
          <p:cNvPr id="40" name="Bent Arrow 39"/>
          <p:cNvSpPr/>
          <p:nvPr/>
        </p:nvSpPr>
        <p:spPr>
          <a:xfrm rot="5400000" flipH="1" flipV="1">
            <a:off x="3719736" y="1854116"/>
            <a:ext cx="720080" cy="100811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41" name="Bent Arrow 40"/>
          <p:cNvSpPr/>
          <p:nvPr/>
        </p:nvSpPr>
        <p:spPr>
          <a:xfrm rot="16200000" flipV="1">
            <a:off x="7968208" y="1854116"/>
            <a:ext cx="720080" cy="100811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42" name="TextBox 41"/>
          <p:cNvSpPr txBox="1"/>
          <p:nvPr/>
        </p:nvSpPr>
        <p:spPr>
          <a:xfrm>
            <a:off x="3863752" y="2070141"/>
            <a:ext cx="648072" cy="461665"/>
          </a:xfrm>
          <a:prstGeom prst="rect">
            <a:avLst/>
          </a:prstGeom>
          <a:noFill/>
        </p:spPr>
        <p:txBody>
          <a:bodyPr wrap="square" rtlCol="0">
            <a:spAutoFit/>
          </a:bodyPr>
          <a:lstStyle/>
          <a:p>
            <a:pPr algn="ctr"/>
            <a:r>
              <a:rPr lang="fr-FR" sz="2400" b="1" dirty="0">
                <a:solidFill>
                  <a:srgbClr val="C00000"/>
                </a:solidFill>
              </a:rPr>
              <a:t>-</a:t>
            </a:r>
            <a:endParaRPr lang="nl-NL" sz="2400" b="1" dirty="0">
              <a:solidFill>
                <a:srgbClr val="C00000"/>
              </a:solidFill>
            </a:endParaRPr>
          </a:p>
        </p:txBody>
      </p:sp>
      <p:sp>
        <p:nvSpPr>
          <p:cNvPr id="43" name="TextBox 42"/>
          <p:cNvSpPr txBox="1"/>
          <p:nvPr/>
        </p:nvSpPr>
        <p:spPr>
          <a:xfrm>
            <a:off x="7824192" y="2070141"/>
            <a:ext cx="648072" cy="461665"/>
          </a:xfrm>
          <a:prstGeom prst="rect">
            <a:avLst/>
          </a:prstGeom>
          <a:noFill/>
        </p:spPr>
        <p:txBody>
          <a:bodyPr wrap="square" rtlCol="0">
            <a:spAutoFit/>
          </a:bodyPr>
          <a:lstStyle/>
          <a:p>
            <a:pPr algn="ctr"/>
            <a:r>
              <a:rPr lang="fr-FR" sz="2400" b="1" dirty="0">
                <a:solidFill>
                  <a:srgbClr val="C00000"/>
                </a:solidFill>
              </a:rPr>
              <a:t>-</a:t>
            </a:r>
            <a:endParaRPr lang="nl-NL" sz="2400" b="1" dirty="0">
              <a:solidFill>
                <a:srgbClr val="C00000"/>
              </a:solidFill>
            </a:endParaRPr>
          </a:p>
        </p:txBody>
      </p:sp>
      <p:sp>
        <p:nvSpPr>
          <p:cNvPr id="47" name="TextBox 46"/>
          <p:cNvSpPr txBox="1"/>
          <p:nvPr/>
        </p:nvSpPr>
        <p:spPr>
          <a:xfrm>
            <a:off x="1524000" y="3222269"/>
            <a:ext cx="9144000" cy="646331"/>
          </a:xfrm>
          <a:prstGeom prst="rect">
            <a:avLst/>
          </a:prstGeom>
          <a:noFill/>
        </p:spPr>
        <p:txBody>
          <a:bodyPr wrap="square" rtlCol="0">
            <a:spAutoFit/>
          </a:bodyPr>
          <a:lstStyle/>
          <a:p>
            <a:pPr algn="ctr"/>
            <a:r>
              <a:rPr lang="fr-FR" b="1" dirty="0">
                <a:solidFill>
                  <a:srgbClr val="C00000"/>
                </a:solidFill>
              </a:rPr>
              <a:t>60 - 80 </a:t>
            </a:r>
            <a:r>
              <a:rPr lang="fr-FR" b="1" dirty="0" err="1"/>
              <a:t>variants</a:t>
            </a:r>
            <a:r>
              <a:rPr lang="fr-FR" b="1" dirty="0"/>
              <a:t> génomiques </a:t>
            </a:r>
            <a:r>
              <a:rPr lang="fr-FR" b="1" i="1" dirty="0">
                <a:solidFill>
                  <a:srgbClr val="C00000"/>
                </a:solidFill>
              </a:rPr>
              <a:t>de novo</a:t>
            </a:r>
          </a:p>
          <a:p>
            <a:pPr algn="ctr"/>
            <a:r>
              <a:rPr lang="fr-FR" b="1" dirty="0"/>
              <a:t>Dont </a:t>
            </a:r>
            <a:r>
              <a:rPr lang="fr-FR" b="1" dirty="0">
                <a:solidFill>
                  <a:srgbClr val="00B0F0"/>
                </a:solidFill>
              </a:rPr>
              <a:t>1,5 </a:t>
            </a:r>
            <a:r>
              <a:rPr lang="fr-FR" b="1" dirty="0" err="1"/>
              <a:t>exonique</a:t>
            </a:r>
            <a:r>
              <a:rPr lang="fr-FR" b="1" i="1" dirty="0">
                <a:solidFill>
                  <a:srgbClr val="C00000"/>
                </a:solidFill>
              </a:rPr>
              <a:t> </a:t>
            </a:r>
            <a:r>
              <a:rPr lang="fr-FR" b="1" i="1" dirty="0">
                <a:solidFill>
                  <a:srgbClr val="00B0F0"/>
                </a:solidFill>
              </a:rPr>
              <a:t>de novo</a:t>
            </a:r>
            <a:endParaRPr lang="nl-NL" b="1" dirty="0">
              <a:solidFill>
                <a:srgbClr val="00B0F0"/>
              </a:solidFill>
            </a:endParaRPr>
          </a:p>
        </p:txBody>
      </p:sp>
      <p:sp>
        <p:nvSpPr>
          <p:cNvPr id="53" name="Line 66"/>
          <p:cNvSpPr>
            <a:spLocks noChangeShapeType="1"/>
          </p:cNvSpPr>
          <p:nvPr/>
        </p:nvSpPr>
        <p:spPr bwMode="auto">
          <a:xfrm flipH="1" flipV="1">
            <a:off x="6082048" y="2862228"/>
            <a:ext cx="0" cy="432048"/>
          </a:xfrm>
          <a:prstGeom prst="line">
            <a:avLst/>
          </a:prstGeom>
          <a:noFill/>
          <a:ln w="57150">
            <a:solidFill>
              <a:srgbClr val="C00000"/>
            </a:solidFill>
            <a:round/>
            <a:headEnd type="triangle" w="med" len="med"/>
            <a:tailEnd/>
          </a:ln>
          <a:effectLst>
            <a:outerShdw blurRad="50800" dist="38100" dir="8100000" algn="tr" rotWithShape="0">
              <a:prstClr val="black">
                <a:alpha val="40000"/>
              </a:prstClr>
            </a:outerShdw>
          </a:effectLst>
        </p:spPr>
        <p:txBody>
          <a:bodyPr lIns="91427" tIns="45713" rIns="91427" bIns="45713"/>
          <a:lstStyle/>
          <a:p>
            <a:endParaRPr lang="fr-FR">
              <a:solidFill>
                <a:srgbClr val="000000"/>
              </a:solidFill>
            </a:endParaRPr>
          </a:p>
        </p:txBody>
      </p:sp>
      <p:sp>
        <p:nvSpPr>
          <p:cNvPr id="29" name="ZoneTexte 28">
            <a:extLst>
              <a:ext uri="{FF2B5EF4-FFF2-40B4-BE49-F238E27FC236}">
                <a16:creationId xmlns:a16="http://schemas.microsoft.com/office/drawing/2014/main" id="{8848522B-AE06-4197-82CF-08FE293DB873}"/>
              </a:ext>
            </a:extLst>
          </p:cNvPr>
          <p:cNvSpPr txBox="1"/>
          <p:nvPr/>
        </p:nvSpPr>
        <p:spPr>
          <a:xfrm>
            <a:off x="1828167" y="4535163"/>
            <a:ext cx="4181209" cy="1477328"/>
          </a:xfrm>
          <a:prstGeom prst="rect">
            <a:avLst/>
          </a:prstGeom>
          <a:noFill/>
        </p:spPr>
        <p:txBody>
          <a:bodyPr wrap="none" rtlCol="0">
            <a:spAutoFit/>
          </a:bodyPr>
          <a:lstStyle/>
          <a:p>
            <a:pPr algn="ctr"/>
            <a:r>
              <a:rPr lang="fr-FR" b="1" dirty="0">
                <a:solidFill>
                  <a:srgbClr val="FF0000"/>
                </a:solidFill>
              </a:rPr>
              <a:t>4x</a:t>
            </a:r>
            <a:r>
              <a:rPr lang="fr-FR" b="1" dirty="0">
                <a:solidFill>
                  <a:srgbClr val="0000FF"/>
                </a:solidFill>
              </a:rPr>
              <a:t> </a:t>
            </a:r>
            <a:r>
              <a:rPr lang="fr-FR" b="1" dirty="0"/>
              <a:t>plus de mutations </a:t>
            </a:r>
            <a:r>
              <a:rPr lang="fr-FR" b="1" dirty="0">
                <a:solidFill>
                  <a:srgbClr val="0000FF"/>
                </a:solidFill>
              </a:rPr>
              <a:t>de </a:t>
            </a:r>
            <a:r>
              <a:rPr lang="fr-FR" b="1" i="1" dirty="0">
                <a:solidFill>
                  <a:srgbClr val="0000FF"/>
                </a:solidFill>
              </a:rPr>
              <a:t>novo </a:t>
            </a:r>
            <a:r>
              <a:rPr lang="fr-FR" b="1" dirty="0">
                <a:solidFill>
                  <a:srgbClr val="0000FF"/>
                </a:solidFill>
              </a:rPr>
              <a:t> </a:t>
            </a:r>
          </a:p>
          <a:p>
            <a:pPr algn="ctr"/>
            <a:r>
              <a:rPr lang="fr-FR" b="1" dirty="0"/>
              <a:t>dans la lignée germinale </a:t>
            </a:r>
            <a:r>
              <a:rPr lang="fr-FR" b="1" dirty="0">
                <a:solidFill>
                  <a:srgbClr val="0000FF"/>
                </a:solidFill>
              </a:rPr>
              <a:t>paternelle</a:t>
            </a:r>
            <a:r>
              <a:rPr lang="fr-FR" b="1" dirty="0"/>
              <a:t> </a:t>
            </a:r>
          </a:p>
          <a:p>
            <a:pPr algn="ctr"/>
            <a:r>
              <a:rPr lang="fr-FR" b="1" dirty="0"/>
              <a:t>Effet âge : </a:t>
            </a:r>
          </a:p>
          <a:p>
            <a:pPr marL="285750" indent="-285750" algn="ctr">
              <a:buFont typeface="Wingdings" panose="05000000000000000000" pitchFamily="2" charset="2"/>
              <a:buChar char="ü"/>
            </a:pPr>
            <a:r>
              <a:rPr lang="fr-FR" b="1" dirty="0"/>
              <a:t>Père : </a:t>
            </a:r>
            <a:r>
              <a:rPr lang="fr-FR" b="1" dirty="0">
                <a:solidFill>
                  <a:srgbClr val="FF0000"/>
                </a:solidFill>
              </a:rPr>
              <a:t>1</a:t>
            </a:r>
            <a:r>
              <a:rPr lang="fr-FR" b="1" dirty="0"/>
              <a:t>-</a:t>
            </a:r>
            <a:r>
              <a:rPr lang="fr-FR" b="1" dirty="0">
                <a:solidFill>
                  <a:srgbClr val="FF0000"/>
                </a:solidFill>
              </a:rPr>
              <a:t>1,51</a:t>
            </a:r>
            <a:r>
              <a:rPr lang="fr-FR" b="1" dirty="0"/>
              <a:t> </a:t>
            </a:r>
            <a:r>
              <a:rPr lang="fr-FR" b="1" i="1" dirty="0"/>
              <a:t>de novo </a:t>
            </a:r>
            <a:r>
              <a:rPr lang="fr-FR" b="1" dirty="0"/>
              <a:t>mutation/an</a:t>
            </a:r>
          </a:p>
          <a:p>
            <a:pPr marL="285750" indent="-285750" algn="ctr">
              <a:buFont typeface="Wingdings" panose="05000000000000000000" pitchFamily="2" charset="2"/>
              <a:buChar char="ü"/>
            </a:pPr>
            <a:r>
              <a:rPr lang="fr-FR" b="1" dirty="0"/>
              <a:t>Mère : </a:t>
            </a:r>
            <a:r>
              <a:rPr lang="fr-FR" b="1" dirty="0">
                <a:solidFill>
                  <a:srgbClr val="FF0000"/>
                </a:solidFill>
              </a:rPr>
              <a:t>0,25</a:t>
            </a:r>
            <a:r>
              <a:rPr lang="fr-FR" b="1" dirty="0">
                <a:solidFill>
                  <a:schemeClr val="tx1">
                    <a:lumMod val="75000"/>
                    <a:lumOff val="25000"/>
                  </a:schemeClr>
                </a:solidFill>
              </a:rPr>
              <a:t>-</a:t>
            </a:r>
            <a:r>
              <a:rPr lang="fr-FR" b="1" dirty="0">
                <a:solidFill>
                  <a:srgbClr val="FF0000"/>
                </a:solidFill>
              </a:rPr>
              <a:t>0,37</a:t>
            </a:r>
            <a:r>
              <a:rPr lang="fr-FR" b="1" dirty="0"/>
              <a:t>  </a:t>
            </a:r>
            <a:r>
              <a:rPr lang="fr-FR" b="1" i="1" dirty="0"/>
              <a:t>de novo </a:t>
            </a:r>
            <a:r>
              <a:rPr lang="fr-FR" b="1" dirty="0"/>
              <a:t>mutation/an</a:t>
            </a:r>
          </a:p>
        </p:txBody>
      </p:sp>
      <p:sp>
        <p:nvSpPr>
          <p:cNvPr id="30" name="Rectangle 29">
            <a:extLst>
              <a:ext uri="{FF2B5EF4-FFF2-40B4-BE49-F238E27FC236}">
                <a16:creationId xmlns:a16="http://schemas.microsoft.com/office/drawing/2014/main" id="{F547B531-8007-4890-AB81-C076A986B381}"/>
              </a:ext>
            </a:extLst>
          </p:cNvPr>
          <p:cNvSpPr/>
          <p:nvPr/>
        </p:nvSpPr>
        <p:spPr>
          <a:xfrm>
            <a:off x="6979161" y="4471952"/>
            <a:ext cx="2698175" cy="1477328"/>
          </a:xfrm>
          <a:prstGeom prst="rect">
            <a:avLst/>
          </a:prstGeom>
        </p:spPr>
        <p:txBody>
          <a:bodyPr wrap="none">
            <a:spAutoFit/>
          </a:bodyPr>
          <a:lstStyle/>
          <a:p>
            <a:pPr algn="ctr"/>
            <a:r>
              <a:rPr lang="fr-FR" b="1" dirty="0"/>
              <a:t>Nombre de réplications </a:t>
            </a:r>
          </a:p>
          <a:p>
            <a:pPr algn="ctr"/>
            <a:r>
              <a:rPr lang="fr-FR" b="1" dirty="0"/>
              <a:t>dans la lignée germinale: </a:t>
            </a:r>
          </a:p>
          <a:p>
            <a:pPr marL="285750" indent="-285750" algn="ctr">
              <a:buFont typeface="Wingdings" panose="05000000000000000000" pitchFamily="2" charset="2"/>
              <a:buChar char="Ø"/>
            </a:pPr>
            <a:r>
              <a:rPr lang="fr-FR" b="1" dirty="0"/>
              <a:t>Mère : </a:t>
            </a:r>
            <a:r>
              <a:rPr lang="fr-FR" b="1" dirty="0">
                <a:solidFill>
                  <a:srgbClr val="FF0000"/>
                </a:solidFill>
              </a:rPr>
              <a:t>22</a:t>
            </a:r>
          </a:p>
          <a:p>
            <a:pPr marL="285750" indent="-285750" algn="ctr">
              <a:buFont typeface="Wingdings" panose="05000000000000000000" pitchFamily="2" charset="2"/>
              <a:buChar char="Ø"/>
            </a:pPr>
            <a:r>
              <a:rPr lang="fr-FR" b="1" dirty="0"/>
              <a:t>Père jeune : </a:t>
            </a:r>
            <a:r>
              <a:rPr lang="fr-FR" b="1" dirty="0">
                <a:solidFill>
                  <a:srgbClr val="FF0000"/>
                </a:solidFill>
              </a:rPr>
              <a:t>100</a:t>
            </a:r>
          </a:p>
          <a:p>
            <a:pPr marL="285750" indent="-285750" algn="ctr">
              <a:buFont typeface="Wingdings" panose="05000000000000000000" pitchFamily="2" charset="2"/>
              <a:buChar char="Ø"/>
            </a:pPr>
            <a:r>
              <a:rPr lang="fr-FR" b="1" dirty="0"/>
              <a:t>Père âgé : </a:t>
            </a:r>
            <a:r>
              <a:rPr lang="fr-FR" b="1" dirty="0">
                <a:solidFill>
                  <a:srgbClr val="FF0000"/>
                </a:solidFill>
              </a:rPr>
              <a:t>600</a:t>
            </a:r>
            <a:r>
              <a:rPr lang="fr-FR" b="1" dirty="0"/>
              <a:t>-</a:t>
            </a:r>
            <a:r>
              <a:rPr lang="fr-FR" b="1" dirty="0">
                <a:solidFill>
                  <a:srgbClr val="FF0000"/>
                </a:solidFill>
              </a:rPr>
              <a:t>1000</a:t>
            </a:r>
            <a:endParaRPr lang="fr-FR" dirty="0">
              <a:solidFill>
                <a:srgbClr val="FF0000"/>
              </a:solidFill>
            </a:endParaRPr>
          </a:p>
        </p:txBody>
      </p:sp>
    </p:spTree>
    <p:extLst>
      <p:ext uri="{BB962C8B-B14F-4D97-AF65-F5344CB8AC3E}">
        <p14:creationId xmlns:p14="http://schemas.microsoft.com/office/powerpoint/2010/main" val="62065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p:bldP spid="43" grpId="0"/>
      <p:bldP spid="47" grpId="0"/>
      <p:bldP spid="53" grpId="0" animBg="1"/>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a:extLst>
              <a:ext uri="{FF2B5EF4-FFF2-40B4-BE49-F238E27FC236}">
                <a16:creationId xmlns:a16="http://schemas.microsoft.com/office/drawing/2014/main" id="{EE68E0CA-17A8-4AAA-B3E6-AFEECAA19C22}"/>
              </a:ext>
            </a:extLst>
          </p:cNvPr>
          <p:cNvSpPr txBox="1">
            <a:spLocks noChangeArrowheads="1"/>
          </p:cNvSpPr>
          <p:nvPr/>
        </p:nvSpPr>
        <p:spPr bwMode="auto">
          <a:xfrm>
            <a:off x="2209800" y="28587"/>
            <a:ext cx="7772400" cy="492125"/>
          </a:xfrm>
          <a:prstGeom prst="rect">
            <a:avLst/>
          </a:prstGeom>
          <a:noFill/>
          <a:ln w="9525">
            <a:noFill/>
            <a:round/>
            <a:headEnd/>
            <a:tailEnd/>
          </a:ln>
        </p:spPr>
        <p:txBody>
          <a:bodyPr>
            <a:prstTxWarp prst="textNoShape">
              <a:avLst/>
            </a:prstTxWarp>
          </a:bodyPr>
          <a:lstStyle/>
          <a:p>
            <a:pPr algn="ctr" defTabSz="449263">
              <a:spcBef>
                <a:spcPts val="1500"/>
              </a:spcBef>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sz="2200" b="1">
              <a:solidFill>
                <a:srgbClr val="000066"/>
              </a:solidFill>
              <a:latin typeface="Calibri" pitchFamily="34" charset="0"/>
            </a:endParaRPr>
          </a:p>
        </p:txBody>
      </p:sp>
      <p:sp>
        <p:nvSpPr>
          <p:cNvPr id="5" name="Text Box 21">
            <a:extLst>
              <a:ext uri="{FF2B5EF4-FFF2-40B4-BE49-F238E27FC236}">
                <a16:creationId xmlns:a16="http://schemas.microsoft.com/office/drawing/2014/main" id="{B20DCFD4-523B-4660-B462-EF23B36F3B0A}"/>
              </a:ext>
            </a:extLst>
          </p:cNvPr>
          <p:cNvSpPr txBox="1">
            <a:spLocks noChangeArrowheads="1"/>
          </p:cNvSpPr>
          <p:nvPr/>
        </p:nvSpPr>
        <p:spPr bwMode="auto">
          <a:xfrm>
            <a:off x="1425117" y="0"/>
            <a:ext cx="9324528" cy="609600"/>
          </a:xfrm>
          <a:prstGeom prst="rect">
            <a:avLst/>
          </a:prstGeom>
          <a:solidFill>
            <a:schemeClr val="accent5">
              <a:lumMod val="75000"/>
            </a:schemeClr>
          </a:solidFill>
          <a:ln w="9525">
            <a:noFill/>
            <a:miter lim="800000"/>
            <a:headEnd/>
            <a:tailEnd/>
          </a:ln>
          <a:effectLst>
            <a:outerShdw blurRad="40000" dist="20000" dir="5400000" rotWithShape="0">
              <a:srgbClr val="808080">
                <a:alpha val="37999"/>
              </a:srgbClr>
            </a:outerShdw>
          </a:effectLst>
        </p:spPr>
        <p:txBody>
          <a:bodyPr/>
          <a:lstStyle>
            <a:defPPr>
              <a:defRPr lang="fr-FR"/>
            </a:defPPr>
            <a:lvl1pPr algn="ctr" defTabSz="449263">
              <a:lnSpc>
                <a:spcPct val="150000"/>
              </a:lnSpc>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i="0">
                <a:solidFill>
                  <a:schemeClr val="tx2">
                    <a:lumMod val="50000"/>
                  </a:schemeClr>
                </a:solidFill>
                <a:latin typeface="Calibri" pitchFamily="34" charset="0"/>
                <a:ea typeface="Arial Unicode MS" pitchFamily="34" charset="-128"/>
                <a:cs typeface="Arial Unicode MS" pitchFamily="34" charset="-128"/>
              </a:defRPr>
            </a:lvl1pPr>
            <a:lvl2pPr marL="37931725" indent="-37474525"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5pPr>
            <a:lvl6pPr marL="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6pPr>
            <a:lvl7pPr marL="9144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7pPr>
            <a:lvl8pPr marL="1371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8pPr>
            <a:lvl9pPr marL="18288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9p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defRPr/>
            </a:pPr>
            <a:r>
              <a:rPr lang="fr-FR" sz="2400" dirty="0">
                <a:solidFill>
                  <a:schemeClr val="bg1"/>
                </a:solidFill>
                <a:cs typeface="Arial" charset="0"/>
              </a:rPr>
              <a:t>Notre génome n’est pas figé : mutations post-zygotiques et somatiques</a:t>
            </a:r>
            <a:endParaRPr lang="fr-FR" sz="3600" dirty="0">
              <a:solidFill>
                <a:schemeClr val="bg1"/>
              </a:solidFill>
            </a:endParaRPr>
          </a:p>
        </p:txBody>
      </p:sp>
      <p:sp>
        <p:nvSpPr>
          <p:cNvPr id="7" name="ZoneTexte 6">
            <a:extLst>
              <a:ext uri="{FF2B5EF4-FFF2-40B4-BE49-F238E27FC236}">
                <a16:creationId xmlns:a16="http://schemas.microsoft.com/office/drawing/2014/main" id="{F9B57606-F675-41B3-927B-74FAE7547369}"/>
              </a:ext>
            </a:extLst>
          </p:cNvPr>
          <p:cNvSpPr txBox="1"/>
          <p:nvPr/>
        </p:nvSpPr>
        <p:spPr>
          <a:xfrm>
            <a:off x="2855641" y="5333728"/>
            <a:ext cx="3575317" cy="615553"/>
          </a:xfrm>
          <a:prstGeom prst="rect">
            <a:avLst/>
          </a:prstGeom>
          <a:noFill/>
        </p:spPr>
        <p:txBody>
          <a:bodyPr wrap="square" rtlCol="0">
            <a:spAutoFit/>
          </a:bodyPr>
          <a:lstStyle/>
          <a:p>
            <a:pPr algn="ctr"/>
            <a:r>
              <a:rPr lang="fr-FR" sz="1700" b="1" dirty="0"/>
              <a:t>Accumulation de </a:t>
            </a:r>
            <a:r>
              <a:rPr lang="fr-FR" sz="1700" b="1" dirty="0">
                <a:solidFill>
                  <a:srgbClr val="00B0F0"/>
                </a:solidFill>
              </a:rPr>
              <a:t>driver mutations </a:t>
            </a:r>
            <a:r>
              <a:rPr lang="fr-FR" sz="1700" b="1" dirty="0"/>
              <a:t>pendant le </a:t>
            </a:r>
            <a:r>
              <a:rPr lang="fr-FR" sz="1700" b="1" dirty="0">
                <a:solidFill>
                  <a:srgbClr val="00B0F0"/>
                </a:solidFill>
              </a:rPr>
              <a:t>vieillissement</a:t>
            </a:r>
          </a:p>
        </p:txBody>
      </p:sp>
      <p:sp>
        <p:nvSpPr>
          <p:cNvPr id="10" name="ZoneTexte 9">
            <a:extLst>
              <a:ext uri="{FF2B5EF4-FFF2-40B4-BE49-F238E27FC236}">
                <a16:creationId xmlns:a16="http://schemas.microsoft.com/office/drawing/2014/main" id="{6513374E-9433-44CC-866A-CE22423A8EA2}"/>
              </a:ext>
            </a:extLst>
          </p:cNvPr>
          <p:cNvSpPr txBox="1"/>
          <p:nvPr/>
        </p:nvSpPr>
        <p:spPr>
          <a:xfrm>
            <a:off x="2750411" y="1970257"/>
            <a:ext cx="3891948" cy="1138773"/>
          </a:xfrm>
          <a:prstGeom prst="rect">
            <a:avLst/>
          </a:prstGeom>
          <a:noFill/>
        </p:spPr>
        <p:txBody>
          <a:bodyPr wrap="square" rtlCol="0">
            <a:spAutoFit/>
          </a:bodyPr>
          <a:lstStyle/>
          <a:p>
            <a:pPr algn="ctr"/>
            <a:r>
              <a:rPr lang="fr-FR" sz="1700" b="1" dirty="0"/>
              <a:t>Identifier les variations somatiques parmi les erreurs de séquençage :</a:t>
            </a:r>
          </a:p>
          <a:p>
            <a:pPr algn="ctr"/>
            <a:r>
              <a:rPr lang="fr-FR" sz="1700" b="1" dirty="0"/>
              <a:t>Adaptation technologique :</a:t>
            </a:r>
          </a:p>
          <a:p>
            <a:pPr algn="ctr"/>
            <a:r>
              <a:rPr lang="fr-FR" sz="1700" b="1" dirty="0"/>
              <a:t>Utilisation de </a:t>
            </a:r>
            <a:r>
              <a:rPr lang="fr-FR" sz="1700" b="1" dirty="0" err="1">
                <a:solidFill>
                  <a:srgbClr val="00B0F0"/>
                </a:solidFill>
              </a:rPr>
              <a:t>barcodes</a:t>
            </a:r>
            <a:r>
              <a:rPr lang="fr-FR" sz="1700" b="1" dirty="0">
                <a:solidFill>
                  <a:srgbClr val="00B0F0"/>
                </a:solidFill>
              </a:rPr>
              <a:t> moléculaires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12" y="794901"/>
            <a:ext cx="3243263" cy="517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
          <p:cNvPicPr>
            <a:picLocks noChangeAspect="1" noChangeArrowheads="1"/>
          </p:cNvPicPr>
          <p:nvPr/>
        </p:nvPicPr>
        <p:blipFill rotWithShape="1">
          <a:blip r:embed="rId4" cstate="print"/>
          <a:srcRect l="1" t="-1" r="42458" b="73914"/>
          <a:stretch/>
        </p:blipFill>
        <p:spPr bwMode="auto">
          <a:xfrm>
            <a:off x="2750412" y="980728"/>
            <a:ext cx="2047687" cy="576064"/>
          </a:xfrm>
          <a:prstGeom prst="rect">
            <a:avLst/>
          </a:prstGeom>
          <a:noFill/>
          <a:ln w="9525">
            <a:noFill/>
            <a:miter lim="800000"/>
            <a:headEnd/>
            <a:tailEnd/>
          </a:ln>
        </p:spPr>
      </p:pic>
      <p:sp>
        <p:nvSpPr>
          <p:cNvPr id="14" name="TextBox 10"/>
          <p:cNvSpPr txBox="1"/>
          <p:nvPr/>
        </p:nvSpPr>
        <p:spPr>
          <a:xfrm>
            <a:off x="1529556" y="5931278"/>
            <a:ext cx="4972068" cy="954107"/>
          </a:xfrm>
          <a:prstGeom prst="rect">
            <a:avLst/>
          </a:prstGeom>
          <a:noFill/>
        </p:spPr>
        <p:txBody>
          <a:bodyPr wrap="square" rtlCol="0">
            <a:spAutoFit/>
          </a:bodyPr>
          <a:lstStyle/>
          <a:p>
            <a:r>
              <a:rPr lang="fr-FR" sz="1400" b="1" i="1" dirty="0" err="1">
                <a:solidFill>
                  <a:schemeClr val="bg1">
                    <a:lumMod val="50000"/>
                  </a:schemeClr>
                </a:solidFill>
              </a:rPr>
              <a:t>Acuna</a:t>
            </a:r>
            <a:r>
              <a:rPr lang="fr-FR" sz="1400" b="1" i="1" dirty="0">
                <a:solidFill>
                  <a:schemeClr val="bg1">
                    <a:lumMod val="50000"/>
                  </a:schemeClr>
                </a:solidFill>
              </a:rPr>
              <a:t>-Hidalgo, </a:t>
            </a:r>
            <a:r>
              <a:rPr lang="fr-FR" sz="1400" b="1" i="1" dirty="0" err="1">
                <a:solidFill>
                  <a:schemeClr val="bg1">
                    <a:lumMod val="50000"/>
                  </a:schemeClr>
                </a:solidFill>
              </a:rPr>
              <a:t>Veltman</a:t>
            </a:r>
            <a:r>
              <a:rPr lang="fr-FR" sz="1400" b="1" i="1" dirty="0">
                <a:solidFill>
                  <a:schemeClr val="bg1">
                    <a:lumMod val="50000"/>
                  </a:schemeClr>
                </a:solidFill>
              </a:rPr>
              <a:t> &amp; </a:t>
            </a:r>
            <a:r>
              <a:rPr lang="fr-FR" sz="1400" b="1" i="1" dirty="0" err="1">
                <a:solidFill>
                  <a:schemeClr val="bg1">
                    <a:lumMod val="50000"/>
                  </a:schemeClr>
                </a:solidFill>
              </a:rPr>
              <a:t>Hoischen</a:t>
            </a:r>
            <a:r>
              <a:rPr lang="fr-FR" sz="1400" b="1" i="1" dirty="0">
                <a:solidFill>
                  <a:schemeClr val="bg1">
                    <a:lumMod val="50000"/>
                  </a:schemeClr>
                </a:solidFill>
              </a:rPr>
              <a:t>, </a:t>
            </a:r>
            <a:r>
              <a:rPr lang="fr-FR" sz="1400" b="1" i="1" dirty="0" err="1">
                <a:solidFill>
                  <a:schemeClr val="bg1">
                    <a:lumMod val="50000"/>
                  </a:schemeClr>
                </a:solidFill>
              </a:rPr>
              <a:t>Genome</a:t>
            </a:r>
            <a:r>
              <a:rPr lang="fr-FR" sz="1400" b="1" i="1" dirty="0">
                <a:solidFill>
                  <a:schemeClr val="bg1">
                    <a:lumMod val="50000"/>
                  </a:schemeClr>
                </a:solidFill>
              </a:rPr>
              <a:t> </a:t>
            </a:r>
            <a:r>
              <a:rPr lang="fr-FR" sz="1400" b="1" i="1" dirty="0" err="1">
                <a:solidFill>
                  <a:schemeClr val="bg1">
                    <a:lumMod val="50000"/>
                  </a:schemeClr>
                </a:solidFill>
              </a:rPr>
              <a:t>Biol</a:t>
            </a:r>
            <a:r>
              <a:rPr lang="fr-FR" sz="1400" b="1" i="1" dirty="0">
                <a:solidFill>
                  <a:schemeClr val="bg1">
                    <a:lumMod val="50000"/>
                  </a:schemeClr>
                </a:solidFill>
              </a:rPr>
              <a:t> 2016</a:t>
            </a:r>
          </a:p>
          <a:p>
            <a:r>
              <a:rPr lang="nl-NL" sz="1400" b="1" i="1" dirty="0" err="1">
                <a:solidFill>
                  <a:schemeClr val="bg1">
                    <a:lumMod val="50000"/>
                  </a:schemeClr>
                </a:solidFill>
              </a:rPr>
              <a:t>Hiatt</a:t>
            </a:r>
            <a:r>
              <a:rPr lang="nl-NL" sz="1400" b="1" i="1" dirty="0">
                <a:solidFill>
                  <a:schemeClr val="bg1">
                    <a:lumMod val="50000"/>
                  </a:schemeClr>
                </a:solidFill>
              </a:rPr>
              <a:t> et al., Genome Research 2013</a:t>
            </a:r>
          </a:p>
          <a:p>
            <a:r>
              <a:rPr lang="fr-FR" sz="1400" b="1" i="1" dirty="0" err="1">
                <a:solidFill>
                  <a:schemeClr val="bg1">
                    <a:lumMod val="50000"/>
                  </a:schemeClr>
                </a:solidFill>
              </a:rPr>
              <a:t>Acuna</a:t>
            </a:r>
            <a:r>
              <a:rPr lang="fr-FR" sz="1400" b="1" i="1" dirty="0">
                <a:solidFill>
                  <a:schemeClr val="bg1">
                    <a:lumMod val="50000"/>
                  </a:schemeClr>
                </a:solidFill>
              </a:rPr>
              <a:t>-Hidalgo et al., Am J Hum Genet 2017</a:t>
            </a:r>
          </a:p>
          <a:p>
            <a:r>
              <a:rPr lang="fr-FR" sz="1400" b="1" i="1" dirty="0">
                <a:solidFill>
                  <a:schemeClr val="bg1">
                    <a:lumMod val="50000"/>
                  </a:schemeClr>
                </a:solidFill>
              </a:rPr>
              <a:t>Lim et al., Nat </a:t>
            </a:r>
            <a:r>
              <a:rPr lang="fr-FR" sz="1400" b="1" i="1" dirty="0" err="1">
                <a:solidFill>
                  <a:schemeClr val="bg1">
                    <a:lumMod val="50000"/>
                  </a:schemeClr>
                </a:solidFill>
              </a:rPr>
              <a:t>Neurosci</a:t>
            </a:r>
            <a:r>
              <a:rPr lang="fr-FR" sz="1400" b="1" i="1" dirty="0">
                <a:solidFill>
                  <a:schemeClr val="bg1">
                    <a:lumMod val="50000"/>
                  </a:schemeClr>
                </a:solidFill>
              </a:rPr>
              <a:t> 2017; </a:t>
            </a:r>
            <a:r>
              <a:rPr lang="fr-FR" sz="1400" b="1" i="1" dirty="0" err="1">
                <a:solidFill>
                  <a:schemeClr val="bg1">
                    <a:lumMod val="50000"/>
                  </a:schemeClr>
                </a:solidFill>
              </a:rPr>
              <a:t>Lodato</a:t>
            </a:r>
            <a:r>
              <a:rPr lang="fr-FR" sz="1400" b="1" i="1" dirty="0">
                <a:solidFill>
                  <a:schemeClr val="bg1">
                    <a:lumMod val="50000"/>
                  </a:schemeClr>
                </a:solidFill>
              </a:rPr>
              <a:t> et al., Science 2015</a:t>
            </a:r>
          </a:p>
        </p:txBody>
      </p:sp>
      <p:sp>
        <p:nvSpPr>
          <p:cNvPr id="2" name="Rectangle 1"/>
          <p:cNvSpPr/>
          <p:nvPr/>
        </p:nvSpPr>
        <p:spPr>
          <a:xfrm>
            <a:off x="6663508" y="5340986"/>
            <a:ext cx="4113013" cy="1400383"/>
          </a:xfrm>
          <a:prstGeom prst="rect">
            <a:avLst/>
          </a:prstGeom>
        </p:spPr>
        <p:txBody>
          <a:bodyPr wrap="square">
            <a:spAutoFit/>
          </a:bodyPr>
          <a:lstStyle/>
          <a:p>
            <a:pPr algn="ctr"/>
            <a:r>
              <a:rPr lang="fr-FR" sz="1700" b="1" dirty="0">
                <a:solidFill>
                  <a:srgbClr val="00B0F0"/>
                </a:solidFill>
              </a:rPr>
              <a:t>Single </a:t>
            </a:r>
            <a:r>
              <a:rPr lang="fr-FR" sz="1700" b="1" dirty="0" err="1">
                <a:solidFill>
                  <a:srgbClr val="00B0F0"/>
                </a:solidFill>
              </a:rPr>
              <a:t>cell</a:t>
            </a:r>
            <a:r>
              <a:rPr lang="fr-FR" sz="1700" b="1" dirty="0">
                <a:solidFill>
                  <a:srgbClr val="00B0F0"/>
                </a:solidFill>
              </a:rPr>
              <a:t> </a:t>
            </a:r>
            <a:r>
              <a:rPr lang="fr-FR" sz="1700" b="1" dirty="0" err="1">
                <a:solidFill>
                  <a:srgbClr val="00B0F0"/>
                </a:solidFill>
              </a:rPr>
              <a:t>sequencing</a:t>
            </a:r>
            <a:endParaRPr lang="fr-FR" sz="1700" b="1" dirty="0">
              <a:solidFill>
                <a:srgbClr val="00B0F0"/>
              </a:solidFill>
            </a:endParaRPr>
          </a:p>
          <a:p>
            <a:r>
              <a:rPr lang="fr-FR" sz="1700" b="1" dirty="0"/>
              <a:t>~</a:t>
            </a:r>
            <a:r>
              <a:rPr lang="fr-FR" sz="1700" b="1" dirty="0">
                <a:solidFill>
                  <a:srgbClr val="C00000"/>
                </a:solidFill>
              </a:rPr>
              <a:t>1,500 </a:t>
            </a:r>
            <a:r>
              <a:rPr lang="fr-FR" sz="1700" b="1" dirty="0" err="1"/>
              <a:t>variants</a:t>
            </a:r>
            <a:r>
              <a:rPr lang="fr-FR" sz="1700" b="1" dirty="0"/>
              <a:t> somatiques </a:t>
            </a:r>
            <a:r>
              <a:rPr lang="fr-FR" sz="1700" b="1" dirty="0">
                <a:solidFill>
                  <a:srgbClr val="00B0F0"/>
                </a:solidFill>
              </a:rPr>
              <a:t>par génome neuronal </a:t>
            </a:r>
            <a:r>
              <a:rPr lang="fr-FR" sz="1700" b="1" dirty="0">
                <a:sym typeface="Wingdings" panose="05000000000000000000" pitchFamily="2" charset="2"/>
              </a:rPr>
              <a:t></a:t>
            </a:r>
            <a:r>
              <a:rPr lang="fr-FR" sz="1700" b="1" dirty="0"/>
              <a:t> Activité </a:t>
            </a:r>
            <a:r>
              <a:rPr lang="fr-FR" sz="1700" b="1" dirty="0" err="1"/>
              <a:t>transcriptionnelle</a:t>
            </a:r>
            <a:endParaRPr lang="fr-FR" sz="1700" b="1" dirty="0"/>
          </a:p>
          <a:p>
            <a:r>
              <a:rPr lang="fr-FR" sz="1700" b="1" dirty="0">
                <a:solidFill>
                  <a:srgbClr val="00B0F0"/>
                </a:solidFill>
              </a:rPr>
              <a:t>Neurones </a:t>
            </a:r>
            <a:r>
              <a:rPr lang="fr-FR" sz="1700" b="1" dirty="0"/>
              <a:t>&lt;</a:t>
            </a:r>
            <a:r>
              <a:rPr lang="fr-FR" sz="1700" b="1" dirty="0">
                <a:solidFill>
                  <a:srgbClr val="00B0F0"/>
                </a:solidFill>
              </a:rPr>
              <a:t> peau/</a:t>
            </a:r>
            <a:r>
              <a:rPr lang="fr-FR" sz="1700" b="1" dirty="0" err="1">
                <a:solidFill>
                  <a:srgbClr val="00B0F0"/>
                </a:solidFill>
              </a:rPr>
              <a:t>hématopoièse</a:t>
            </a:r>
            <a:endParaRPr lang="fr-FR" sz="1700" b="1" dirty="0">
              <a:solidFill>
                <a:srgbClr val="00B0F0"/>
              </a:solidFill>
            </a:endParaRPr>
          </a:p>
          <a:p>
            <a:r>
              <a:rPr lang="fr-FR" sz="1700" b="1" dirty="0"/>
              <a:t>                 </a:t>
            </a:r>
            <a:r>
              <a:rPr lang="fr-FR" sz="1700" b="1" dirty="0">
                <a:sym typeface="Wingdings" panose="05000000000000000000" pitchFamily="2" charset="2"/>
              </a:rPr>
              <a:t></a:t>
            </a:r>
            <a:r>
              <a:rPr lang="fr-FR" sz="1700" b="1" dirty="0"/>
              <a:t>Réplication cellulaire </a:t>
            </a:r>
          </a:p>
        </p:txBody>
      </p:sp>
      <p:pic>
        <p:nvPicPr>
          <p:cNvPr id="9" name="Image 8">
            <a:extLst>
              <a:ext uri="{FF2B5EF4-FFF2-40B4-BE49-F238E27FC236}">
                <a16:creationId xmlns:a16="http://schemas.microsoft.com/office/drawing/2014/main" id="{238D99C6-BF73-4761-BA74-D8999DFE143A}"/>
              </a:ext>
            </a:extLst>
          </p:cNvPr>
          <p:cNvPicPr>
            <a:picLocks noChangeAspect="1"/>
          </p:cNvPicPr>
          <p:nvPr/>
        </p:nvPicPr>
        <p:blipFill>
          <a:blip r:embed="rId5"/>
          <a:stretch>
            <a:fillRect/>
          </a:stretch>
        </p:blipFill>
        <p:spPr>
          <a:xfrm>
            <a:off x="4833898" y="746202"/>
            <a:ext cx="1478126" cy="1242638"/>
          </a:xfrm>
          <a:prstGeom prst="rect">
            <a:avLst/>
          </a:prstGeom>
        </p:spPr>
      </p:pic>
      <p:grpSp>
        <p:nvGrpSpPr>
          <p:cNvPr id="8" name="Groupe 7"/>
          <p:cNvGrpSpPr/>
          <p:nvPr/>
        </p:nvGrpSpPr>
        <p:grpSpPr>
          <a:xfrm>
            <a:off x="3359696" y="3338492"/>
            <a:ext cx="2304256" cy="2034725"/>
            <a:chOff x="5796136" y="746203"/>
            <a:chExt cx="2695104" cy="2353165"/>
          </a:xfrm>
        </p:grpSpPr>
        <p:pic>
          <p:nvPicPr>
            <p:cNvPr id="11" name="Image 10">
              <a:extLst>
                <a:ext uri="{FF2B5EF4-FFF2-40B4-BE49-F238E27FC236}">
                  <a16:creationId xmlns:a16="http://schemas.microsoft.com/office/drawing/2014/main" id="{780F219E-F2B2-45A5-81B2-BDB24C11F6BD}"/>
                </a:ext>
              </a:extLst>
            </p:cNvPr>
            <p:cNvPicPr>
              <a:picLocks noChangeAspect="1"/>
            </p:cNvPicPr>
            <p:nvPr/>
          </p:nvPicPr>
          <p:blipFill>
            <a:blip r:embed="rId6"/>
            <a:stretch>
              <a:fillRect/>
            </a:stretch>
          </p:blipFill>
          <p:spPr>
            <a:xfrm>
              <a:off x="5796136" y="746203"/>
              <a:ext cx="2695104" cy="2353165"/>
            </a:xfrm>
            <a:prstGeom prst="rect">
              <a:avLst/>
            </a:prstGeom>
          </p:spPr>
        </p:pic>
        <p:sp>
          <p:nvSpPr>
            <p:cNvPr id="6" name="Rectangle 5"/>
            <p:cNvSpPr/>
            <p:nvPr/>
          </p:nvSpPr>
          <p:spPr>
            <a:xfrm>
              <a:off x="5868144" y="818211"/>
              <a:ext cx="216024" cy="162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5" name="Groupe 14"/>
          <p:cNvGrpSpPr/>
          <p:nvPr/>
        </p:nvGrpSpPr>
        <p:grpSpPr>
          <a:xfrm>
            <a:off x="6643599" y="4005065"/>
            <a:ext cx="3925454" cy="1137009"/>
            <a:chOff x="1328124" y="5022294"/>
            <a:chExt cx="4357502" cy="1287026"/>
          </a:xfrm>
        </p:grpSpPr>
        <p:pic>
          <p:nvPicPr>
            <p:cNvPr id="614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8124" y="5022294"/>
              <a:ext cx="4357502" cy="1287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1328124" y="5024588"/>
              <a:ext cx="216024" cy="162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614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4328" y="701516"/>
            <a:ext cx="2232248" cy="2537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6312024" y="3212977"/>
            <a:ext cx="4355977" cy="615553"/>
          </a:xfrm>
          <a:prstGeom prst="rect">
            <a:avLst/>
          </a:prstGeom>
        </p:spPr>
        <p:txBody>
          <a:bodyPr wrap="square">
            <a:spAutoFit/>
          </a:bodyPr>
          <a:lstStyle/>
          <a:p>
            <a:pPr algn="ctr"/>
            <a:r>
              <a:rPr lang="fr-FR" sz="1700" b="1" dirty="0"/>
              <a:t>~</a:t>
            </a:r>
            <a:r>
              <a:rPr lang="fr-FR" sz="1700" b="1" dirty="0">
                <a:solidFill>
                  <a:srgbClr val="C00000"/>
                </a:solidFill>
              </a:rPr>
              <a:t>7</a:t>
            </a:r>
            <a:r>
              <a:rPr lang="fr-FR" sz="1700" b="1" dirty="0"/>
              <a:t>% des mutations </a:t>
            </a:r>
            <a:r>
              <a:rPr lang="fr-FR" sz="1700" b="1" i="1" dirty="0"/>
              <a:t>de novo </a:t>
            </a:r>
            <a:r>
              <a:rPr lang="fr-FR" sz="1700" b="1" dirty="0"/>
              <a:t>apparemment germinales sont </a:t>
            </a:r>
            <a:r>
              <a:rPr lang="fr-FR" sz="1700" b="1" dirty="0">
                <a:solidFill>
                  <a:srgbClr val="00B0F0"/>
                </a:solidFill>
              </a:rPr>
              <a:t>post-</a:t>
            </a:r>
            <a:r>
              <a:rPr lang="fr-FR" sz="1700" b="1" dirty="0" err="1">
                <a:solidFill>
                  <a:srgbClr val="00B0F0"/>
                </a:solidFill>
              </a:rPr>
              <a:t>zygotiques</a:t>
            </a:r>
            <a:endParaRPr lang="fr-FR" sz="1700" b="1" dirty="0">
              <a:solidFill>
                <a:srgbClr val="00B0F0"/>
              </a:solidFill>
            </a:endParaRPr>
          </a:p>
        </p:txBody>
      </p:sp>
    </p:spTree>
    <p:extLst>
      <p:ext uri="{BB962C8B-B14F-4D97-AF65-F5344CB8AC3E}">
        <p14:creationId xmlns:p14="http://schemas.microsoft.com/office/powerpoint/2010/main" val="160632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662034A-85AF-4E79-B3EA-6C3ED08303B0}"/>
              </a:ext>
            </a:extLst>
          </p:cNvPr>
          <p:cNvPicPr>
            <a:picLocks noChangeAspect="1"/>
          </p:cNvPicPr>
          <p:nvPr/>
        </p:nvPicPr>
        <p:blipFill rotWithShape="1">
          <a:blip r:embed="rId2"/>
          <a:srcRect l="1526" t="2636" b="-1"/>
          <a:stretch/>
        </p:blipFill>
        <p:spPr>
          <a:xfrm>
            <a:off x="5600700" y="2643189"/>
            <a:ext cx="4839584" cy="3699817"/>
          </a:xfrm>
          <a:prstGeom prst="rect">
            <a:avLst/>
          </a:prstGeom>
        </p:spPr>
      </p:pic>
      <p:pic>
        <p:nvPicPr>
          <p:cNvPr id="6" name="Image 5">
            <a:extLst>
              <a:ext uri="{FF2B5EF4-FFF2-40B4-BE49-F238E27FC236}">
                <a16:creationId xmlns:a16="http://schemas.microsoft.com/office/drawing/2014/main" id="{544A42FB-791A-41CF-A319-D20E62110124}"/>
              </a:ext>
            </a:extLst>
          </p:cNvPr>
          <p:cNvPicPr/>
          <p:nvPr/>
        </p:nvPicPr>
        <p:blipFill rotWithShape="1">
          <a:blip r:embed="rId3" cstate="print">
            <a:extLst>
              <a:ext uri="{28A0092B-C50C-407E-A947-70E740481C1C}">
                <a14:useLocalDpi xmlns:a14="http://schemas.microsoft.com/office/drawing/2010/main" val="0"/>
              </a:ext>
            </a:extLst>
          </a:blip>
          <a:srcRect l="23246" b="74320"/>
          <a:stretch/>
        </p:blipFill>
        <p:spPr bwMode="auto">
          <a:xfrm>
            <a:off x="1272970" y="1267101"/>
            <a:ext cx="4006653" cy="984498"/>
          </a:xfrm>
          <a:prstGeom prst="rect">
            <a:avLst/>
          </a:prstGeom>
          <a:noFill/>
        </p:spPr>
      </p:pic>
      <p:grpSp>
        <p:nvGrpSpPr>
          <p:cNvPr id="8" name="Groupe 62">
            <a:extLst>
              <a:ext uri="{FF2B5EF4-FFF2-40B4-BE49-F238E27FC236}">
                <a16:creationId xmlns:a16="http://schemas.microsoft.com/office/drawing/2014/main" id="{3F220CDE-011A-418D-AE8B-DB497586A501}"/>
              </a:ext>
            </a:extLst>
          </p:cNvPr>
          <p:cNvGrpSpPr>
            <a:grpSpLocks/>
          </p:cNvGrpSpPr>
          <p:nvPr/>
        </p:nvGrpSpPr>
        <p:grpSpPr bwMode="auto">
          <a:xfrm>
            <a:off x="4216050" y="5180667"/>
            <a:ext cx="1015855" cy="820464"/>
            <a:chOff x="3124203" y="1605310"/>
            <a:chExt cx="1690511" cy="1446510"/>
          </a:xfrm>
        </p:grpSpPr>
        <p:sp>
          <p:nvSpPr>
            <p:cNvPr id="9" name="Line 2">
              <a:extLst>
                <a:ext uri="{FF2B5EF4-FFF2-40B4-BE49-F238E27FC236}">
                  <a16:creationId xmlns:a16="http://schemas.microsoft.com/office/drawing/2014/main" id="{6980817E-006B-44AC-8B61-0F942D3707AC}"/>
                </a:ext>
              </a:extLst>
            </p:cNvPr>
            <p:cNvSpPr>
              <a:spLocks noChangeShapeType="1"/>
            </p:cNvSpPr>
            <p:nvPr/>
          </p:nvSpPr>
          <p:spPr bwMode="auto">
            <a:xfrm>
              <a:off x="3321755" y="2018060"/>
              <a:ext cx="1412" cy="2540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10" name="Line 4">
              <a:extLst>
                <a:ext uri="{FF2B5EF4-FFF2-40B4-BE49-F238E27FC236}">
                  <a16:creationId xmlns:a16="http://schemas.microsoft.com/office/drawing/2014/main" id="{FF8DCE60-24CA-48CC-8B90-F80E48D711E9}"/>
                </a:ext>
              </a:extLst>
            </p:cNvPr>
            <p:cNvSpPr>
              <a:spLocks noChangeShapeType="1"/>
            </p:cNvSpPr>
            <p:nvPr/>
          </p:nvSpPr>
          <p:spPr bwMode="auto">
            <a:xfrm flipV="1">
              <a:off x="4655257" y="1988840"/>
              <a:ext cx="1411" cy="30479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11" name="Line 5">
              <a:extLst>
                <a:ext uri="{FF2B5EF4-FFF2-40B4-BE49-F238E27FC236}">
                  <a16:creationId xmlns:a16="http://schemas.microsoft.com/office/drawing/2014/main" id="{DBE884AB-6E51-4D33-A574-B6AB37750782}"/>
                </a:ext>
              </a:extLst>
            </p:cNvPr>
            <p:cNvSpPr>
              <a:spLocks noChangeShapeType="1"/>
            </p:cNvSpPr>
            <p:nvPr/>
          </p:nvSpPr>
          <p:spPr bwMode="auto">
            <a:xfrm>
              <a:off x="3944058" y="2284760"/>
              <a:ext cx="1411" cy="4699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2" name="Rectangle 10">
              <a:extLst>
                <a:ext uri="{FF2B5EF4-FFF2-40B4-BE49-F238E27FC236}">
                  <a16:creationId xmlns:a16="http://schemas.microsoft.com/office/drawing/2014/main" id="{C2DA9767-C0ED-4357-8E55-00D832DC979C}"/>
                </a:ext>
              </a:extLst>
            </p:cNvPr>
            <p:cNvSpPr>
              <a:spLocks noChangeArrowheads="1"/>
            </p:cNvSpPr>
            <p:nvPr/>
          </p:nvSpPr>
          <p:spPr bwMode="auto">
            <a:xfrm>
              <a:off x="3782941" y="2708920"/>
              <a:ext cx="357011" cy="342900"/>
            </a:xfrm>
            <a:prstGeom prst="rect">
              <a:avLst/>
            </a:prstGeom>
            <a:solidFill>
              <a:schemeClr val="tx1"/>
            </a:solidFill>
            <a:ln w="14288">
              <a:solidFill>
                <a:srgbClr val="000000"/>
              </a:solidFill>
              <a:miter lim="800000"/>
              <a:headEnd/>
              <a:tailEnd/>
            </a:ln>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fr-FR" altLang="fr-FR" b="1">
                <a:solidFill>
                  <a:srgbClr val="000000"/>
                </a:solidFill>
                <a:cs typeface="Times New Roman" pitchFamily="18" charset="0"/>
              </a:endParaRPr>
            </a:p>
          </p:txBody>
        </p:sp>
        <p:sp>
          <p:nvSpPr>
            <p:cNvPr id="13" name="Line 20">
              <a:extLst>
                <a:ext uri="{FF2B5EF4-FFF2-40B4-BE49-F238E27FC236}">
                  <a16:creationId xmlns:a16="http://schemas.microsoft.com/office/drawing/2014/main" id="{923D72C7-0A5F-44C4-8F05-81CE770BBC82}"/>
                </a:ext>
              </a:extLst>
            </p:cNvPr>
            <p:cNvSpPr>
              <a:spLocks noChangeShapeType="1"/>
            </p:cNvSpPr>
            <p:nvPr/>
          </p:nvSpPr>
          <p:spPr bwMode="auto">
            <a:xfrm>
              <a:off x="3321756" y="2276872"/>
              <a:ext cx="1320800"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14" name="Rectangle 35">
              <a:extLst>
                <a:ext uri="{FF2B5EF4-FFF2-40B4-BE49-F238E27FC236}">
                  <a16:creationId xmlns:a16="http://schemas.microsoft.com/office/drawing/2014/main" id="{343535F8-AFCF-48B7-A1F5-17B42CC8C4C3}"/>
                </a:ext>
              </a:extLst>
            </p:cNvPr>
            <p:cNvSpPr>
              <a:spLocks noChangeArrowheads="1"/>
            </p:cNvSpPr>
            <p:nvPr/>
          </p:nvSpPr>
          <p:spPr bwMode="auto">
            <a:xfrm>
              <a:off x="4457703" y="1630710"/>
              <a:ext cx="357011" cy="3429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fr-FR" altLang="fr-FR" b="1">
                <a:solidFill>
                  <a:srgbClr val="000000"/>
                </a:solidFill>
                <a:cs typeface="Times New Roman" pitchFamily="18" charset="0"/>
              </a:endParaRPr>
            </a:p>
          </p:txBody>
        </p:sp>
        <p:sp>
          <p:nvSpPr>
            <p:cNvPr id="15" name="Oval 36">
              <a:extLst>
                <a:ext uri="{FF2B5EF4-FFF2-40B4-BE49-F238E27FC236}">
                  <a16:creationId xmlns:a16="http://schemas.microsoft.com/office/drawing/2014/main" id="{3227CDD0-791F-4E06-9E24-DC3074A5DA48}"/>
                </a:ext>
              </a:extLst>
            </p:cNvPr>
            <p:cNvSpPr>
              <a:spLocks noChangeArrowheads="1"/>
            </p:cNvSpPr>
            <p:nvPr/>
          </p:nvSpPr>
          <p:spPr bwMode="auto">
            <a:xfrm>
              <a:off x="3124203" y="1605310"/>
              <a:ext cx="420511" cy="406400"/>
            </a:xfrm>
            <a:prstGeom prst="ellipse">
              <a:avLst/>
            </a:prstGeom>
            <a:solidFill>
              <a:srgbClr val="FFFFFF"/>
            </a:solidFill>
            <a:ln w="19050">
              <a:solidFill>
                <a:srgbClr val="000000"/>
              </a:solidFill>
              <a:round/>
              <a:headEnd/>
              <a:tailEnd/>
            </a:ln>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fr-FR" altLang="fr-FR" b="1" dirty="0">
                <a:solidFill>
                  <a:srgbClr val="000000"/>
                </a:solidFill>
                <a:cs typeface="Times New Roman" pitchFamily="18" charset="0"/>
              </a:endParaRPr>
            </a:p>
          </p:txBody>
        </p:sp>
      </p:grpSp>
      <p:sp>
        <p:nvSpPr>
          <p:cNvPr id="16" name="Rectangle 15">
            <a:extLst>
              <a:ext uri="{FF2B5EF4-FFF2-40B4-BE49-F238E27FC236}">
                <a16:creationId xmlns:a16="http://schemas.microsoft.com/office/drawing/2014/main" id="{8ED7DC0C-4B1A-4BAC-BC92-618241443C6D}"/>
              </a:ext>
            </a:extLst>
          </p:cNvPr>
          <p:cNvSpPr>
            <a:spLocks noChangeArrowheads="1"/>
          </p:cNvSpPr>
          <p:nvPr/>
        </p:nvSpPr>
        <p:spPr bwMode="auto">
          <a:xfrm>
            <a:off x="1589903" y="115330"/>
            <a:ext cx="9012194" cy="505359"/>
          </a:xfrm>
          <a:prstGeom prst="rect">
            <a:avLst/>
          </a:prstGeom>
          <a:solidFill>
            <a:schemeClr val="tx1">
              <a:lumMod val="75000"/>
              <a:lumOff val="25000"/>
            </a:schemeClr>
          </a:solidFill>
          <a:ln w="9360">
            <a:noFill/>
            <a:miter lim="800000"/>
            <a:headEnd/>
            <a:tailEnd/>
          </a:ln>
        </p:spPr>
        <p:txBody>
          <a:bodyPr wrap="none" lIns="91436" tIns="45718" rIns="91436" bIns="45718" anchor="ctr"/>
          <a:lstStyle/>
          <a:p>
            <a:pPr algn="ct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fr-FR" altLang="fr-FR" sz="2400" b="1" dirty="0">
                <a:solidFill>
                  <a:schemeClr val="bg1"/>
                </a:solidFill>
                <a:latin typeface="Calibri" panose="020F0502020204030204" pitchFamily="34" charset="0"/>
                <a:cs typeface="Arial" charset="0"/>
              </a:rPr>
              <a:t>Apports du NGS en recherche</a:t>
            </a:r>
            <a:endParaRPr lang="fr-FR" sz="2800" b="1" dirty="0">
              <a:solidFill>
                <a:schemeClr val="bg1"/>
              </a:solidFill>
              <a:latin typeface="Calibri" panose="020F0502020204030204" pitchFamily="34" charset="0"/>
              <a:cs typeface="Arial" pitchFamily="34" charset="0"/>
            </a:endParaRPr>
          </a:p>
        </p:txBody>
      </p:sp>
      <p:sp>
        <p:nvSpPr>
          <p:cNvPr id="17" name="Rectangle 16">
            <a:extLst>
              <a:ext uri="{FF2B5EF4-FFF2-40B4-BE49-F238E27FC236}">
                <a16:creationId xmlns:a16="http://schemas.microsoft.com/office/drawing/2014/main" id="{737AA140-F406-496B-B04F-FA20A2056FD8}"/>
              </a:ext>
            </a:extLst>
          </p:cNvPr>
          <p:cNvSpPr>
            <a:spLocks noChangeArrowheads="1"/>
          </p:cNvSpPr>
          <p:nvPr/>
        </p:nvSpPr>
        <p:spPr bwMode="auto">
          <a:xfrm>
            <a:off x="1589903" y="115330"/>
            <a:ext cx="9012194" cy="505359"/>
          </a:xfrm>
          <a:prstGeom prst="rect">
            <a:avLst/>
          </a:prstGeom>
          <a:solidFill>
            <a:schemeClr val="tx1">
              <a:lumMod val="75000"/>
              <a:lumOff val="25000"/>
            </a:schemeClr>
          </a:solidFill>
          <a:ln w="9360">
            <a:noFill/>
            <a:miter lim="800000"/>
            <a:headEnd/>
            <a:tailEnd/>
          </a:ln>
        </p:spPr>
        <p:txBody>
          <a:bodyPr wrap="none" lIns="91436" tIns="45718" rIns="91436" bIns="45718" anchor="ctr"/>
          <a:lstStyle/>
          <a:p>
            <a:pPr algn="ct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fr-FR" altLang="fr-FR" sz="2400" b="1" dirty="0">
                <a:solidFill>
                  <a:schemeClr val="bg1"/>
                </a:solidFill>
                <a:latin typeface="Calibri" panose="020F0502020204030204" pitchFamily="34" charset="0"/>
                <a:cs typeface="Arial" charset="0"/>
              </a:rPr>
              <a:t>Rappels</a:t>
            </a:r>
            <a:endParaRPr lang="fr-FR" sz="2800" b="1" dirty="0">
              <a:solidFill>
                <a:schemeClr val="bg1"/>
              </a:solidFill>
              <a:latin typeface="Calibri" panose="020F0502020204030204" pitchFamily="34" charset="0"/>
              <a:cs typeface="Arial" pitchFamily="34" charset="0"/>
            </a:endParaRPr>
          </a:p>
        </p:txBody>
      </p:sp>
      <p:sp>
        <p:nvSpPr>
          <p:cNvPr id="18" name="Rectangle 17">
            <a:extLst>
              <a:ext uri="{FF2B5EF4-FFF2-40B4-BE49-F238E27FC236}">
                <a16:creationId xmlns:a16="http://schemas.microsoft.com/office/drawing/2014/main" id="{A3243275-E47E-435E-BF46-9B570194A205}"/>
              </a:ext>
            </a:extLst>
          </p:cNvPr>
          <p:cNvSpPr/>
          <p:nvPr/>
        </p:nvSpPr>
        <p:spPr>
          <a:xfrm>
            <a:off x="1524000" y="0"/>
            <a:ext cx="9144000" cy="69269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itre 1">
            <a:extLst>
              <a:ext uri="{FF2B5EF4-FFF2-40B4-BE49-F238E27FC236}">
                <a16:creationId xmlns:a16="http://schemas.microsoft.com/office/drawing/2014/main" id="{5486FD71-CFAF-44A8-BD15-1694F87A5BBE}"/>
              </a:ext>
            </a:extLst>
          </p:cNvPr>
          <p:cNvSpPr txBox="1">
            <a:spLocks/>
          </p:cNvSpPr>
          <p:nvPr/>
        </p:nvSpPr>
        <p:spPr>
          <a:xfrm>
            <a:off x="1524000" y="0"/>
            <a:ext cx="9144000" cy="6926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400" b="1" dirty="0">
                <a:solidFill>
                  <a:schemeClr val="bg1"/>
                </a:solidFill>
              </a:rPr>
              <a:t>NGS : identification extensive des gènes de maladies Mendéliennes</a:t>
            </a:r>
          </a:p>
        </p:txBody>
      </p:sp>
      <p:pic>
        <p:nvPicPr>
          <p:cNvPr id="22" name="Image 21">
            <a:extLst>
              <a:ext uri="{FF2B5EF4-FFF2-40B4-BE49-F238E27FC236}">
                <a16:creationId xmlns:a16="http://schemas.microsoft.com/office/drawing/2014/main" id="{190DB420-160A-44E2-A418-C8120587D07C}"/>
              </a:ext>
            </a:extLst>
          </p:cNvPr>
          <p:cNvPicPr>
            <a:picLocks noChangeAspect="1"/>
          </p:cNvPicPr>
          <p:nvPr/>
        </p:nvPicPr>
        <p:blipFill>
          <a:blip r:embed="rId4" cstate="print"/>
          <a:stretch>
            <a:fillRect/>
          </a:stretch>
        </p:blipFill>
        <p:spPr>
          <a:xfrm>
            <a:off x="5320633" y="1186833"/>
            <a:ext cx="2461587" cy="1196954"/>
          </a:xfrm>
          <a:prstGeom prst="rect">
            <a:avLst/>
          </a:prstGeom>
        </p:spPr>
      </p:pic>
      <p:pic>
        <p:nvPicPr>
          <p:cNvPr id="23" name="Image 22">
            <a:extLst>
              <a:ext uri="{FF2B5EF4-FFF2-40B4-BE49-F238E27FC236}">
                <a16:creationId xmlns:a16="http://schemas.microsoft.com/office/drawing/2014/main" id="{D5C9828D-DCB7-42A0-9778-D8FE35EA9FF1}"/>
              </a:ext>
            </a:extLst>
          </p:cNvPr>
          <p:cNvPicPr>
            <a:picLocks noChangeAspect="1"/>
          </p:cNvPicPr>
          <p:nvPr/>
        </p:nvPicPr>
        <p:blipFill rotWithShape="1">
          <a:blip r:embed="rId5" cstate="print"/>
          <a:srcRect t="17428"/>
          <a:stretch/>
        </p:blipFill>
        <p:spPr>
          <a:xfrm>
            <a:off x="7823230" y="1267101"/>
            <a:ext cx="1291117" cy="831538"/>
          </a:xfrm>
          <a:prstGeom prst="rect">
            <a:avLst/>
          </a:prstGeom>
        </p:spPr>
      </p:pic>
      <p:pic>
        <p:nvPicPr>
          <p:cNvPr id="24" name="Image 23">
            <a:extLst>
              <a:ext uri="{FF2B5EF4-FFF2-40B4-BE49-F238E27FC236}">
                <a16:creationId xmlns:a16="http://schemas.microsoft.com/office/drawing/2014/main" id="{C73B5A42-9580-4223-B99D-697A8B5D49E6}"/>
              </a:ext>
            </a:extLst>
          </p:cNvPr>
          <p:cNvPicPr>
            <a:picLocks noChangeAspect="1"/>
          </p:cNvPicPr>
          <p:nvPr/>
        </p:nvPicPr>
        <p:blipFill rotWithShape="1">
          <a:blip r:embed="rId6" cstate="print"/>
          <a:srcRect t="15231"/>
          <a:stretch/>
        </p:blipFill>
        <p:spPr>
          <a:xfrm>
            <a:off x="9264353" y="1258336"/>
            <a:ext cx="1291117" cy="837814"/>
          </a:xfrm>
          <a:prstGeom prst="rect">
            <a:avLst/>
          </a:prstGeom>
        </p:spPr>
      </p:pic>
      <p:grpSp>
        <p:nvGrpSpPr>
          <p:cNvPr id="25" name="Groupe 62">
            <a:extLst>
              <a:ext uri="{FF2B5EF4-FFF2-40B4-BE49-F238E27FC236}">
                <a16:creationId xmlns:a16="http://schemas.microsoft.com/office/drawing/2014/main" id="{FB27CE0F-ABF1-4980-871C-C583029CC6C8}"/>
              </a:ext>
            </a:extLst>
          </p:cNvPr>
          <p:cNvGrpSpPr>
            <a:grpSpLocks/>
          </p:cNvGrpSpPr>
          <p:nvPr/>
        </p:nvGrpSpPr>
        <p:grpSpPr bwMode="auto">
          <a:xfrm>
            <a:off x="2921482" y="5148620"/>
            <a:ext cx="1015853" cy="820463"/>
            <a:chOff x="3124203" y="1605310"/>
            <a:chExt cx="1690506" cy="1446507"/>
          </a:xfrm>
        </p:grpSpPr>
        <p:sp>
          <p:nvSpPr>
            <p:cNvPr id="26" name="Line 2">
              <a:extLst>
                <a:ext uri="{FF2B5EF4-FFF2-40B4-BE49-F238E27FC236}">
                  <a16:creationId xmlns:a16="http://schemas.microsoft.com/office/drawing/2014/main" id="{4089D943-2270-4398-98EF-7E512FF6609C}"/>
                </a:ext>
              </a:extLst>
            </p:cNvPr>
            <p:cNvSpPr>
              <a:spLocks noChangeShapeType="1"/>
            </p:cNvSpPr>
            <p:nvPr/>
          </p:nvSpPr>
          <p:spPr bwMode="auto">
            <a:xfrm>
              <a:off x="3321751" y="2018056"/>
              <a:ext cx="1411" cy="25399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27" name="Line 4">
              <a:extLst>
                <a:ext uri="{FF2B5EF4-FFF2-40B4-BE49-F238E27FC236}">
                  <a16:creationId xmlns:a16="http://schemas.microsoft.com/office/drawing/2014/main" id="{098A23F0-4680-4B4D-8F56-3C39B9120AE6}"/>
                </a:ext>
              </a:extLst>
            </p:cNvPr>
            <p:cNvSpPr>
              <a:spLocks noChangeShapeType="1"/>
            </p:cNvSpPr>
            <p:nvPr/>
          </p:nvSpPr>
          <p:spPr bwMode="auto">
            <a:xfrm flipV="1">
              <a:off x="4655253" y="1988836"/>
              <a:ext cx="1411" cy="30479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28" name="Line 5">
              <a:extLst>
                <a:ext uri="{FF2B5EF4-FFF2-40B4-BE49-F238E27FC236}">
                  <a16:creationId xmlns:a16="http://schemas.microsoft.com/office/drawing/2014/main" id="{123BDD9B-55D9-45DE-BA72-0E3EBDEA8CB0}"/>
                </a:ext>
              </a:extLst>
            </p:cNvPr>
            <p:cNvSpPr>
              <a:spLocks noChangeShapeType="1"/>
            </p:cNvSpPr>
            <p:nvPr/>
          </p:nvSpPr>
          <p:spPr bwMode="auto">
            <a:xfrm>
              <a:off x="3944054" y="2284756"/>
              <a:ext cx="1411" cy="46989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 name="Rectangle 10">
              <a:extLst>
                <a:ext uri="{FF2B5EF4-FFF2-40B4-BE49-F238E27FC236}">
                  <a16:creationId xmlns:a16="http://schemas.microsoft.com/office/drawing/2014/main" id="{27D80C9C-4FF6-4ACC-8725-6411EA9FE8B5}"/>
                </a:ext>
              </a:extLst>
            </p:cNvPr>
            <p:cNvSpPr>
              <a:spLocks noChangeArrowheads="1"/>
            </p:cNvSpPr>
            <p:nvPr/>
          </p:nvSpPr>
          <p:spPr bwMode="auto">
            <a:xfrm>
              <a:off x="3782937" y="2708917"/>
              <a:ext cx="357011" cy="342900"/>
            </a:xfrm>
            <a:prstGeom prst="rect">
              <a:avLst/>
            </a:prstGeom>
            <a:solidFill>
              <a:schemeClr val="tx1"/>
            </a:solidFill>
            <a:ln w="14288">
              <a:solidFill>
                <a:srgbClr val="000000"/>
              </a:solidFill>
              <a:miter lim="800000"/>
              <a:headEnd/>
              <a:tailEnd/>
            </a:ln>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fr-FR" altLang="fr-FR" b="1">
                <a:solidFill>
                  <a:srgbClr val="000000"/>
                </a:solidFill>
                <a:cs typeface="Times New Roman" pitchFamily="18" charset="0"/>
              </a:endParaRPr>
            </a:p>
          </p:txBody>
        </p:sp>
        <p:sp>
          <p:nvSpPr>
            <p:cNvPr id="30" name="Line 20">
              <a:extLst>
                <a:ext uri="{FF2B5EF4-FFF2-40B4-BE49-F238E27FC236}">
                  <a16:creationId xmlns:a16="http://schemas.microsoft.com/office/drawing/2014/main" id="{738D5D6B-6525-4B1A-B159-1FC21B060429}"/>
                </a:ext>
              </a:extLst>
            </p:cNvPr>
            <p:cNvSpPr>
              <a:spLocks noChangeShapeType="1"/>
            </p:cNvSpPr>
            <p:nvPr/>
          </p:nvSpPr>
          <p:spPr bwMode="auto">
            <a:xfrm>
              <a:off x="3321753" y="2276873"/>
              <a:ext cx="1320799"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31" name="Rectangle 35">
              <a:extLst>
                <a:ext uri="{FF2B5EF4-FFF2-40B4-BE49-F238E27FC236}">
                  <a16:creationId xmlns:a16="http://schemas.microsoft.com/office/drawing/2014/main" id="{FEAEA7E5-842B-40E3-A4AE-1DDD1FE5E12D}"/>
                </a:ext>
              </a:extLst>
            </p:cNvPr>
            <p:cNvSpPr>
              <a:spLocks noChangeArrowheads="1"/>
            </p:cNvSpPr>
            <p:nvPr/>
          </p:nvSpPr>
          <p:spPr bwMode="auto">
            <a:xfrm>
              <a:off x="4457698" y="1630710"/>
              <a:ext cx="357011" cy="34290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fr-FR" altLang="fr-FR" b="1">
                <a:solidFill>
                  <a:srgbClr val="000000"/>
                </a:solidFill>
                <a:cs typeface="Times New Roman" pitchFamily="18" charset="0"/>
              </a:endParaRPr>
            </a:p>
          </p:txBody>
        </p:sp>
        <p:sp>
          <p:nvSpPr>
            <p:cNvPr id="32" name="Oval 36">
              <a:extLst>
                <a:ext uri="{FF2B5EF4-FFF2-40B4-BE49-F238E27FC236}">
                  <a16:creationId xmlns:a16="http://schemas.microsoft.com/office/drawing/2014/main" id="{28F51587-C85F-49F1-9391-CC90C979A835}"/>
                </a:ext>
              </a:extLst>
            </p:cNvPr>
            <p:cNvSpPr>
              <a:spLocks noChangeArrowheads="1"/>
            </p:cNvSpPr>
            <p:nvPr/>
          </p:nvSpPr>
          <p:spPr bwMode="auto">
            <a:xfrm>
              <a:off x="3124203" y="1605310"/>
              <a:ext cx="420511" cy="406400"/>
            </a:xfrm>
            <a:prstGeom prst="ellipse">
              <a:avLst/>
            </a:prstGeom>
            <a:solidFill>
              <a:srgbClr val="FFFFFF"/>
            </a:solidFill>
            <a:ln w="19050">
              <a:solidFill>
                <a:srgbClr val="000000"/>
              </a:solidFill>
              <a:round/>
              <a:headEnd/>
              <a:tailEnd/>
            </a:ln>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fr-FR" altLang="fr-FR" b="1" dirty="0">
                <a:solidFill>
                  <a:srgbClr val="000000"/>
                </a:solidFill>
                <a:cs typeface="Times New Roman" pitchFamily="18" charset="0"/>
              </a:endParaRPr>
            </a:p>
          </p:txBody>
        </p:sp>
      </p:grpSp>
      <p:grpSp>
        <p:nvGrpSpPr>
          <p:cNvPr id="33" name="Groupe 62">
            <a:extLst>
              <a:ext uri="{FF2B5EF4-FFF2-40B4-BE49-F238E27FC236}">
                <a16:creationId xmlns:a16="http://schemas.microsoft.com/office/drawing/2014/main" id="{895A6779-A44C-4D01-8B16-B6114DDA113F}"/>
              </a:ext>
            </a:extLst>
          </p:cNvPr>
          <p:cNvGrpSpPr>
            <a:grpSpLocks/>
          </p:cNvGrpSpPr>
          <p:nvPr/>
        </p:nvGrpSpPr>
        <p:grpSpPr bwMode="auto">
          <a:xfrm>
            <a:off x="1739421" y="5163024"/>
            <a:ext cx="1015855" cy="820464"/>
            <a:chOff x="3124203" y="1605310"/>
            <a:chExt cx="1690511" cy="1446510"/>
          </a:xfrm>
        </p:grpSpPr>
        <p:sp>
          <p:nvSpPr>
            <p:cNvPr id="34" name="Line 2">
              <a:extLst>
                <a:ext uri="{FF2B5EF4-FFF2-40B4-BE49-F238E27FC236}">
                  <a16:creationId xmlns:a16="http://schemas.microsoft.com/office/drawing/2014/main" id="{AA1400B4-3967-4432-967E-17E3C6D378FA}"/>
                </a:ext>
              </a:extLst>
            </p:cNvPr>
            <p:cNvSpPr>
              <a:spLocks noChangeShapeType="1"/>
            </p:cNvSpPr>
            <p:nvPr/>
          </p:nvSpPr>
          <p:spPr bwMode="auto">
            <a:xfrm>
              <a:off x="3321755" y="2018060"/>
              <a:ext cx="1412" cy="2540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35" name="Line 4">
              <a:extLst>
                <a:ext uri="{FF2B5EF4-FFF2-40B4-BE49-F238E27FC236}">
                  <a16:creationId xmlns:a16="http://schemas.microsoft.com/office/drawing/2014/main" id="{83DF99D6-0462-4E04-A2EC-0D0F7E31329A}"/>
                </a:ext>
              </a:extLst>
            </p:cNvPr>
            <p:cNvSpPr>
              <a:spLocks noChangeShapeType="1"/>
            </p:cNvSpPr>
            <p:nvPr/>
          </p:nvSpPr>
          <p:spPr bwMode="auto">
            <a:xfrm flipV="1">
              <a:off x="4655257" y="1988840"/>
              <a:ext cx="1411" cy="30479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36" name="Line 5">
              <a:extLst>
                <a:ext uri="{FF2B5EF4-FFF2-40B4-BE49-F238E27FC236}">
                  <a16:creationId xmlns:a16="http://schemas.microsoft.com/office/drawing/2014/main" id="{6ABA7878-573C-43DC-BDB5-7412EBD0D92E}"/>
                </a:ext>
              </a:extLst>
            </p:cNvPr>
            <p:cNvSpPr>
              <a:spLocks noChangeShapeType="1"/>
            </p:cNvSpPr>
            <p:nvPr/>
          </p:nvSpPr>
          <p:spPr bwMode="auto">
            <a:xfrm>
              <a:off x="3944058" y="2284760"/>
              <a:ext cx="1411" cy="4699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 name="Rectangle 10">
              <a:extLst>
                <a:ext uri="{FF2B5EF4-FFF2-40B4-BE49-F238E27FC236}">
                  <a16:creationId xmlns:a16="http://schemas.microsoft.com/office/drawing/2014/main" id="{F4CC2499-9217-48CA-9249-0A6EB24D7217}"/>
                </a:ext>
              </a:extLst>
            </p:cNvPr>
            <p:cNvSpPr>
              <a:spLocks noChangeArrowheads="1"/>
            </p:cNvSpPr>
            <p:nvPr/>
          </p:nvSpPr>
          <p:spPr bwMode="auto">
            <a:xfrm>
              <a:off x="3782941" y="2708920"/>
              <a:ext cx="357011" cy="342900"/>
            </a:xfrm>
            <a:prstGeom prst="rect">
              <a:avLst/>
            </a:prstGeom>
            <a:solidFill>
              <a:schemeClr val="tx1"/>
            </a:solidFill>
            <a:ln w="14288">
              <a:solidFill>
                <a:srgbClr val="000000"/>
              </a:solidFill>
              <a:miter lim="800000"/>
              <a:headEnd/>
              <a:tailEnd/>
            </a:ln>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fr-FR" altLang="fr-FR" b="1">
                <a:solidFill>
                  <a:srgbClr val="000000"/>
                </a:solidFill>
                <a:cs typeface="Times New Roman" pitchFamily="18" charset="0"/>
              </a:endParaRPr>
            </a:p>
          </p:txBody>
        </p:sp>
        <p:sp>
          <p:nvSpPr>
            <p:cNvPr id="38" name="Line 20">
              <a:extLst>
                <a:ext uri="{FF2B5EF4-FFF2-40B4-BE49-F238E27FC236}">
                  <a16:creationId xmlns:a16="http://schemas.microsoft.com/office/drawing/2014/main" id="{77897B71-82DE-4C40-AE44-24FBEC233D92}"/>
                </a:ext>
              </a:extLst>
            </p:cNvPr>
            <p:cNvSpPr>
              <a:spLocks noChangeShapeType="1"/>
            </p:cNvSpPr>
            <p:nvPr/>
          </p:nvSpPr>
          <p:spPr bwMode="auto">
            <a:xfrm>
              <a:off x="3321756" y="2276872"/>
              <a:ext cx="1320800"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39" name="Rectangle 35">
              <a:extLst>
                <a:ext uri="{FF2B5EF4-FFF2-40B4-BE49-F238E27FC236}">
                  <a16:creationId xmlns:a16="http://schemas.microsoft.com/office/drawing/2014/main" id="{F73A284C-37B9-4E30-A5DF-6EDC5C93D7DB}"/>
                </a:ext>
              </a:extLst>
            </p:cNvPr>
            <p:cNvSpPr>
              <a:spLocks noChangeArrowheads="1"/>
            </p:cNvSpPr>
            <p:nvPr/>
          </p:nvSpPr>
          <p:spPr bwMode="auto">
            <a:xfrm>
              <a:off x="4457703" y="1630710"/>
              <a:ext cx="357011" cy="3429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fr-FR" altLang="fr-FR" b="1">
                <a:solidFill>
                  <a:srgbClr val="000000"/>
                </a:solidFill>
                <a:cs typeface="Times New Roman" pitchFamily="18" charset="0"/>
              </a:endParaRPr>
            </a:p>
          </p:txBody>
        </p:sp>
        <p:sp>
          <p:nvSpPr>
            <p:cNvPr id="40" name="Oval 36">
              <a:extLst>
                <a:ext uri="{FF2B5EF4-FFF2-40B4-BE49-F238E27FC236}">
                  <a16:creationId xmlns:a16="http://schemas.microsoft.com/office/drawing/2014/main" id="{CDF7E5D2-3DC0-4A26-8EA7-18C4AFB29989}"/>
                </a:ext>
              </a:extLst>
            </p:cNvPr>
            <p:cNvSpPr>
              <a:spLocks noChangeArrowheads="1"/>
            </p:cNvSpPr>
            <p:nvPr/>
          </p:nvSpPr>
          <p:spPr bwMode="auto">
            <a:xfrm>
              <a:off x="3124203" y="1605310"/>
              <a:ext cx="420511" cy="406400"/>
            </a:xfrm>
            <a:prstGeom prst="ellipse">
              <a:avLst/>
            </a:prstGeom>
            <a:solidFill>
              <a:srgbClr val="FFFFFF"/>
            </a:solidFill>
            <a:ln w="19050">
              <a:solidFill>
                <a:srgbClr val="000000"/>
              </a:solidFill>
              <a:round/>
              <a:headEnd/>
              <a:tailEnd/>
            </a:ln>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fr-FR" altLang="fr-FR" b="1" dirty="0">
                <a:solidFill>
                  <a:srgbClr val="000000"/>
                </a:solidFill>
                <a:cs typeface="Times New Roman" pitchFamily="18" charset="0"/>
              </a:endParaRPr>
            </a:p>
          </p:txBody>
        </p:sp>
      </p:grpSp>
      <p:sp>
        <p:nvSpPr>
          <p:cNvPr id="41" name="ZoneTexte 40">
            <a:extLst>
              <a:ext uri="{FF2B5EF4-FFF2-40B4-BE49-F238E27FC236}">
                <a16:creationId xmlns:a16="http://schemas.microsoft.com/office/drawing/2014/main" id="{E3C19C45-8617-43A2-B8AA-2AA670C47861}"/>
              </a:ext>
            </a:extLst>
          </p:cNvPr>
          <p:cNvSpPr txBox="1"/>
          <p:nvPr/>
        </p:nvSpPr>
        <p:spPr>
          <a:xfrm>
            <a:off x="5320632" y="6415013"/>
            <a:ext cx="5347368" cy="338554"/>
          </a:xfrm>
          <a:prstGeom prst="rect">
            <a:avLst/>
          </a:prstGeom>
          <a:noFill/>
        </p:spPr>
        <p:txBody>
          <a:bodyPr wrap="square" rtlCol="0">
            <a:spAutoFit/>
          </a:bodyPr>
          <a:lstStyle/>
          <a:p>
            <a:r>
              <a:rPr lang="fr-FR" sz="1600" b="1" i="1" dirty="0" err="1">
                <a:solidFill>
                  <a:schemeClr val="bg1">
                    <a:lumMod val="50000"/>
                  </a:schemeClr>
                </a:solidFill>
              </a:rPr>
              <a:t>Vissers</a:t>
            </a:r>
            <a:r>
              <a:rPr lang="fr-FR" sz="1600" b="1" i="1" dirty="0">
                <a:solidFill>
                  <a:schemeClr val="bg1">
                    <a:lumMod val="50000"/>
                  </a:schemeClr>
                </a:solidFill>
              </a:rPr>
              <a:t>, </a:t>
            </a:r>
            <a:r>
              <a:rPr lang="fr-FR" sz="1600" b="1" i="1" dirty="0" err="1">
                <a:solidFill>
                  <a:schemeClr val="bg1">
                    <a:lumMod val="50000"/>
                  </a:schemeClr>
                </a:solidFill>
              </a:rPr>
              <a:t>Veltman</a:t>
            </a:r>
            <a:r>
              <a:rPr lang="fr-FR" sz="1600" b="1" i="1" dirty="0">
                <a:solidFill>
                  <a:schemeClr val="bg1">
                    <a:lumMod val="50000"/>
                  </a:schemeClr>
                </a:solidFill>
              </a:rPr>
              <a:t> &amp; Gilissen, Nat Genet </a:t>
            </a:r>
            <a:r>
              <a:rPr lang="fr-FR" sz="1600" b="1" i="1" dirty="0" err="1">
                <a:solidFill>
                  <a:schemeClr val="bg1">
                    <a:lumMod val="50000"/>
                  </a:schemeClr>
                </a:solidFill>
              </a:rPr>
              <a:t>Reviews</a:t>
            </a:r>
            <a:r>
              <a:rPr lang="fr-FR" sz="1600" b="1" i="1" dirty="0">
                <a:solidFill>
                  <a:schemeClr val="bg1">
                    <a:lumMod val="50000"/>
                  </a:schemeClr>
                </a:solidFill>
              </a:rPr>
              <a:t> 2016</a:t>
            </a:r>
          </a:p>
        </p:txBody>
      </p:sp>
      <p:grpSp>
        <p:nvGrpSpPr>
          <p:cNvPr id="3" name="Groupe 2"/>
          <p:cNvGrpSpPr/>
          <p:nvPr/>
        </p:nvGrpSpPr>
        <p:grpSpPr>
          <a:xfrm>
            <a:off x="1488852" y="2777158"/>
            <a:ext cx="4032448" cy="1854939"/>
            <a:chOff x="-35148" y="2777157"/>
            <a:chExt cx="4032448" cy="1854939"/>
          </a:xfrm>
        </p:grpSpPr>
        <p:grpSp>
          <p:nvGrpSpPr>
            <p:cNvPr id="21" name="Groupe 20">
              <a:extLst>
                <a:ext uri="{FF2B5EF4-FFF2-40B4-BE49-F238E27FC236}">
                  <a16:creationId xmlns:a16="http://schemas.microsoft.com/office/drawing/2014/main" id="{BE190522-36BD-4744-91A2-280D5C936548}"/>
                </a:ext>
              </a:extLst>
            </p:cNvPr>
            <p:cNvGrpSpPr/>
            <p:nvPr/>
          </p:nvGrpSpPr>
          <p:grpSpPr>
            <a:xfrm>
              <a:off x="-35148" y="2777157"/>
              <a:ext cx="4032448" cy="1837478"/>
              <a:chOff x="-34988" y="2959674"/>
              <a:chExt cx="4032448" cy="1837478"/>
            </a:xfrm>
          </p:grpSpPr>
          <p:pic>
            <p:nvPicPr>
              <p:cNvPr id="7" name="Image 6">
                <a:extLst>
                  <a:ext uri="{FF2B5EF4-FFF2-40B4-BE49-F238E27FC236}">
                    <a16:creationId xmlns:a16="http://schemas.microsoft.com/office/drawing/2014/main" id="{40E38F96-E97E-4B57-BE90-2926CD2D0E40}"/>
                  </a:ext>
                </a:extLst>
              </p:cNvPr>
              <p:cNvPicPr/>
              <p:nvPr/>
            </p:nvPicPr>
            <p:blipFill rotWithShape="1">
              <a:blip r:embed="rId7" cstate="print">
                <a:extLst>
                  <a:ext uri="{28A0092B-C50C-407E-A947-70E740481C1C}">
                    <a14:useLocalDpi xmlns:a14="http://schemas.microsoft.com/office/drawing/2010/main" val="0"/>
                  </a:ext>
                </a:extLst>
              </a:blip>
              <a:srcRect b="60126"/>
              <a:stretch/>
            </p:blipFill>
            <p:spPr bwMode="auto">
              <a:xfrm>
                <a:off x="-34988" y="2959674"/>
                <a:ext cx="4032448" cy="1810494"/>
              </a:xfrm>
              <a:prstGeom prst="rect">
                <a:avLst/>
              </a:prstGeom>
              <a:noFill/>
            </p:spPr>
          </p:pic>
          <p:sp>
            <p:nvSpPr>
              <p:cNvPr id="20" name="Rectangle 19">
                <a:extLst>
                  <a:ext uri="{FF2B5EF4-FFF2-40B4-BE49-F238E27FC236}">
                    <a16:creationId xmlns:a16="http://schemas.microsoft.com/office/drawing/2014/main" id="{20F2ABF6-AC9A-4371-A6ED-538DD057DB53}"/>
                  </a:ext>
                </a:extLst>
              </p:cNvPr>
              <p:cNvSpPr/>
              <p:nvPr/>
            </p:nvSpPr>
            <p:spPr>
              <a:xfrm>
                <a:off x="827584" y="4221088"/>
                <a:ext cx="21602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2" name="Rectangle 1"/>
            <p:cNvSpPr/>
            <p:nvPr/>
          </p:nvSpPr>
          <p:spPr>
            <a:xfrm>
              <a:off x="2042782" y="4454573"/>
              <a:ext cx="298208" cy="177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572972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8"/>
          <p:cNvSpPr>
            <a:spLocks noChangeShapeType="1"/>
          </p:cNvSpPr>
          <p:nvPr/>
        </p:nvSpPr>
        <p:spPr bwMode="auto">
          <a:xfrm>
            <a:off x="7427914" y="6165850"/>
            <a:ext cx="2987675"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427" tIns="45713" rIns="91427" bIns="45713"/>
          <a:lstStyle/>
          <a:p>
            <a:endParaRPr lang="fr-FR"/>
          </a:p>
        </p:txBody>
      </p:sp>
      <p:sp>
        <p:nvSpPr>
          <p:cNvPr id="5123" name="Rectangle 12"/>
          <p:cNvSpPr>
            <a:spLocks noChangeArrowheads="1"/>
          </p:cNvSpPr>
          <p:nvPr/>
        </p:nvSpPr>
        <p:spPr bwMode="auto">
          <a:xfrm>
            <a:off x="4908551" y="1857376"/>
            <a:ext cx="19796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spcBef>
                <a:spcPct val="20000"/>
              </a:spcBef>
              <a:buFont typeface="Arial" pitchFamily="34" charset="0"/>
              <a:buChar char="•"/>
              <a:tabLst>
                <a:tab pos="871538" algn="l"/>
              </a:tabLst>
              <a:defRPr sz="3200">
                <a:solidFill>
                  <a:schemeClr val="tx1"/>
                </a:solidFill>
                <a:latin typeface="Calibri" pitchFamily="34" charset="0"/>
              </a:defRPr>
            </a:lvl1pPr>
            <a:lvl2pPr marL="742950" indent="-285750">
              <a:spcBef>
                <a:spcPct val="20000"/>
              </a:spcBef>
              <a:buFont typeface="Arial" pitchFamily="34" charset="0"/>
              <a:buChar char="–"/>
              <a:tabLst>
                <a:tab pos="871538" algn="l"/>
              </a:tabLst>
              <a:defRPr sz="2800">
                <a:solidFill>
                  <a:schemeClr val="tx1"/>
                </a:solidFill>
                <a:latin typeface="Calibri" pitchFamily="34" charset="0"/>
              </a:defRPr>
            </a:lvl2pPr>
            <a:lvl3pPr marL="1143000" indent="-228600">
              <a:spcBef>
                <a:spcPct val="20000"/>
              </a:spcBef>
              <a:buFont typeface="Arial" pitchFamily="34" charset="0"/>
              <a:buChar char="•"/>
              <a:tabLst>
                <a:tab pos="871538" algn="l"/>
              </a:tabLst>
              <a:defRPr sz="2400">
                <a:solidFill>
                  <a:schemeClr val="tx1"/>
                </a:solidFill>
                <a:latin typeface="Calibri" pitchFamily="34" charset="0"/>
              </a:defRPr>
            </a:lvl3pPr>
            <a:lvl4pPr marL="1600200" indent="-228600">
              <a:spcBef>
                <a:spcPct val="20000"/>
              </a:spcBef>
              <a:buFont typeface="Arial" pitchFamily="34" charset="0"/>
              <a:buChar char="–"/>
              <a:tabLst>
                <a:tab pos="871538" algn="l"/>
              </a:tabLst>
              <a:defRPr sz="2000">
                <a:solidFill>
                  <a:schemeClr val="tx1"/>
                </a:solidFill>
                <a:latin typeface="Calibri" pitchFamily="34" charset="0"/>
              </a:defRPr>
            </a:lvl4pPr>
            <a:lvl5pPr marL="2057400" indent="-228600">
              <a:spcBef>
                <a:spcPct val="20000"/>
              </a:spcBef>
              <a:buFont typeface="Arial" pitchFamily="34" charset="0"/>
              <a:buChar char="»"/>
              <a:tabLst>
                <a:tab pos="8715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9pPr>
          </a:lstStyle>
          <a:p>
            <a:pPr algn="ctr" eaLnBrk="1" hangingPunct="1">
              <a:spcBef>
                <a:spcPct val="0"/>
              </a:spcBef>
              <a:buFontTx/>
              <a:buNone/>
            </a:pPr>
            <a:r>
              <a:rPr lang="fr-FR" altLang="fr-FR" sz="1800">
                <a:solidFill>
                  <a:srgbClr val="000000"/>
                </a:solidFill>
                <a:cs typeface="Times New Roman" pitchFamily="18" charset="0"/>
              </a:rPr>
              <a:t> 1985 </a:t>
            </a:r>
          </a:p>
          <a:p>
            <a:pPr algn="ctr" eaLnBrk="1" hangingPunct="1">
              <a:spcBef>
                <a:spcPct val="0"/>
              </a:spcBef>
              <a:buFontTx/>
              <a:buNone/>
            </a:pPr>
            <a:r>
              <a:rPr lang="fr-FR" altLang="fr-FR" sz="1800">
                <a:solidFill>
                  <a:srgbClr val="000000"/>
                </a:solidFill>
                <a:cs typeface="Times New Roman" pitchFamily="18" charset="0"/>
              </a:rPr>
              <a:t>PCR </a:t>
            </a:r>
          </a:p>
          <a:p>
            <a:pPr algn="ctr" eaLnBrk="1" hangingPunct="1">
              <a:spcBef>
                <a:spcPct val="0"/>
              </a:spcBef>
              <a:buFontTx/>
              <a:buNone/>
            </a:pPr>
            <a:r>
              <a:rPr lang="fr-FR" altLang="fr-FR" sz="1800">
                <a:solidFill>
                  <a:srgbClr val="000000"/>
                </a:solidFill>
                <a:cs typeface="Times New Roman" pitchFamily="18" charset="0"/>
              </a:rPr>
              <a:t>(Mullis)</a:t>
            </a:r>
          </a:p>
        </p:txBody>
      </p:sp>
      <p:sp>
        <p:nvSpPr>
          <p:cNvPr id="5124" name="Line 13"/>
          <p:cNvSpPr>
            <a:spLocks noChangeShapeType="1"/>
          </p:cNvSpPr>
          <p:nvPr/>
        </p:nvSpPr>
        <p:spPr bwMode="auto">
          <a:xfrm>
            <a:off x="4835525" y="6165850"/>
            <a:ext cx="2698750" cy="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lIns="91427" tIns="45713" rIns="91427" bIns="45713"/>
          <a:lstStyle/>
          <a:p>
            <a:endParaRPr lang="fr-FR"/>
          </a:p>
        </p:txBody>
      </p:sp>
      <p:sp>
        <p:nvSpPr>
          <p:cNvPr id="5125" name="Line 14"/>
          <p:cNvSpPr>
            <a:spLocks noChangeShapeType="1"/>
          </p:cNvSpPr>
          <p:nvPr/>
        </p:nvSpPr>
        <p:spPr bwMode="auto">
          <a:xfrm>
            <a:off x="1524001" y="6165850"/>
            <a:ext cx="33829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91427" tIns="45713" rIns="91427" bIns="45713"/>
          <a:lstStyle/>
          <a:p>
            <a:endParaRPr lang="fr-FR"/>
          </a:p>
        </p:txBody>
      </p:sp>
      <p:pic>
        <p:nvPicPr>
          <p:cNvPr id="5126" name="Picture 21" descr="103_0329_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6863" y="3346450"/>
            <a:ext cx="8636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22" descr="diage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0026" y="4718050"/>
            <a:ext cx="887413"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24"/>
          <p:cNvSpPr txBox="1">
            <a:spLocks noChangeArrowheads="1"/>
          </p:cNvSpPr>
          <p:nvPr/>
        </p:nvSpPr>
        <p:spPr bwMode="auto">
          <a:xfrm>
            <a:off x="7888288" y="6186488"/>
            <a:ext cx="1839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lnSpc>
                <a:spcPct val="90000"/>
              </a:lnSpc>
              <a:spcBef>
                <a:spcPct val="0"/>
              </a:spcBef>
              <a:buFontTx/>
              <a:buNone/>
            </a:pPr>
            <a:r>
              <a:rPr lang="fr-FR" altLang="fr-FR" sz="2000" b="1" dirty="0">
                <a:solidFill>
                  <a:srgbClr val="00B0F0"/>
                </a:solidFill>
              </a:rPr>
              <a:t>2004-</a:t>
            </a:r>
          </a:p>
          <a:p>
            <a:pPr algn="ctr" eaLnBrk="1" hangingPunct="1">
              <a:lnSpc>
                <a:spcPct val="90000"/>
              </a:lnSpc>
              <a:spcBef>
                <a:spcPct val="0"/>
              </a:spcBef>
              <a:buFontTx/>
              <a:buNone/>
            </a:pPr>
            <a:r>
              <a:rPr lang="fr-FR" altLang="fr-FR" sz="2000" b="1" dirty="0">
                <a:solidFill>
                  <a:srgbClr val="00B0F0"/>
                </a:solidFill>
              </a:rPr>
              <a:t>Ere génomique</a:t>
            </a:r>
          </a:p>
        </p:txBody>
      </p:sp>
      <p:pic>
        <p:nvPicPr>
          <p:cNvPr id="5129" name="Picture 25" descr="103_0327"/>
          <p:cNvPicPr>
            <a:picLocks noChangeAspect="1" noChangeArrowheads="1"/>
          </p:cNvPicPr>
          <p:nvPr/>
        </p:nvPicPr>
        <p:blipFill>
          <a:blip r:embed="rId5" cstate="print">
            <a:extLst>
              <a:ext uri="{28A0092B-C50C-407E-A947-70E740481C1C}">
                <a14:useLocalDpi xmlns:a14="http://schemas.microsoft.com/office/drawing/2010/main" val="0"/>
              </a:ext>
            </a:extLst>
          </a:blip>
          <a:srcRect t="10924" r="41847" b="6705"/>
          <a:stretch>
            <a:fillRect/>
          </a:stretch>
        </p:blipFill>
        <p:spPr bwMode="auto">
          <a:xfrm>
            <a:off x="6381751" y="3633789"/>
            <a:ext cx="108267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14395" t="17700" r="60748" b="26088"/>
          <a:stretch>
            <a:fillRect/>
          </a:stretch>
        </p:blipFill>
        <p:spPr bwMode="auto">
          <a:xfrm>
            <a:off x="9156427" y="3677020"/>
            <a:ext cx="12239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30" descr="JPK_790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7523" y="2624590"/>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31"/>
          <p:cNvPicPr>
            <a:picLocks noChangeAspect="1" noChangeArrowheads="1"/>
          </p:cNvPicPr>
          <p:nvPr/>
        </p:nvPicPr>
        <p:blipFill>
          <a:blip r:embed="rId8" cstate="print">
            <a:extLst>
              <a:ext uri="{28A0092B-C50C-407E-A947-70E740481C1C}">
                <a14:useLocalDpi xmlns:a14="http://schemas.microsoft.com/office/drawing/2010/main" val="0"/>
              </a:ext>
            </a:extLst>
          </a:blip>
          <a:srcRect l="3201" t="62921" r="78241" b="14038"/>
          <a:stretch>
            <a:fillRect/>
          </a:stretch>
        </p:blipFill>
        <p:spPr bwMode="auto">
          <a:xfrm>
            <a:off x="7608888" y="2656136"/>
            <a:ext cx="129540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6848" name="Line 32"/>
          <p:cNvSpPr>
            <a:spLocks noChangeShapeType="1"/>
          </p:cNvSpPr>
          <p:nvPr/>
        </p:nvSpPr>
        <p:spPr bwMode="auto">
          <a:xfrm>
            <a:off x="5808663" y="2751138"/>
            <a:ext cx="0" cy="533400"/>
          </a:xfrm>
          <a:prstGeom prst="line">
            <a:avLst/>
          </a:prstGeom>
          <a:noFill/>
          <a:ln w="28575">
            <a:solidFill>
              <a:srgbClr val="FF0000"/>
            </a:solidFill>
            <a:round/>
            <a:headEnd/>
            <a:tailEnd type="triangle" w="med" len="med"/>
          </a:ln>
          <a:effectLst>
            <a:outerShdw blurRad="50800" dist="38100" dir="8100000" algn="tr" rotWithShape="0">
              <a:prstClr val="black">
                <a:alpha val="40000"/>
              </a:prstClr>
            </a:outerShdw>
          </a:effectLst>
        </p:spPr>
        <p:txBody>
          <a:bodyPr lIns="91427" tIns="45713" rIns="91427" bIns="45713"/>
          <a:lstStyle/>
          <a:p>
            <a:pPr>
              <a:defRPr/>
            </a:pPr>
            <a:endParaRPr lang="fr-FR">
              <a:solidFill>
                <a:srgbClr val="000000"/>
              </a:solidFill>
            </a:endParaRPr>
          </a:p>
        </p:txBody>
      </p:sp>
      <p:pic>
        <p:nvPicPr>
          <p:cNvPr id="5135" name="Picture 33"/>
          <p:cNvPicPr>
            <a:picLocks noChangeAspect="1" noChangeArrowheads="1"/>
          </p:cNvPicPr>
          <p:nvPr/>
        </p:nvPicPr>
        <p:blipFill>
          <a:blip r:embed="rId9" cstate="print">
            <a:extLst>
              <a:ext uri="{28A0092B-C50C-407E-A947-70E740481C1C}">
                <a14:useLocalDpi xmlns:a14="http://schemas.microsoft.com/office/drawing/2010/main" val="0"/>
              </a:ext>
            </a:extLst>
          </a:blip>
          <a:srcRect l="13531" t="-1357" r="31567"/>
          <a:stretch>
            <a:fillRect/>
          </a:stretch>
        </p:blipFill>
        <p:spPr bwMode="auto">
          <a:xfrm>
            <a:off x="6278564" y="4910139"/>
            <a:ext cx="13684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Rectangle 34"/>
          <p:cNvSpPr>
            <a:spLocks noChangeArrowheads="1"/>
          </p:cNvSpPr>
          <p:nvPr/>
        </p:nvSpPr>
        <p:spPr bwMode="auto">
          <a:xfrm>
            <a:off x="7356476" y="836712"/>
            <a:ext cx="1691853" cy="120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3" rIns="91427" bIns="45713">
            <a:spAutoFit/>
          </a:bodyPr>
          <a:lstStyle>
            <a:lvl1pPr>
              <a:spcBef>
                <a:spcPct val="20000"/>
              </a:spcBef>
              <a:buFont typeface="Arial" pitchFamily="34" charset="0"/>
              <a:buChar char="•"/>
              <a:tabLst>
                <a:tab pos="871538" algn="l"/>
              </a:tabLst>
              <a:defRPr sz="3200">
                <a:solidFill>
                  <a:schemeClr val="tx1"/>
                </a:solidFill>
                <a:latin typeface="Calibri" pitchFamily="34" charset="0"/>
              </a:defRPr>
            </a:lvl1pPr>
            <a:lvl2pPr marL="742950" indent="-285750">
              <a:spcBef>
                <a:spcPct val="20000"/>
              </a:spcBef>
              <a:buFont typeface="Arial" pitchFamily="34" charset="0"/>
              <a:buChar char="–"/>
              <a:tabLst>
                <a:tab pos="871538" algn="l"/>
              </a:tabLst>
              <a:defRPr sz="2800">
                <a:solidFill>
                  <a:schemeClr val="tx1"/>
                </a:solidFill>
                <a:latin typeface="Calibri" pitchFamily="34" charset="0"/>
              </a:defRPr>
            </a:lvl2pPr>
            <a:lvl3pPr marL="1143000" indent="-228600">
              <a:spcBef>
                <a:spcPct val="20000"/>
              </a:spcBef>
              <a:buFont typeface="Arial" pitchFamily="34" charset="0"/>
              <a:buChar char="•"/>
              <a:tabLst>
                <a:tab pos="871538" algn="l"/>
              </a:tabLst>
              <a:defRPr sz="2400">
                <a:solidFill>
                  <a:schemeClr val="tx1"/>
                </a:solidFill>
                <a:latin typeface="Calibri" pitchFamily="34" charset="0"/>
              </a:defRPr>
            </a:lvl3pPr>
            <a:lvl4pPr marL="1600200" indent="-228600">
              <a:spcBef>
                <a:spcPct val="20000"/>
              </a:spcBef>
              <a:buFont typeface="Arial" pitchFamily="34" charset="0"/>
              <a:buChar char="–"/>
              <a:tabLst>
                <a:tab pos="871538" algn="l"/>
              </a:tabLst>
              <a:defRPr sz="2000">
                <a:solidFill>
                  <a:schemeClr val="tx1"/>
                </a:solidFill>
                <a:latin typeface="Calibri" pitchFamily="34" charset="0"/>
              </a:defRPr>
            </a:lvl4pPr>
            <a:lvl5pPr marL="2057400" indent="-228600">
              <a:spcBef>
                <a:spcPct val="20000"/>
              </a:spcBef>
              <a:buFont typeface="Arial" pitchFamily="34" charset="0"/>
              <a:buChar char="»"/>
              <a:tabLst>
                <a:tab pos="8715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9pPr>
          </a:lstStyle>
          <a:p>
            <a:pPr algn="ctr" eaLnBrk="1" hangingPunct="1">
              <a:spcBef>
                <a:spcPct val="0"/>
              </a:spcBef>
              <a:buFontTx/>
              <a:buNone/>
            </a:pPr>
            <a:r>
              <a:rPr lang="fr-FR" altLang="fr-FR" sz="1800" b="1" dirty="0">
                <a:solidFill>
                  <a:srgbClr val="000000"/>
                </a:solidFill>
                <a:cs typeface="Times New Roman" pitchFamily="18" charset="0"/>
              </a:rPr>
              <a:t>2004</a:t>
            </a:r>
          </a:p>
          <a:p>
            <a:pPr algn="ctr" eaLnBrk="1" hangingPunct="1">
              <a:spcBef>
                <a:spcPct val="0"/>
              </a:spcBef>
              <a:buFontTx/>
              <a:buNone/>
            </a:pPr>
            <a:r>
              <a:rPr lang="fr-FR" altLang="fr-FR" sz="1800" b="1" dirty="0">
                <a:solidFill>
                  <a:srgbClr val="000000"/>
                </a:solidFill>
                <a:cs typeface="Times New Roman" pitchFamily="18" charset="0"/>
              </a:rPr>
              <a:t>Séquençage du génome humain</a:t>
            </a:r>
          </a:p>
        </p:txBody>
      </p:sp>
      <p:sp>
        <p:nvSpPr>
          <p:cNvPr id="5137" name="Rectangle 35"/>
          <p:cNvSpPr>
            <a:spLocks noChangeArrowheads="1"/>
          </p:cNvSpPr>
          <p:nvPr/>
        </p:nvSpPr>
        <p:spPr bwMode="auto">
          <a:xfrm>
            <a:off x="8861072" y="705790"/>
            <a:ext cx="1820580" cy="158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3" rIns="91427" bIns="45713">
            <a:spAutoFit/>
          </a:bodyPr>
          <a:lstStyle>
            <a:lvl1pPr>
              <a:spcBef>
                <a:spcPct val="20000"/>
              </a:spcBef>
              <a:buFont typeface="Arial" pitchFamily="34" charset="0"/>
              <a:buChar char="•"/>
              <a:tabLst>
                <a:tab pos="871538" algn="l"/>
              </a:tabLst>
              <a:defRPr sz="3200">
                <a:solidFill>
                  <a:schemeClr val="tx1"/>
                </a:solidFill>
                <a:latin typeface="Calibri" pitchFamily="34" charset="0"/>
              </a:defRPr>
            </a:lvl1pPr>
            <a:lvl2pPr marL="742950" indent="-285750">
              <a:spcBef>
                <a:spcPct val="20000"/>
              </a:spcBef>
              <a:buFont typeface="Arial" pitchFamily="34" charset="0"/>
              <a:buChar char="–"/>
              <a:tabLst>
                <a:tab pos="871538" algn="l"/>
              </a:tabLst>
              <a:defRPr sz="2800">
                <a:solidFill>
                  <a:schemeClr val="tx1"/>
                </a:solidFill>
                <a:latin typeface="Calibri" pitchFamily="34" charset="0"/>
              </a:defRPr>
            </a:lvl2pPr>
            <a:lvl3pPr marL="1143000" indent="-228600">
              <a:spcBef>
                <a:spcPct val="20000"/>
              </a:spcBef>
              <a:buFont typeface="Arial" pitchFamily="34" charset="0"/>
              <a:buChar char="•"/>
              <a:tabLst>
                <a:tab pos="871538" algn="l"/>
              </a:tabLst>
              <a:defRPr sz="2400">
                <a:solidFill>
                  <a:schemeClr val="tx1"/>
                </a:solidFill>
                <a:latin typeface="Calibri" pitchFamily="34" charset="0"/>
              </a:defRPr>
            </a:lvl3pPr>
            <a:lvl4pPr marL="1600200" indent="-228600">
              <a:spcBef>
                <a:spcPct val="20000"/>
              </a:spcBef>
              <a:buFont typeface="Arial" pitchFamily="34" charset="0"/>
              <a:buChar char="–"/>
              <a:tabLst>
                <a:tab pos="871538" algn="l"/>
              </a:tabLst>
              <a:defRPr sz="2000">
                <a:solidFill>
                  <a:schemeClr val="tx1"/>
                </a:solidFill>
                <a:latin typeface="Calibri" pitchFamily="34" charset="0"/>
              </a:defRPr>
            </a:lvl4pPr>
            <a:lvl5pPr marL="2057400" indent="-228600">
              <a:spcBef>
                <a:spcPct val="20000"/>
              </a:spcBef>
              <a:buFont typeface="Arial" pitchFamily="34" charset="0"/>
              <a:buChar char="»"/>
              <a:tabLst>
                <a:tab pos="8715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9pPr>
          </a:lstStyle>
          <a:p>
            <a:pPr algn="ctr" eaLnBrk="1" hangingPunct="1">
              <a:spcBef>
                <a:spcPct val="0"/>
              </a:spcBef>
              <a:buFontTx/>
              <a:buNone/>
            </a:pPr>
            <a:r>
              <a:rPr lang="fr-FR" altLang="fr-FR" sz="1800" b="1" dirty="0">
                <a:solidFill>
                  <a:srgbClr val="000000"/>
                </a:solidFill>
                <a:cs typeface="Times New Roman" pitchFamily="18" charset="0"/>
              </a:rPr>
              <a:t>2007</a:t>
            </a:r>
          </a:p>
          <a:p>
            <a:pPr algn="ctr" eaLnBrk="1" hangingPunct="1">
              <a:spcBef>
                <a:spcPct val="0"/>
              </a:spcBef>
              <a:buFontTx/>
              <a:buNone/>
            </a:pPr>
            <a:r>
              <a:rPr lang="fr-FR" altLang="fr-FR" sz="1800" b="1" dirty="0">
                <a:solidFill>
                  <a:srgbClr val="000000"/>
                </a:solidFill>
                <a:cs typeface="Times New Roman" pitchFamily="18" charset="0"/>
              </a:rPr>
              <a:t>Analyses </a:t>
            </a:r>
          </a:p>
          <a:p>
            <a:pPr algn="ctr" eaLnBrk="1" hangingPunct="1">
              <a:spcBef>
                <a:spcPct val="0"/>
              </a:spcBef>
              <a:buFontTx/>
              <a:buNone/>
            </a:pPr>
            <a:r>
              <a:rPr lang="fr-FR" altLang="fr-FR" sz="1800" b="1" dirty="0" err="1">
                <a:solidFill>
                  <a:srgbClr val="000000"/>
                </a:solidFill>
                <a:cs typeface="Times New Roman" pitchFamily="18" charset="0"/>
              </a:rPr>
              <a:t>pangénomiques</a:t>
            </a:r>
            <a:endParaRPr lang="fr-FR" altLang="fr-FR" sz="1800" b="1" dirty="0">
              <a:solidFill>
                <a:srgbClr val="000000"/>
              </a:solidFill>
              <a:cs typeface="Times New Roman" pitchFamily="18" charset="0"/>
            </a:endParaRPr>
          </a:p>
          <a:p>
            <a:pPr algn="ctr" eaLnBrk="1" hangingPunct="1">
              <a:spcBef>
                <a:spcPct val="0"/>
              </a:spcBef>
              <a:buFontTx/>
              <a:buNone/>
            </a:pPr>
            <a:endParaRPr lang="fr-FR" altLang="fr-FR" sz="600" b="1" dirty="0">
              <a:solidFill>
                <a:srgbClr val="000000"/>
              </a:solidFill>
              <a:cs typeface="Times New Roman" pitchFamily="18" charset="0"/>
            </a:endParaRPr>
          </a:p>
          <a:p>
            <a:pPr algn="ctr" eaLnBrk="1" hangingPunct="1">
              <a:spcBef>
                <a:spcPct val="0"/>
              </a:spcBef>
              <a:buFontTx/>
              <a:buNone/>
            </a:pPr>
            <a:r>
              <a:rPr lang="fr-FR" altLang="fr-FR" sz="1800" b="1" dirty="0">
                <a:solidFill>
                  <a:srgbClr val="000000"/>
                </a:solidFill>
                <a:cs typeface="Times New Roman" pitchFamily="18" charset="0"/>
              </a:rPr>
              <a:t>2009 </a:t>
            </a:r>
          </a:p>
          <a:p>
            <a:pPr algn="ctr" eaLnBrk="1" hangingPunct="1">
              <a:spcBef>
                <a:spcPct val="0"/>
              </a:spcBef>
              <a:buFontTx/>
              <a:buNone/>
            </a:pPr>
            <a:r>
              <a:rPr lang="fr-FR" altLang="fr-FR" sz="1800" b="1" dirty="0">
                <a:solidFill>
                  <a:srgbClr val="000000"/>
                </a:solidFill>
                <a:cs typeface="Times New Roman" pitchFamily="18" charset="0"/>
              </a:rPr>
              <a:t>NGS</a:t>
            </a:r>
          </a:p>
        </p:txBody>
      </p:sp>
      <p:sp>
        <p:nvSpPr>
          <p:cNvPr id="546854" name="Line 38"/>
          <p:cNvSpPr>
            <a:spLocks noChangeShapeType="1"/>
          </p:cNvSpPr>
          <p:nvPr/>
        </p:nvSpPr>
        <p:spPr bwMode="auto">
          <a:xfrm>
            <a:off x="6959600" y="2997200"/>
            <a:ext cx="0" cy="533400"/>
          </a:xfrm>
          <a:prstGeom prst="line">
            <a:avLst/>
          </a:prstGeom>
          <a:noFill/>
          <a:ln w="28575">
            <a:solidFill>
              <a:srgbClr val="FF0000"/>
            </a:solidFill>
            <a:round/>
            <a:headEnd/>
            <a:tailEnd type="triangle" w="med" len="med"/>
          </a:ln>
          <a:effectLst>
            <a:outerShdw blurRad="50800" dist="38100" dir="8100000" algn="tr" rotWithShape="0">
              <a:prstClr val="black">
                <a:alpha val="40000"/>
              </a:prstClr>
            </a:outerShdw>
          </a:effectLst>
        </p:spPr>
        <p:txBody>
          <a:bodyPr lIns="91427" tIns="45713" rIns="91427" bIns="45713"/>
          <a:lstStyle/>
          <a:p>
            <a:pPr>
              <a:defRPr/>
            </a:pPr>
            <a:endParaRPr lang="fr-FR">
              <a:solidFill>
                <a:srgbClr val="000000"/>
              </a:solidFill>
            </a:endParaRPr>
          </a:p>
        </p:txBody>
      </p:sp>
      <p:sp>
        <p:nvSpPr>
          <p:cNvPr id="546855" name="Line 39"/>
          <p:cNvSpPr>
            <a:spLocks noChangeShapeType="1"/>
          </p:cNvSpPr>
          <p:nvPr/>
        </p:nvSpPr>
        <p:spPr bwMode="auto">
          <a:xfrm>
            <a:off x="8183563" y="2031504"/>
            <a:ext cx="0" cy="533400"/>
          </a:xfrm>
          <a:prstGeom prst="line">
            <a:avLst/>
          </a:prstGeom>
          <a:noFill/>
          <a:ln w="28575">
            <a:solidFill>
              <a:srgbClr val="FF0000"/>
            </a:solidFill>
            <a:round/>
            <a:headEnd/>
            <a:tailEnd type="triangle" w="med" len="med"/>
          </a:ln>
          <a:effectLst>
            <a:outerShdw blurRad="50800" dist="38100" dir="8100000" algn="tr" rotWithShape="0">
              <a:prstClr val="black">
                <a:alpha val="40000"/>
              </a:prstClr>
            </a:outerShdw>
          </a:effectLst>
        </p:spPr>
        <p:txBody>
          <a:bodyPr lIns="91427" tIns="45713" rIns="91427" bIns="45713"/>
          <a:lstStyle/>
          <a:p>
            <a:pPr>
              <a:defRPr/>
            </a:pPr>
            <a:endParaRPr lang="fr-FR">
              <a:solidFill>
                <a:srgbClr val="000000"/>
              </a:solidFill>
            </a:endParaRPr>
          </a:p>
        </p:txBody>
      </p:sp>
      <p:sp>
        <p:nvSpPr>
          <p:cNvPr id="546856" name="Line 40"/>
          <p:cNvSpPr>
            <a:spLocks noChangeShapeType="1"/>
          </p:cNvSpPr>
          <p:nvPr/>
        </p:nvSpPr>
        <p:spPr bwMode="auto">
          <a:xfrm>
            <a:off x="9768408" y="2276904"/>
            <a:ext cx="0" cy="288000"/>
          </a:xfrm>
          <a:prstGeom prst="line">
            <a:avLst/>
          </a:prstGeom>
          <a:noFill/>
          <a:ln w="28575">
            <a:solidFill>
              <a:srgbClr val="FF0000"/>
            </a:solidFill>
            <a:round/>
            <a:headEnd/>
            <a:tailEnd type="triangle" w="med" len="med"/>
          </a:ln>
          <a:effectLst>
            <a:outerShdw blurRad="50800" dist="38100" dir="8100000" algn="tr" rotWithShape="0">
              <a:prstClr val="black">
                <a:alpha val="40000"/>
              </a:prstClr>
            </a:outerShdw>
          </a:effectLst>
        </p:spPr>
        <p:txBody>
          <a:bodyPr lIns="91427" tIns="45713" rIns="91427" bIns="45713"/>
          <a:lstStyle/>
          <a:p>
            <a:pPr>
              <a:defRPr/>
            </a:pPr>
            <a:endParaRPr lang="fr-FR" dirty="0">
              <a:solidFill>
                <a:srgbClr val="000000"/>
              </a:solidFill>
            </a:endParaRPr>
          </a:p>
        </p:txBody>
      </p:sp>
      <p:sp>
        <p:nvSpPr>
          <p:cNvPr id="5143" name="Text Box 46"/>
          <p:cNvSpPr txBox="1">
            <a:spLocks noChangeArrowheads="1"/>
          </p:cNvSpPr>
          <p:nvPr/>
        </p:nvSpPr>
        <p:spPr bwMode="auto">
          <a:xfrm>
            <a:off x="1823530" y="6186489"/>
            <a:ext cx="2274314" cy="64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lnSpc>
                <a:spcPct val="90000"/>
              </a:lnSpc>
              <a:spcBef>
                <a:spcPct val="0"/>
              </a:spcBef>
              <a:buFontTx/>
              <a:buNone/>
            </a:pPr>
            <a:r>
              <a:rPr lang="fr-FR" altLang="fr-FR" sz="2000" b="1" dirty="0">
                <a:solidFill>
                  <a:srgbClr val="00B0F0"/>
                </a:solidFill>
              </a:rPr>
              <a:t>1865 – 1975</a:t>
            </a:r>
          </a:p>
          <a:p>
            <a:pPr algn="ctr" eaLnBrk="1" hangingPunct="1">
              <a:lnSpc>
                <a:spcPct val="90000"/>
              </a:lnSpc>
              <a:spcBef>
                <a:spcPct val="0"/>
              </a:spcBef>
              <a:buFontTx/>
              <a:buNone/>
            </a:pPr>
            <a:r>
              <a:rPr lang="fr-FR" altLang="fr-FR" sz="2000" b="1" dirty="0">
                <a:solidFill>
                  <a:srgbClr val="00B0F0"/>
                </a:solidFill>
              </a:rPr>
              <a:t>Ere pré-moléculaire</a:t>
            </a:r>
          </a:p>
        </p:txBody>
      </p:sp>
      <p:sp>
        <p:nvSpPr>
          <p:cNvPr id="5144" name="Text Box 47"/>
          <p:cNvSpPr txBox="1">
            <a:spLocks noChangeArrowheads="1"/>
          </p:cNvSpPr>
          <p:nvPr/>
        </p:nvSpPr>
        <p:spPr bwMode="auto">
          <a:xfrm>
            <a:off x="5210341" y="6186489"/>
            <a:ext cx="1839580" cy="64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lnSpc>
                <a:spcPct val="90000"/>
              </a:lnSpc>
              <a:spcBef>
                <a:spcPct val="0"/>
              </a:spcBef>
              <a:buFontTx/>
              <a:buNone/>
            </a:pPr>
            <a:r>
              <a:rPr lang="fr-FR" altLang="fr-FR" sz="2000" b="1" dirty="0">
                <a:solidFill>
                  <a:srgbClr val="00B0F0"/>
                </a:solidFill>
              </a:rPr>
              <a:t>1975 – 2004</a:t>
            </a:r>
          </a:p>
          <a:p>
            <a:pPr algn="ctr" eaLnBrk="1" hangingPunct="1">
              <a:lnSpc>
                <a:spcPct val="90000"/>
              </a:lnSpc>
              <a:spcBef>
                <a:spcPct val="0"/>
              </a:spcBef>
              <a:buFontTx/>
              <a:buNone/>
            </a:pPr>
            <a:r>
              <a:rPr lang="fr-FR" altLang="fr-FR" sz="2000" b="1" dirty="0">
                <a:solidFill>
                  <a:srgbClr val="00B0F0"/>
                </a:solidFill>
              </a:rPr>
              <a:t>Ere moléculaire</a:t>
            </a:r>
          </a:p>
        </p:txBody>
      </p:sp>
      <p:sp>
        <p:nvSpPr>
          <p:cNvPr id="5145" name="Rectangle 48"/>
          <p:cNvSpPr>
            <a:spLocks noChangeArrowheads="1"/>
          </p:cNvSpPr>
          <p:nvPr/>
        </p:nvSpPr>
        <p:spPr bwMode="auto">
          <a:xfrm>
            <a:off x="1127126" y="1712988"/>
            <a:ext cx="19796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spcBef>
                <a:spcPct val="20000"/>
              </a:spcBef>
              <a:buFont typeface="Arial" pitchFamily="34" charset="0"/>
              <a:buChar char="•"/>
              <a:tabLst>
                <a:tab pos="871538" algn="l"/>
              </a:tabLst>
              <a:defRPr sz="3200">
                <a:solidFill>
                  <a:schemeClr val="tx1"/>
                </a:solidFill>
                <a:latin typeface="Calibri" pitchFamily="34" charset="0"/>
              </a:defRPr>
            </a:lvl1pPr>
            <a:lvl2pPr marL="742950" indent="-285750">
              <a:spcBef>
                <a:spcPct val="20000"/>
              </a:spcBef>
              <a:buFont typeface="Arial" pitchFamily="34" charset="0"/>
              <a:buChar char="–"/>
              <a:tabLst>
                <a:tab pos="871538" algn="l"/>
              </a:tabLst>
              <a:defRPr sz="2800">
                <a:solidFill>
                  <a:schemeClr val="tx1"/>
                </a:solidFill>
                <a:latin typeface="Calibri" pitchFamily="34" charset="0"/>
              </a:defRPr>
            </a:lvl2pPr>
            <a:lvl3pPr marL="1143000" indent="-228600">
              <a:spcBef>
                <a:spcPct val="20000"/>
              </a:spcBef>
              <a:buFont typeface="Arial" pitchFamily="34" charset="0"/>
              <a:buChar char="•"/>
              <a:tabLst>
                <a:tab pos="871538" algn="l"/>
              </a:tabLst>
              <a:defRPr sz="2400">
                <a:solidFill>
                  <a:schemeClr val="tx1"/>
                </a:solidFill>
                <a:latin typeface="Calibri" pitchFamily="34" charset="0"/>
              </a:defRPr>
            </a:lvl3pPr>
            <a:lvl4pPr marL="1600200" indent="-228600">
              <a:spcBef>
                <a:spcPct val="20000"/>
              </a:spcBef>
              <a:buFont typeface="Arial" pitchFamily="34" charset="0"/>
              <a:buChar char="–"/>
              <a:tabLst>
                <a:tab pos="871538" algn="l"/>
              </a:tabLst>
              <a:defRPr sz="2000">
                <a:solidFill>
                  <a:schemeClr val="tx1"/>
                </a:solidFill>
                <a:latin typeface="Calibri" pitchFamily="34" charset="0"/>
              </a:defRPr>
            </a:lvl4pPr>
            <a:lvl5pPr marL="2057400" indent="-228600">
              <a:spcBef>
                <a:spcPct val="20000"/>
              </a:spcBef>
              <a:buFont typeface="Arial" pitchFamily="34" charset="0"/>
              <a:buChar char="»"/>
              <a:tabLst>
                <a:tab pos="8715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9pPr>
          </a:lstStyle>
          <a:p>
            <a:pPr algn="ctr" eaLnBrk="1" hangingPunct="1">
              <a:spcBef>
                <a:spcPct val="0"/>
              </a:spcBef>
              <a:buFontTx/>
              <a:buNone/>
            </a:pPr>
            <a:r>
              <a:rPr lang="fr-FR" altLang="fr-FR" sz="1800" dirty="0">
                <a:solidFill>
                  <a:srgbClr val="000000"/>
                </a:solidFill>
                <a:cs typeface="Times New Roman" pitchFamily="18" charset="0"/>
              </a:rPr>
              <a:t> 1865 </a:t>
            </a:r>
          </a:p>
          <a:p>
            <a:pPr algn="ctr" eaLnBrk="1" hangingPunct="1">
              <a:spcBef>
                <a:spcPct val="0"/>
              </a:spcBef>
              <a:buFontTx/>
              <a:buNone/>
            </a:pPr>
            <a:r>
              <a:rPr lang="fr-FR" altLang="fr-FR" sz="1800" dirty="0">
                <a:solidFill>
                  <a:srgbClr val="000000"/>
                </a:solidFill>
                <a:cs typeface="Times New Roman" pitchFamily="18" charset="0"/>
              </a:rPr>
              <a:t>Lois de </a:t>
            </a:r>
          </a:p>
          <a:p>
            <a:pPr algn="ctr" eaLnBrk="1" hangingPunct="1">
              <a:spcBef>
                <a:spcPct val="0"/>
              </a:spcBef>
              <a:buFontTx/>
              <a:buNone/>
            </a:pPr>
            <a:r>
              <a:rPr lang="fr-FR" altLang="fr-FR" sz="1800" dirty="0">
                <a:solidFill>
                  <a:srgbClr val="000000"/>
                </a:solidFill>
                <a:cs typeface="Times New Roman" pitchFamily="18" charset="0"/>
              </a:rPr>
              <a:t>Mendel </a:t>
            </a:r>
            <a:endParaRPr lang="en-US" altLang="fr-FR" sz="1800" dirty="0">
              <a:solidFill>
                <a:srgbClr val="000000"/>
              </a:solidFill>
              <a:cs typeface="Times New Roman" pitchFamily="18" charset="0"/>
            </a:endParaRPr>
          </a:p>
        </p:txBody>
      </p:sp>
      <p:pic>
        <p:nvPicPr>
          <p:cNvPr id="5146" name="Picture 49" descr="mende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90688" y="3357564"/>
            <a:ext cx="87630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5147" name="Picture 50" descr="loi-mende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31950" y="4940301"/>
            <a:ext cx="98583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5148" name="Rectangle 51"/>
          <p:cNvSpPr>
            <a:spLocks noChangeArrowheads="1"/>
          </p:cNvSpPr>
          <p:nvPr/>
        </p:nvSpPr>
        <p:spPr bwMode="auto">
          <a:xfrm>
            <a:off x="1589088" y="716518"/>
            <a:ext cx="2822575" cy="120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3" rIns="91427" bIns="45713">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800" dirty="0">
                <a:solidFill>
                  <a:srgbClr val="000000"/>
                </a:solidFill>
              </a:rPr>
              <a:t>1953 </a:t>
            </a:r>
          </a:p>
          <a:p>
            <a:pPr algn="ctr" eaLnBrk="1" hangingPunct="1">
              <a:spcBef>
                <a:spcPct val="0"/>
              </a:spcBef>
              <a:buFontTx/>
              <a:buNone/>
            </a:pPr>
            <a:r>
              <a:rPr lang="fr-FR" altLang="fr-FR" sz="1800" dirty="0">
                <a:solidFill>
                  <a:srgbClr val="000000"/>
                </a:solidFill>
              </a:rPr>
              <a:t>Structure </a:t>
            </a:r>
          </a:p>
          <a:p>
            <a:pPr algn="ctr" eaLnBrk="1" hangingPunct="1">
              <a:spcBef>
                <a:spcPct val="0"/>
              </a:spcBef>
              <a:buFontTx/>
              <a:buNone/>
            </a:pPr>
            <a:r>
              <a:rPr lang="fr-FR" altLang="fr-FR" sz="1800" dirty="0">
                <a:solidFill>
                  <a:srgbClr val="000000"/>
                </a:solidFill>
              </a:rPr>
              <a:t>de l'ADN </a:t>
            </a:r>
          </a:p>
          <a:p>
            <a:pPr algn="ctr" eaLnBrk="1" hangingPunct="1">
              <a:spcBef>
                <a:spcPct val="0"/>
              </a:spcBef>
              <a:buFontTx/>
              <a:buNone/>
            </a:pPr>
            <a:r>
              <a:rPr lang="fr-FR" altLang="fr-FR" sz="1800" dirty="0">
                <a:solidFill>
                  <a:srgbClr val="000000"/>
                </a:solidFill>
              </a:rPr>
              <a:t>Watson Crick</a:t>
            </a:r>
          </a:p>
        </p:txBody>
      </p:sp>
      <p:sp>
        <p:nvSpPr>
          <p:cNvPr id="5149" name="Rectangle 52"/>
          <p:cNvSpPr>
            <a:spLocks noChangeArrowheads="1"/>
          </p:cNvSpPr>
          <p:nvPr/>
        </p:nvSpPr>
        <p:spPr bwMode="auto">
          <a:xfrm>
            <a:off x="3174132" y="2095054"/>
            <a:ext cx="14097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FR" altLang="fr-FR" sz="1800" dirty="0">
                <a:solidFill>
                  <a:srgbClr val="000000"/>
                </a:solidFill>
              </a:rPr>
              <a:t>1959 </a:t>
            </a:r>
          </a:p>
          <a:p>
            <a:pPr algn="ctr">
              <a:spcBef>
                <a:spcPct val="0"/>
              </a:spcBef>
              <a:buFontTx/>
              <a:buNone/>
            </a:pPr>
            <a:r>
              <a:rPr lang="fr-FR" altLang="fr-FR" sz="1800" dirty="0">
                <a:solidFill>
                  <a:srgbClr val="000000"/>
                </a:solidFill>
              </a:rPr>
              <a:t> Trisomie 21 </a:t>
            </a:r>
          </a:p>
          <a:p>
            <a:pPr algn="ctr">
              <a:spcBef>
                <a:spcPct val="0"/>
              </a:spcBef>
              <a:buFontTx/>
              <a:buNone/>
            </a:pPr>
            <a:r>
              <a:rPr lang="fr-FR" altLang="fr-FR" sz="1800" dirty="0">
                <a:solidFill>
                  <a:srgbClr val="000000"/>
                </a:solidFill>
              </a:rPr>
              <a:t>Lejeune</a:t>
            </a:r>
          </a:p>
          <a:p>
            <a:pPr algn="ctr">
              <a:spcBef>
                <a:spcPct val="0"/>
              </a:spcBef>
              <a:buFontTx/>
              <a:buNone/>
            </a:pPr>
            <a:r>
              <a:rPr lang="fr-FR" altLang="fr-FR" sz="1800" dirty="0">
                <a:solidFill>
                  <a:srgbClr val="000000"/>
                </a:solidFill>
              </a:rPr>
              <a:t>Turpin </a:t>
            </a:r>
          </a:p>
          <a:p>
            <a:pPr algn="ctr">
              <a:spcBef>
                <a:spcPct val="0"/>
              </a:spcBef>
              <a:buFontTx/>
              <a:buNone/>
            </a:pPr>
            <a:r>
              <a:rPr lang="fr-FR" altLang="fr-FR" sz="1800" dirty="0">
                <a:solidFill>
                  <a:srgbClr val="000000"/>
                </a:solidFill>
              </a:rPr>
              <a:t>Jacobs</a:t>
            </a:r>
            <a:endParaRPr lang="en-US" altLang="fr-FR" sz="1800" dirty="0">
              <a:solidFill>
                <a:srgbClr val="000000"/>
              </a:solidFill>
            </a:endParaRPr>
          </a:p>
        </p:txBody>
      </p:sp>
      <p:pic>
        <p:nvPicPr>
          <p:cNvPr id="5150" name="Picture 53" descr="06-23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30589" y="4724401"/>
            <a:ext cx="10810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6870" name="Line 54"/>
          <p:cNvSpPr>
            <a:spLocks noChangeShapeType="1"/>
          </p:cNvSpPr>
          <p:nvPr/>
        </p:nvSpPr>
        <p:spPr bwMode="auto">
          <a:xfrm>
            <a:off x="2135188" y="2679576"/>
            <a:ext cx="0" cy="533400"/>
          </a:xfrm>
          <a:prstGeom prst="line">
            <a:avLst/>
          </a:prstGeom>
          <a:noFill/>
          <a:ln w="28575">
            <a:solidFill>
              <a:srgbClr val="FF0000"/>
            </a:solidFill>
            <a:round/>
            <a:headEnd/>
            <a:tailEnd type="triangle" w="med" len="med"/>
          </a:ln>
          <a:effectLst>
            <a:outerShdw blurRad="50800" dist="38100" dir="8100000" algn="tr" rotWithShape="0">
              <a:prstClr val="black">
                <a:alpha val="40000"/>
              </a:prstClr>
            </a:outerShdw>
          </a:effectLst>
        </p:spPr>
        <p:txBody>
          <a:bodyPr lIns="91427" tIns="45713" rIns="91427" bIns="45713"/>
          <a:lstStyle/>
          <a:p>
            <a:pPr>
              <a:defRPr/>
            </a:pPr>
            <a:endParaRPr lang="fr-FR">
              <a:solidFill>
                <a:srgbClr val="000000"/>
              </a:solidFill>
            </a:endParaRPr>
          </a:p>
        </p:txBody>
      </p:sp>
      <p:sp>
        <p:nvSpPr>
          <p:cNvPr id="546871" name="Line 55"/>
          <p:cNvSpPr>
            <a:spLocks noChangeShapeType="1"/>
          </p:cNvSpPr>
          <p:nvPr/>
        </p:nvSpPr>
        <p:spPr bwMode="auto">
          <a:xfrm>
            <a:off x="3000375" y="1887538"/>
            <a:ext cx="0" cy="533400"/>
          </a:xfrm>
          <a:prstGeom prst="line">
            <a:avLst/>
          </a:prstGeom>
          <a:noFill/>
          <a:ln w="28575">
            <a:solidFill>
              <a:srgbClr val="FF0000"/>
            </a:solidFill>
            <a:round/>
            <a:headEnd/>
            <a:tailEnd type="triangle" w="med" len="med"/>
          </a:ln>
          <a:effectLst>
            <a:outerShdw blurRad="50800" dist="38100" dir="8100000" algn="tr" rotWithShape="0">
              <a:prstClr val="black">
                <a:alpha val="40000"/>
              </a:prstClr>
            </a:outerShdw>
          </a:effectLst>
        </p:spPr>
        <p:txBody>
          <a:bodyPr lIns="91427" tIns="45713" rIns="91427" bIns="45713"/>
          <a:lstStyle/>
          <a:p>
            <a:pPr>
              <a:defRPr/>
            </a:pPr>
            <a:endParaRPr lang="fr-FR">
              <a:solidFill>
                <a:srgbClr val="000000"/>
              </a:solidFill>
            </a:endParaRPr>
          </a:p>
        </p:txBody>
      </p:sp>
      <p:sp>
        <p:nvSpPr>
          <p:cNvPr id="546872" name="Line 56"/>
          <p:cNvSpPr>
            <a:spLocks noChangeShapeType="1"/>
          </p:cNvSpPr>
          <p:nvPr/>
        </p:nvSpPr>
        <p:spPr bwMode="auto">
          <a:xfrm>
            <a:off x="3935413" y="3573463"/>
            <a:ext cx="0" cy="1079500"/>
          </a:xfrm>
          <a:prstGeom prst="line">
            <a:avLst/>
          </a:prstGeom>
          <a:noFill/>
          <a:ln w="28575">
            <a:solidFill>
              <a:srgbClr val="FF0000"/>
            </a:solidFill>
            <a:round/>
            <a:headEnd/>
            <a:tailEnd type="triangle" w="med" len="med"/>
          </a:ln>
          <a:effectLst>
            <a:outerShdw blurRad="50800" dist="38100" dir="8100000" algn="tr" rotWithShape="0">
              <a:prstClr val="black">
                <a:alpha val="40000"/>
              </a:prstClr>
            </a:outerShdw>
          </a:effectLst>
        </p:spPr>
        <p:txBody>
          <a:bodyPr lIns="91427" tIns="45713" rIns="91427" bIns="45713"/>
          <a:lstStyle/>
          <a:p>
            <a:pPr>
              <a:defRPr/>
            </a:pPr>
            <a:endParaRPr lang="fr-FR">
              <a:solidFill>
                <a:srgbClr val="000000"/>
              </a:solidFill>
            </a:endParaRPr>
          </a:p>
        </p:txBody>
      </p:sp>
      <p:pic>
        <p:nvPicPr>
          <p:cNvPr id="5154" name="Picture 57"/>
          <p:cNvPicPr>
            <a:picLocks noChangeAspect="1" noChangeArrowheads="1"/>
          </p:cNvPicPr>
          <p:nvPr/>
        </p:nvPicPr>
        <p:blipFill>
          <a:blip r:embed="rId13" cstate="print">
            <a:extLst>
              <a:ext uri="{28A0092B-C50C-407E-A947-70E740481C1C}">
                <a14:useLocalDpi xmlns:a14="http://schemas.microsoft.com/office/drawing/2010/main" val="0"/>
              </a:ext>
            </a:extLst>
          </a:blip>
          <a:srcRect l="3688" t="22278" r="72687" b="9666"/>
          <a:stretch>
            <a:fillRect/>
          </a:stretch>
        </p:blipFill>
        <p:spPr bwMode="auto">
          <a:xfrm>
            <a:off x="2659064" y="2565400"/>
            <a:ext cx="7000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6" name="Picture 2" descr="d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11824" y="2114576"/>
            <a:ext cx="798790" cy="52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7" name="Rectangle 12"/>
          <p:cNvSpPr>
            <a:spLocks noChangeArrowheads="1"/>
          </p:cNvSpPr>
          <p:nvPr/>
        </p:nvSpPr>
        <p:spPr bwMode="auto">
          <a:xfrm>
            <a:off x="3935413" y="908721"/>
            <a:ext cx="19796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spcBef>
                <a:spcPct val="20000"/>
              </a:spcBef>
              <a:buFont typeface="Arial" pitchFamily="34" charset="0"/>
              <a:buChar char="•"/>
              <a:tabLst>
                <a:tab pos="871538" algn="l"/>
              </a:tabLst>
              <a:defRPr sz="3200">
                <a:solidFill>
                  <a:schemeClr val="tx1"/>
                </a:solidFill>
                <a:latin typeface="Calibri" pitchFamily="34" charset="0"/>
              </a:defRPr>
            </a:lvl1pPr>
            <a:lvl2pPr marL="742950" indent="-285750">
              <a:spcBef>
                <a:spcPct val="20000"/>
              </a:spcBef>
              <a:buFont typeface="Arial" pitchFamily="34" charset="0"/>
              <a:buChar char="–"/>
              <a:tabLst>
                <a:tab pos="871538" algn="l"/>
              </a:tabLst>
              <a:defRPr sz="2800">
                <a:solidFill>
                  <a:schemeClr val="tx1"/>
                </a:solidFill>
                <a:latin typeface="Calibri" pitchFamily="34" charset="0"/>
              </a:defRPr>
            </a:lvl2pPr>
            <a:lvl3pPr marL="1143000" indent="-228600">
              <a:spcBef>
                <a:spcPct val="20000"/>
              </a:spcBef>
              <a:buFont typeface="Arial" pitchFamily="34" charset="0"/>
              <a:buChar char="•"/>
              <a:tabLst>
                <a:tab pos="871538" algn="l"/>
              </a:tabLst>
              <a:defRPr sz="2400">
                <a:solidFill>
                  <a:schemeClr val="tx1"/>
                </a:solidFill>
                <a:latin typeface="Calibri" pitchFamily="34" charset="0"/>
              </a:defRPr>
            </a:lvl3pPr>
            <a:lvl4pPr marL="1600200" indent="-228600">
              <a:spcBef>
                <a:spcPct val="20000"/>
              </a:spcBef>
              <a:buFont typeface="Arial" pitchFamily="34" charset="0"/>
              <a:buChar char="–"/>
              <a:tabLst>
                <a:tab pos="871538" algn="l"/>
              </a:tabLst>
              <a:defRPr sz="2000">
                <a:solidFill>
                  <a:schemeClr val="tx1"/>
                </a:solidFill>
                <a:latin typeface="Calibri" pitchFamily="34" charset="0"/>
              </a:defRPr>
            </a:lvl4pPr>
            <a:lvl5pPr marL="2057400" indent="-228600">
              <a:spcBef>
                <a:spcPct val="20000"/>
              </a:spcBef>
              <a:buFont typeface="Arial" pitchFamily="34" charset="0"/>
              <a:buChar char="»"/>
              <a:tabLst>
                <a:tab pos="8715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9pPr>
          </a:lstStyle>
          <a:p>
            <a:pPr algn="ctr" eaLnBrk="1" hangingPunct="1">
              <a:spcBef>
                <a:spcPct val="0"/>
              </a:spcBef>
              <a:buFontTx/>
              <a:buNone/>
            </a:pPr>
            <a:r>
              <a:rPr lang="fr-FR" altLang="fr-FR" sz="1800" dirty="0">
                <a:solidFill>
                  <a:srgbClr val="000000"/>
                </a:solidFill>
                <a:cs typeface="Times New Roman" pitchFamily="18" charset="0"/>
              </a:rPr>
              <a:t> 1975 </a:t>
            </a:r>
          </a:p>
          <a:p>
            <a:pPr algn="ctr" eaLnBrk="1" hangingPunct="1">
              <a:spcBef>
                <a:spcPct val="0"/>
              </a:spcBef>
              <a:buFontTx/>
              <a:buNone/>
            </a:pPr>
            <a:r>
              <a:rPr lang="fr-FR" altLang="fr-FR" sz="1800" i="1" dirty="0" err="1">
                <a:solidFill>
                  <a:srgbClr val="000000"/>
                </a:solidFill>
                <a:cs typeface="Times New Roman" pitchFamily="18" charset="0"/>
              </a:rPr>
              <a:t>Southern</a:t>
            </a:r>
            <a:r>
              <a:rPr lang="fr-FR" altLang="fr-FR" sz="1800" i="1" dirty="0">
                <a:solidFill>
                  <a:srgbClr val="000000"/>
                </a:solidFill>
                <a:cs typeface="Times New Roman" pitchFamily="18" charset="0"/>
              </a:rPr>
              <a:t> </a:t>
            </a:r>
          </a:p>
        </p:txBody>
      </p:sp>
      <p:sp>
        <p:nvSpPr>
          <p:cNvPr id="40" name="Line 40"/>
          <p:cNvSpPr>
            <a:spLocks noChangeShapeType="1"/>
          </p:cNvSpPr>
          <p:nvPr/>
        </p:nvSpPr>
        <p:spPr bwMode="auto">
          <a:xfrm>
            <a:off x="4935934" y="1733824"/>
            <a:ext cx="0" cy="327025"/>
          </a:xfrm>
          <a:prstGeom prst="line">
            <a:avLst/>
          </a:prstGeom>
          <a:noFill/>
          <a:ln w="28575">
            <a:solidFill>
              <a:srgbClr val="FF0000"/>
            </a:solidFill>
            <a:round/>
            <a:headEnd/>
            <a:tailEnd type="triangle" w="med" len="med"/>
          </a:ln>
          <a:effectLst>
            <a:outerShdw blurRad="50800" dist="38100" dir="8100000" algn="tr" rotWithShape="0">
              <a:prstClr val="black">
                <a:alpha val="40000"/>
              </a:prstClr>
            </a:outerShdw>
          </a:effectLst>
        </p:spPr>
        <p:txBody>
          <a:bodyPr lIns="91427" tIns="45713" rIns="91427" bIns="45713"/>
          <a:lstStyle/>
          <a:p>
            <a:pPr>
              <a:defRPr/>
            </a:pPr>
            <a:endParaRPr lang="fr-FR">
              <a:solidFill>
                <a:srgbClr val="000000"/>
              </a:solidFill>
            </a:endParaRPr>
          </a:p>
        </p:txBody>
      </p:sp>
      <p:sp>
        <p:nvSpPr>
          <p:cNvPr id="5159" name="Rectangle 36"/>
          <p:cNvSpPr>
            <a:spLocks noChangeArrowheads="1"/>
          </p:cNvSpPr>
          <p:nvPr/>
        </p:nvSpPr>
        <p:spPr bwMode="auto">
          <a:xfrm>
            <a:off x="5916613" y="1436688"/>
            <a:ext cx="19796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spcBef>
                <a:spcPct val="20000"/>
              </a:spcBef>
              <a:buFont typeface="Arial" pitchFamily="34" charset="0"/>
              <a:buChar char="•"/>
              <a:tabLst>
                <a:tab pos="871538" algn="l"/>
              </a:tabLst>
              <a:defRPr sz="3200">
                <a:solidFill>
                  <a:schemeClr val="tx1"/>
                </a:solidFill>
                <a:latin typeface="Calibri" pitchFamily="34" charset="0"/>
              </a:defRPr>
            </a:lvl1pPr>
            <a:lvl2pPr marL="742950" indent="-285750">
              <a:spcBef>
                <a:spcPct val="20000"/>
              </a:spcBef>
              <a:buFont typeface="Arial" pitchFamily="34" charset="0"/>
              <a:buChar char="–"/>
              <a:tabLst>
                <a:tab pos="871538" algn="l"/>
              </a:tabLst>
              <a:defRPr sz="2800">
                <a:solidFill>
                  <a:schemeClr val="tx1"/>
                </a:solidFill>
                <a:latin typeface="Calibri" pitchFamily="34" charset="0"/>
              </a:defRPr>
            </a:lvl2pPr>
            <a:lvl3pPr marL="1143000" indent="-228600">
              <a:spcBef>
                <a:spcPct val="20000"/>
              </a:spcBef>
              <a:buFont typeface="Arial" pitchFamily="34" charset="0"/>
              <a:buChar char="•"/>
              <a:tabLst>
                <a:tab pos="871538" algn="l"/>
              </a:tabLst>
              <a:defRPr sz="2400">
                <a:solidFill>
                  <a:schemeClr val="tx1"/>
                </a:solidFill>
                <a:latin typeface="Calibri" pitchFamily="34" charset="0"/>
              </a:defRPr>
            </a:lvl3pPr>
            <a:lvl4pPr marL="1600200" indent="-228600">
              <a:spcBef>
                <a:spcPct val="20000"/>
              </a:spcBef>
              <a:buFont typeface="Arial" pitchFamily="34" charset="0"/>
              <a:buChar char="–"/>
              <a:tabLst>
                <a:tab pos="871538" algn="l"/>
              </a:tabLst>
              <a:defRPr sz="2000">
                <a:solidFill>
                  <a:schemeClr val="tx1"/>
                </a:solidFill>
                <a:latin typeface="Calibri" pitchFamily="34" charset="0"/>
              </a:defRPr>
            </a:lvl4pPr>
            <a:lvl5pPr marL="2057400" indent="-228600">
              <a:spcBef>
                <a:spcPct val="20000"/>
              </a:spcBef>
              <a:buFont typeface="Arial" pitchFamily="34" charset="0"/>
              <a:buChar char="»"/>
              <a:tabLst>
                <a:tab pos="8715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9pPr>
          </a:lstStyle>
          <a:p>
            <a:pPr algn="ctr" eaLnBrk="1" hangingPunct="1">
              <a:spcBef>
                <a:spcPct val="0"/>
              </a:spcBef>
              <a:buFontTx/>
              <a:buNone/>
            </a:pPr>
            <a:r>
              <a:rPr lang="fr-FR" altLang="fr-FR" sz="1800">
                <a:solidFill>
                  <a:srgbClr val="000000"/>
                </a:solidFill>
                <a:cs typeface="Times New Roman" pitchFamily="18" charset="0"/>
              </a:rPr>
              <a:t> 1993 </a:t>
            </a:r>
          </a:p>
          <a:p>
            <a:pPr algn="ctr" eaLnBrk="1" hangingPunct="1">
              <a:spcBef>
                <a:spcPct val="0"/>
              </a:spcBef>
              <a:buFontTx/>
              <a:buNone/>
            </a:pPr>
            <a:r>
              <a:rPr lang="fr-FR" altLang="fr-FR" sz="1800">
                <a:solidFill>
                  <a:srgbClr val="000000"/>
                </a:solidFill>
                <a:cs typeface="Times New Roman" pitchFamily="18" charset="0"/>
              </a:rPr>
              <a:t>Séquenceurs</a:t>
            </a:r>
          </a:p>
          <a:p>
            <a:pPr algn="ctr" eaLnBrk="1" hangingPunct="1">
              <a:spcBef>
                <a:spcPct val="0"/>
              </a:spcBef>
              <a:buFontTx/>
              <a:buNone/>
            </a:pPr>
            <a:r>
              <a:rPr lang="fr-FR" altLang="fr-FR" sz="1800">
                <a:solidFill>
                  <a:srgbClr val="000000"/>
                </a:solidFill>
                <a:cs typeface="Times New Roman" pitchFamily="18" charset="0"/>
              </a:rPr>
              <a:t>Automatiques</a:t>
            </a:r>
          </a:p>
          <a:p>
            <a:pPr algn="ctr" eaLnBrk="1" hangingPunct="1">
              <a:spcBef>
                <a:spcPct val="0"/>
              </a:spcBef>
              <a:buFontTx/>
              <a:buNone/>
            </a:pPr>
            <a:r>
              <a:rPr lang="fr-FR" altLang="fr-FR" sz="1800">
                <a:solidFill>
                  <a:srgbClr val="000000"/>
                </a:solidFill>
                <a:cs typeface="Times New Roman" pitchFamily="18" charset="0"/>
              </a:rPr>
              <a:t>d’ADN</a:t>
            </a:r>
          </a:p>
        </p:txBody>
      </p:sp>
      <p:pic>
        <p:nvPicPr>
          <p:cNvPr id="5160" name="Picture 12" descr="hiseq_1000"/>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9681"/>
          <a:stretch/>
        </p:blipFill>
        <p:spPr bwMode="auto">
          <a:xfrm>
            <a:off x="9196908" y="4888367"/>
            <a:ext cx="1143000" cy="1129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1" name="Picture 2" descr="http://www.energethique.com/applications/images_re/re03.jpg"/>
          <p:cNvPicPr>
            <a:picLocks noChangeAspect="1" noChangeArrowheads="1"/>
          </p:cNvPicPr>
          <p:nvPr/>
        </p:nvPicPr>
        <p:blipFill>
          <a:blip r:embed="rId16" cstate="print">
            <a:extLst>
              <a:ext uri="{28A0092B-C50C-407E-A947-70E740481C1C}">
                <a14:useLocalDpi xmlns:a14="http://schemas.microsoft.com/office/drawing/2010/main" val="0"/>
              </a:ext>
            </a:extLst>
          </a:blip>
          <a:srcRect l="56757" t="15492" r="13731" b="16345"/>
          <a:stretch>
            <a:fillRect/>
          </a:stretch>
        </p:blipFill>
        <p:spPr bwMode="auto">
          <a:xfrm>
            <a:off x="4511675" y="3484563"/>
            <a:ext cx="6477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2" name="Rectangle 12"/>
          <p:cNvSpPr>
            <a:spLocks noChangeArrowheads="1"/>
          </p:cNvSpPr>
          <p:nvPr/>
        </p:nvSpPr>
        <p:spPr bwMode="auto">
          <a:xfrm>
            <a:off x="4115570" y="2782888"/>
            <a:ext cx="1476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spcBef>
                <a:spcPct val="20000"/>
              </a:spcBef>
              <a:buFont typeface="Arial" pitchFamily="34" charset="0"/>
              <a:buChar char="•"/>
              <a:tabLst>
                <a:tab pos="871538" algn="l"/>
              </a:tabLst>
              <a:defRPr sz="3200">
                <a:solidFill>
                  <a:schemeClr val="tx1"/>
                </a:solidFill>
                <a:latin typeface="Calibri" pitchFamily="34" charset="0"/>
              </a:defRPr>
            </a:lvl1pPr>
            <a:lvl2pPr marL="742950" indent="-285750">
              <a:spcBef>
                <a:spcPct val="20000"/>
              </a:spcBef>
              <a:buFont typeface="Arial" pitchFamily="34" charset="0"/>
              <a:buChar char="–"/>
              <a:tabLst>
                <a:tab pos="871538" algn="l"/>
              </a:tabLst>
              <a:defRPr sz="2800">
                <a:solidFill>
                  <a:schemeClr val="tx1"/>
                </a:solidFill>
                <a:latin typeface="Calibri" pitchFamily="34" charset="0"/>
              </a:defRPr>
            </a:lvl2pPr>
            <a:lvl3pPr marL="1143000" indent="-228600">
              <a:spcBef>
                <a:spcPct val="20000"/>
              </a:spcBef>
              <a:buFont typeface="Arial" pitchFamily="34" charset="0"/>
              <a:buChar char="•"/>
              <a:tabLst>
                <a:tab pos="871538" algn="l"/>
              </a:tabLst>
              <a:defRPr sz="2400">
                <a:solidFill>
                  <a:schemeClr val="tx1"/>
                </a:solidFill>
                <a:latin typeface="Calibri" pitchFamily="34" charset="0"/>
              </a:defRPr>
            </a:lvl3pPr>
            <a:lvl4pPr marL="1600200" indent="-228600">
              <a:spcBef>
                <a:spcPct val="20000"/>
              </a:spcBef>
              <a:buFont typeface="Arial" pitchFamily="34" charset="0"/>
              <a:buChar char="–"/>
              <a:tabLst>
                <a:tab pos="871538" algn="l"/>
              </a:tabLst>
              <a:defRPr sz="2000">
                <a:solidFill>
                  <a:schemeClr val="tx1"/>
                </a:solidFill>
                <a:latin typeface="Calibri" pitchFamily="34" charset="0"/>
              </a:defRPr>
            </a:lvl4pPr>
            <a:lvl5pPr marL="2057400" indent="-228600">
              <a:spcBef>
                <a:spcPct val="20000"/>
              </a:spcBef>
              <a:buFont typeface="Arial" pitchFamily="34" charset="0"/>
              <a:buChar char="»"/>
              <a:tabLst>
                <a:tab pos="8715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871538" algn="l"/>
              </a:tabLst>
              <a:defRPr sz="2000">
                <a:solidFill>
                  <a:schemeClr val="tx1"/>
                </a:solidFill>
                <a:latin typeface="Calibri" pitchFamily="34" charset="0"/>
              </a:defRPr>
            </a:lvl9pPr>
          </a:lstStyle>
          <a:p>
            <a:pPr algn="ctr" eaLnBrk="1" hangingPunct="1">
              <a:spcBef>
                <a:spcPct val="0"/>
              </a:spcBef>
              <a:buFontTx/>
              <a:buNone/>
            </a:pPr>
            <a:r>
              <a:rPr lang="fr-FR" altLang="fr-FR" sz="1800" dirty="0">
                <a:solidFill>
                  <a:srgbClr val="000000"/>
                </a:solidFill>
                <a:cs typeface="Times New Roman" pitchFamily="18" charset="0"/>
              </a:rPr>
              <a:t>Sanger </a:t>
            </a:r>
          </a:p>
          <a:p>
            <a:pPr algn="ctr" eaLnBrk="1" hangingPunct="1">
              <a:spcBef>
                <a:spcPct val="0"/>
              </a:spcBef>
              <a:buFontTx/>
              <a:buNone/>
            </a:pPr>
            <a:r>
              <a:rPr lang="fr-FR" altLang="fr-FR" sz="1800" dirty="0" err="1">
                <a:solidFill>
                  <a:srgbClr val="000000"/>
                </a:solidFill>
                <a:cs typeface="Times New Roman" pitchFamily="18" charset="0"/>
              </a:rPr>
              <a:t>sequencing</a:t>
            </a:r>
            <a:endParaRPr lang="fr-FR" altLang="fr-FR" sz="1800" dirty="0">
              <a:solidFill>
                <a:srgbClr val="000000"/>
              </a:solidFill>
              <a:cs typeface="Times New Roman" pitchFamily="18" charset="0"/>
            </a:endParaRPr>
          </a:p>
        </p:txBody>
      </p:sp>
      <p:sp>
        <p:nvSpPr>
          <p:cNvPr id="43" name="Rectangle 42"/>
          <p:cNvSpPr>
            <a:spLocks noChangeArrowheads="1"/>
          </p:cNvSpPr>
          <p:nvPr/>
        </p:nvSpPr>
        <p:spPr bwMode="auto">
          <a:xfrm>
            <a:off x="1589903" y="115330"/>
            <a:ext cx="9012194" cy="505359"/>
          </a:xfrm>
          <a:prstGeom prst="rect">
            <a:avLst/>
          </a:prstGeom>
          <a:solidFill>
            <a:schemeClr val="tx1">
              <a:lumMod val="75000"/>
              <a:lumOff val="25000"/>
            </a:schemeClr>
          </a:solidFill>
          <a:ln w="9360">
            <a:noFill/>
            <a:miter lim="800000"/>
            <a:headEnd/>
            <a:tailEnd/>
          </a:ln>
        </p:spPr>
        <p:txBody>
          <a:bodyPr wrap="none" lIns="91436" tIns="45718" rIns="91436" bIns="45718" anchor="ctr"/>
          <a:lstStyle/>
          <a:p>
            <a:pPr algn="ct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fr-FR" altLang="fr-FR" sz="2400" b="1" dirty="0">
                <a:solidFill>
                  <a:schemeClr val="bg1"/>
                </a:solidFill>
                <a:latin typeface="Calibri" panose="020F0502020204030204" pitchFamily="34" charset="0"/>
                <a:cs typeface="Arial" charset="0"/>
              </a:rPr>
              <a:t>Rappels</a:t>
            </a:r>
            <a:endParaRPr lang="fr-FR" sz="2800" b="1" dirty="0">
              <a:solidFill>
                <a:schemeClr val="bg1"/>
              </a:solidFill>
              <a:latin typeface="Calibri" panose="020F0502020204030204" pitchFamily="34" charset="0"/>
              <a:cs typeface="Arial" pitchFamily="34" charset="0"/>
            </a:endParaRPr>
          </a:p>
        </p:txBody>
      </p:sp>
      <p:sp>
        <p:nvSpPr>
          <p:cNvPr id="44" name="AutoShape 2" descr="An external file that holds a picture, illustration, etc.&#10;Object name is nihms175346f1.jpg Object name is nihms175346f1.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5" name="Rectangle 44"/>
          <p:cNvSpPr/>
          <p:nvPr/>
        </p:nvSpPr>
        <p:spPr>
          <a:xfrm>
            <a:off x="1524000" y="0"/>
            <a:ext cx="9144000" cy="69269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Titre 1"/>
          <p:cNvSpPr txBox="1">
            <a:spLocks/>
          </p:cNvSpPr>
          <p:nvPr/>
        </p:nvSpPr>
        <p:spPr>
          <a:xfrm>
            <a:off x="1981200" y="0"/>
            <a:ext cx="8229600" cy="6926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400" b="1" dirty="0">
                <a:solidFill>
                  <a:schemeClr val="bg1"/>
                </a:solidFill>
              </a:rPr>
              <a:t>Histoire de la Génétique </a:t>
            </a:r>
          </a:p>
        </p:txBody>
      </p:sp>
    </p:spTree>
    <p:extLst>
      <p:ext uri="{BB962C8B-B14F-4D97-AF65-F5344CB8AC3E}">
        <p14:creationId xmlns:p14="http://schemas.microsoft.com/office/powerpoint/2010/main" val="2352541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AB9400-F040-496C-94E5-77E3EE422DD7}"/>
              </a:ext>
            </a:extLst>
          </p:cNvPr>
          <p:cNvSpPr>
            <a:spLocks noChangeArrowheads="1"/>
          </p:cNvSpPr>
          <p:nvPr/>
        </p:nvSpPr>
        <p:spPr bwMode="auto">
          <a:xfrm>
            <a:off x="1589903" y="115330"/>
            <a:ext cx="9012194" cy="505359"/>
          </a:xfrm>
          <a:prstGeom prst="rect">
            <a:avLst/>
          </a:prstGeom>
          <a:solidFill>
            <a:schemeClr val="tx1">
              <a:lumMod val="75000"/>
              <a:lumOff val="25000"/>
            </a:schemeClr>
          </a:solidFill>
          <a:ln w="9360">
            <a:noFill/>
            <a:miter lim="800000"/>
            <a:headEnd/>
            <a:tailEnd/>
          </a:ln>
        </p:spPr>
        <p:txBody>
          <a:bodyPr wrap="none" lIns="91436" tIns="45718" rIns="91436" bIns="45718" anchor="ctr"/>
          <a:lstStyle/>
          <a:p>
            <a:pPr algn="ct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fr-FR" altLang="fr-FR" sz="2400" b="1" dirty="0">
                <a:solidFill>
                  <a:schemeClr val="bg1"/>
                </a:solidFill>
                <a:latin typeface="Calibri" panose="020F0502020204030204" pitchFamily="34" charset="0"/>
                <a:cs typeface="Arial" charset="0"/>
              </a:rPr>
              <a:t>Rappels</a:t>
            </a:r>
            <a:endParaRPr lang="fr-FR" sz="2800" b="1" dirty="0">
              <a:solidFill>
                <a:schemeClr val="bg1"/>
              </a:solidFill>
              <a:latin typeface="Calibri" panose="020F0502020204030204" pitchFamily="34" charset="0"/>
              <a:cs typeface="Arial" pitchFamily="34" charset="0"/>
            </a:endParaRPr>
          </a:p>
        </p:txBody>
      </p:sp>
      <p:sp>
        <p:nvSpPr>
          <p:cNvPr id="5" name="AutoShape 2" descr="An external file that holds a picture, illustration, etc.&#10;Object name is nihms175346f1.jpg Object name is nihms175346f1.jpg">
            <a:extLst>
              <a:ext uri="{FF2B5EF4-FFF2-40B4-BE49-F238E27FC236}">
                <a16:creationId xmlns:a16="http://schemas.microsoft.com/office/drawing/2014/main" id="{5F1CFC2D-142C-4462-98C4-3FE6D2176B28}"/>
              </a:ext>
            </a:extLst>
          </p:cNvPr>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Rectangle 5">
            <a:extLst>
              <a:ext uri="{FF2B5EF4-FFF2-40B4-BE49-F238E27FC236}">
                <a16:creationId xmlns:a16="http://schemas.microsoft.com/office/drawing/2014/main" id="{DAF9B08D-CEDB-426C-BBAE-49E38F4986AE}"/>
              </a:ext>
            </a:extLst>
          </p:cNvPr>
          <p:cNvSpPr/>
          <p:nvPr/>
        </p:nvSpPr>
        <p:spPr>
          <a:xfrm>
            <a:off x="1524000" y="0"/>
            <a:ext cx="9144000" cy="69269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1BD953B8-758E-49A8-99FD-C57F69E327D4}"/>
              </a:ext>
            </a:extLst>
          </p:cNvPr>
          <p:cNvSpPr txBox="1">
            <a:spLocks/>
          </p:cNvSpPr>
          <p:nvPr/>
        </p:nvSpPr>
        <p:spPr>
          <a:xfrm>
            <a:off x="1981200" y="0"/>
            <a:ext cx="8229600" cy="6926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400" b="1" dirty="0">
                <a:solidFill>
                  <a:schemeClr val="bg1"/>
                </a:solidFill>
              </a:rPr>
              <a:t>Une technologie de plus en plus accessible et performante</a:t>
            </a:r>
          </a:p>
        </p:txBody>
      </p:sp>
      <p:pic>
        <p:nvPicPr>
          <p:cNvPr id="9" name="Image 8">
            <a:extLst>
              <a:ext uri="{FF2B5EF4-FFF2-40B4-BE49-F238E27FC236}">
                <a16:creationId xmlns:a16="http://schemas.microsoft.com/office/drawing/2014/main" id="{7216A95A-A76A-4DF7-93A5-11B53AD38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344" y="1340769"/>
            <a:ext cx="6808341" cy="4536057"/>
          </a:xfrm>
          <a:prstGeom prst="rect">
            <a:avLst/>
          </a:prstGeom>
        </p:spPr>
      </p:pic>
      <p:pic>
        <p:nvPicPr>
          <p:cNvPr id="13" name="Image 12">
            <a:extLst>
              <a:ext uri="{FF2B5EF4-FFF2-40B4-BE49-F238E27FC236}">
                <a16:creationId xmlns:a16="http://schemas.microsoft.com/office/drawing/2014/main" id="{09231F1D-CA6E-42DC-ADE1-C572670EB5BD}"/>
              </a:ext>
            </a:extLst>
          </p:cNvPr>
          <p:cNvPicPr>
            <a:picLocks noChangeAspect="1"/>
          </p:cNvPicPr>
          <p:nvPr/>
        </p:nvPicPr>
        <p:blipFill rotWithShape="1">
          <a:blip r:embed="rId3"/>
          <a:srcRect l="16667" t="24788" r="53150" b="17784"/>
          <a:stretch/>
        </p:blipFill>
        <p:spPr>
          <a:xfrm>
            <a:off x="8246029" y="2168860"/>
            <a:ext cx="2356069" cy="2520280"/>
          </a:xfrm>
          <a:prstGeom prst="rect">
            <a:avLst/>
          </a:prstGeom>
        </p:spPr>
      </p:pic>
      <p:sp>
        <p:nvSpPr>
          <p:cNvPr id="16" name="ZoneTexte 15">
            <a:extLst>
              <a:ext uri="{FF2B5EF4-FFF2-40B4-BE49-F238E27FC236}">
                <a16:creationId xmlns:a16="http://schemas.microsoft.com/office/drawing/2014/main" id="{B2034A9F-B571-43E1-B955-E257BE007943}"/>
              </a:ext>
            </a:extLst>
          </p:cNvPr>
          <p:cNvSpPr txBox="1"/>
          <p:nvPr/>
        </p:nvSpPr>
        <p:spPr>
          <a:xfrm>
            <a:off x="8400256" y="6456372"/>
            <a:ext cx="2592288" cy="338554"/>
          </a:xfrm>
          <a:prstGeom prst="rect">
            <a:avLst/>
          </a:prstGeom>
          <a:noFill/>
        </p:spPr>
        <p:txBody>
          <a:bodyPr wrap="square" rtlCol="0">
            <a:spAutoFit/>
          </a:bodyPr>
          <a:lstStyle/>
          <a:p>
            <a:r>
              <a:rPr lang="fr-FR" sz="1600" b="1" i="1" dirty="0" err="1">
                <a:solidFill>
                  <a:schemeClr val="bg1">
                    <a:lumMod val="50000"/>
                  </a:schemeClr>
                </a:solidFill>
              </a:rPr>
              <a:t>Wikimedia</a:t>
            </a:r>
            <a:r>
              <a:rPr lang="fr-FR" sz="1600" b="1" i="1" dirty="0">
                <a:solidFill>
                  <a:schemeClr val="bg1">
                    <a:lumMod val="50000"/>
                  </a:schemeClr>
                </a:solidFill>
              </a:rPr>
              <a:t> </a:t>
            </a:r>
            <a:r>
              <a:rPr lang="fr-FR" sz="1600" b="1" i="1" dirty="0" err="1">
                <a:solidFill>
                  <a:schemeClr val="bg1">
                    <a:lumMod val="50000"/>
                  </a:schemeClr>
                </a:solidFill>
              </a:rPr>
              <a:t>commons</a:t>
            </a:r>
            <a:endParaRPr lang="fr-FR" sz="1600" b="1" i="1" dirty="0">
              <a:solidFill>
                <a:schemeClr val="bg1">
                  <a:lumMod val="50000"/>
                </a:schemeClr>
              </a:solidFill>
            </a:endParaRPr>
          </a:p>
        </p:txBody>
      </p:sp>
    </p:spTree>
    <p:extLst>
      <p:ext uri="{BB962C8B-B14F-4D97-AF65-F5344CB8AC3E}">
        <p14:creationId xmlns:p14="http://schemas.microsoft.com/office/powerpoint/2010/main" val="2584202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18222" r="47958" b="7848"/>
          <a:stretch/>
        </p:blipFill>
        <p:spPr bwMode="auto">
          <a:xfrm>
            <a:off x="7482461" y="3859045"/>
            <a:ext cx="2901020" cy="2318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 coins arrondis 20">
            <a:extLst>
              <a:ext uri="{FF2B5EF4-FFF2-40B4-BE49-F238E27FC236}">
                <a16:creationId xmlns:a16="http://schemas.microsoft.com/office/drawing/2014/main" id="{7F7FAA90-42EC-4E8C-9A23-DD2B9B05D240}"/>
              </a:ext>
            </a:extLst>
          </p:cNvPr>
          <p:cNvSpPr/>
          <p:nvPr/>
        </p:nvSpPr>
        <p:spPr>
          <a:xfrm>
            <a:off x="5540935" y="4472781"/>
            <a:ext cx="1368413" cy="648743"/>
          </a:xfrm>
          <a:prstGeom prst="roundRect">
            <a:avLst/>
          </a:prstGeom>
          <a:solidFill>
            <a:schemeClr val="bg1">
              <a:lumMod val="8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 coins arrondis 1">
            <a:extLst>
              <a:ext uri="{FF2B5EF4-FFF2-40B4-BE49-F238E27FC236}">
                <a16:creationId xmlns:a16="http://schemas.microsoft.com/office/drawing/2014/main" id="{810C20B8-104B-409F-A214-D1B500B8F9B3}"/>
              </a:ext>
            </a:extLst>
          </p:cNvPr>
          <p:cNvSpPr/>
          <p:nvPr/>
        </p:nvSpPr>
        <p:spPr>
          <a:xfrm>
            <a:off x="5509518" y="2020515"/>
            <a:ext cx="1368413" cy="648743"/>
          </a:xfrm>
          <a:prstGeom prst="roundRect">
            <a:avLst/>
          </a:prstGeom>
          <a:solidFill>
            <a:schemeClr val="bg1">
              <a:lumMod val="8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2" name="Picture 3"/>
          <p:cNvPicPr>
            <a:picLocks noChangeAspect="1" noChangeArrowheads="1"/>
          </p:cNvPicPr>
          <p:nvPr/>
        </p:nvPicPr>
        <p:blipFill>
          <a:blip r:embed="rId4" cstate="print"/>
          <a:srcRect/>
          <a:stretch>
            <a:fillRect/>
          </a:stretch>
        </p:blipFill>
        <p:spPr bwMode="auto">
          <a:xfrm>
            <a:off x="1711284" y="1501118"/>
            <a:ext cx="2509548" cy="4590065"/>
          </a:xfrm>
          <a:prstGeom prst="rect">
            <a:avLst/>
          </a:prstGeom>
          <a:noFill/>
          <a:ln w="9525">
            <a:noFill/>
            <a:round/>
            <a:headEnd/>
            <a:tailEnd/>
          </a:ln>
          <a:effectLst/>
        </p:spPr>
      </p:pic>
      <p:pic>
        <p:nvPicPr>
          <p:cNvPr id="36" name="Picture 12" descr="hiseq_1000"/>
          <p:cNvPicPr>
            <a:picLocks noChangeAspect="1" noChangeArrowheads="1"/>
          </p:cNvPicPr>
          <p:nvPr/>
        </p:nvPicPr>
        <p:blipFill>
          <a:blip r:embed="rId5" cstate="print"/>
          <a:srcRect/>
          <a:stretch>
            <a:fillRect/>
          </a:stretch>
        </p:blipFill>
        <p:spPr bwMode="auto">
          <a:xfrm>
            <a:off x="4220836" y="2924945"/>
            <a:ext cx="1599595" cy="1485531"/>
          </a:xfrm>
          <a:prstGeom prst="rect">
            <a:avLst/>
          </a:prstGeom>
          <a:noFill/>
          <a:ln w="9525">
            <a:noFill/>
            <a:miter lim="800000"/>
            <a:headEnd/>
            <a:tailEnd/>
          </a:ln>
        </p:spPr>
      </p:pic>
      <p:pic>
        <p:nvPicPr>
          <p:cNvPr id="8" name="Picture 33"/>
          <p:cNvPicPr>
            <a:picLocks noChangeAspect="1" noChangeArrowheads="1"/>
          </p:cNvPicPr>
          <p:nvPr/>
        </p:nvPicPr>
        <p:blipFill>
          <a:blip r:embed="rId6" cstate="print"/>
          <a:srcRect l="13531" t="-1357" r="31567"/>
          <a:stretch>
            <a:fillRect/>
          </a:stretch>
        </p:blipFill>
        <p:spPr bwMode="auto">
          <a:xfrm>
            <a:off x="5509518" y="1052737"/>
            <a:ext cx="1368425" cy="739775"/>
          </a:xfrm>
          <a:prstGeom prst="rect">
            <a:avLst/>
          </a:prstGeom>
          <a:noFill/>
          <a:ln w="9525">
            <a:noFill/>
            <a:miter lim="800000"/>
            <a:headEnd/>
            <a:tailEnd/>
          </a:ln>
        </p:spPr>
      </p:pic>
      <p:sp>
        <p:nvSpPr>
          <p:cNvPr id="12" name="ZoneTexte 11"/>
          <p:cNvSpPr txBox="1"/>
          <p:nvPr/>
        </p:nvSpPr>
        <p:spPr>
          <a:xfrm>
            <a:off x="5735961" y="2164794"/>
            <a:ext cx="857927" cy="400110"/>
          </a:xfrm>
          <a:prstGeom prst="rect">
            <a:avLst/>
          </a:prstGeom>
          <a:solidFill>
            <a:schemeClr val="bg1">
              <a:lumMod val="85000"/>
            </a:schemeClr>
          </a:solidFill>
          <a:ln>
            <a:noFill/>
          </a:ln>
        </p:spPr>
        <p:txBody>
          <a:bodyPr wrap="none" rtlCol="0">
            <a:spAutoFit/>
          </a:bodyPr>
          <a:lstStyle/>
          <a:p>
            <a:r>
              <a:rPr lang="fr-FR" sz="2000" b="1" dirty="0"/>
              <a:t>pb -kb</a:t>
            </a:r>
          </a:p>
        </p:txBody>
      </p:sp>
      <p:sp>
        <p:nvSpPr>
          <p:cNvPr id="13" name="ZoneTexte 12"/>
          <p:cNvSpPr txBox="1"/>
          <p:nvPr/>
        </p:nvSpPr>
        <p:spPr>
          <a:xfrm>
            <a:off x="5950715" y="4581128"/>
            <a:ext cx="486030" cy="400110"/>
          </a:xfrm>
          <a:prstGeom prst="rect">
            <a:avLst/>
          </a:prstGeom>
          <a:solidFill>
            <a:schemeClr val="bg1">
              <a:lumMod val="85000"/>
            </a:schemeClr>
          </a:solidFill>
          <a:ln>
            <a:noFill/>
          </a:ln>
        </p:spPr>
        <p:txBody>
          <a:bodyPr wrap="none" rtlCol="0">
            <a:spAutoFit/>
          </a:bodyPr>
          <a:lstStyle/>
          <a:p>
            <a:r>
              <a:rPr lang="fr-FR" sz="2000" b="1" dirty="0"/>
              <a:t>Gb</a:t>
            </a:r>
          </a:p>
        </p:txBody>
      </p:sp>
      <p:sp>
        <p:nvSpPr>
          <p:cNvPr id="14" name="Line 66"/>
          <p:cNvSpPr>
            <a:spLocks noChangeShapeType="1"/>
          </p:cNvSpPr>
          <p:nvPr/>
        </p:nvSpPr>
        <p:spPr bwMode="auto">
          <a:xfrm flipH="1" flipV="1">
            <a:off x="6203720" y="2944310"/>
            <a:ext cx="0" cy="1227795"/>
          </a:xfrm>
          <a:prstGeom prst="line">
            <a:avLst/>
          </a:prstGeom>
          <a:noFill/>
          <a:ln w="57150">
            <a:solidFill>
              <a:srgbClr val="C00000"/>
            </a:solidFill>
            <a:round/>
            <a:headEnd type="triangle" w="med" len="med"/>
            <a:tailEnd/>
          </a:ln>
          <a:effectLst>
            <a:outerShdw blurRad="50800" dist="38100" dir="8100000" algn="tr" rotWithShape="0">
              <a:prstClr val="black">
                <a:alpha val="40000"/>
              </a:prstClr>
            </a:outerShdw>
          </a:effectLst>
        </p:spPr>
        <p:txBody>
          <a:bodyPr lIns="91427" tIns="45713" rIns="91427" bIns="45713"/>
          <a:lstStyle/>
          <a:p>
            <a:endParaRPr lang="fr-FR"/>
          </a:p>
        </p:txBody>
      </p:sp>
      <p:sp>
        <p:nvSpPr>
          <p:cNvPr id="15" name="ZoneTexte 14"/>
          <p:cNvSpPr txBox="1"/>
          <p:nvPr/>
        </p:nvSpPr>
        <p:spPr>
          <a:xfrm>
            <a:off x="6324602" y="3327375"/>
            <a:ext cx="1289135" cy="369332"/>
          </a:xfrm>
          <a:prstGeom prst="rect">
            <a:avLst/>
          </a:prstGeom>
          <a:noFill/>
        </p:spPr>
        <p:txBody>
          <a:bodyPr wrap="none" rtlCol="0">
            <a:spAutoFit/>
          </a:bodyPr>
          <a:lstStyle/>
          <a:p>
            <a:r>
              <a:rPr lang="fr-FR" b="1" dirty="0"/>
              <a:t>X 1 000 000</a:t>
            </a:r>
          </a:p>
        </p:txBody>
      </p:sp>
      <p:sp>
        <p:nvSpPr>
          <p:cNvPr id="16" name="Rectangle 15"/>
          <p:cNvSpPr>
            <a:spLocks noChangeArrowheads="1"/>
          </p:cNvSpPr>
          <p:nvPr/>
        </p:nvSpPr>
        <p:spPr bwMode="auto">
          <a:xfrm>
            <a:off x="1589903" y="115330"/>
            <a:ext cx="9012194" cy="505359"/>
          </a:xfrm>
          <a:prstGeom prst="rect">
            <a:avLst/>
          </a:prstGeom>
          <a:solidFill>
            <a:schemeClr val="tx1">
              <a:lumMod val="75000"/>
              <a:lumOff val="25000"/>
            </a:schemeClr>
          </a:solidFill>
          <a:ln w="9360">
            <a:noFill/>
            <a:miter lim="800000"/>
            <a:headEnd/>
            <a:tailEnd/>
          </a:ln>
        </p:spPr>
        <p:txBody>
          <a:bodyPr wrap="none" lIns="91436" tIns="45718" rIns="91436" bIns="45718" anchor="ctr"/>
          <a:lstStyle/>
          <a:p>
            <a:pPr algn="ct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fr-FR" altLang="fr-FR" sz="2400" b="1" dirty="0">
                <a:solidFill>
                  <a:schemeClr val="bg1"/>
                </a:solidFill>
                <a:latin typeface="Calibri" panose="020F0502020204030204" pitchFamily="34" charset="0"/>
                <a:cs typeface="Arial" charset="0"/>
              </a:rPr>
              <a:t>Rappels</a:t>
            </a:r>
            <a:endParaRPr lang="fr-FR" sz="2800" b="1" dirty="0">
              <a:solidFill>
                <a:schemeClr val="bg1"/>
              </a:solidFill>
              <a:latin typeface="Calibri" panose="020F0502020204030204" pitchFamily="34" charset="0"/>
              <a:cs typeface="Arial" pitchFamily="34" charset="0"/>
            </a:endParaRPr>
          </a:p>
        </p:txBody>
      </p:sp>
      <p:sp>
        <p:nvSpPr>
          <p:cNvPr id="18" name="AutoShape 2" descr="An external file that holds a picture, illustration, etc.&#10;Object name is nihms175346f1.jpg Object name is nihms175346f1.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 name="Rectangle 18"/>
          <p:cNvSpPr/>
          <p:nvPr/>
        </p:nvSpPr>
        <p:spPr>
          <a:xfrm>
            <a:off x="1524000" y="0"/>
            <a:ext cx="9144000" cy="69269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itre 1"/>
          <p:cNvSpPr txBox="1">
            <a:spLocks/>
          </p:cNvSpPr>
          <p:nvPr/>
        </p:nvSpPr>
        <p:spPr>
          <a:xfrm>
            <a:off x="1981200" y="0"/>
            <a:ext cx="8229600" cy="6926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400" b="1" dirty="0">
                <a:solidFill>
                  <a:schemeClr val="bg1"/>
                </a:solidFill>
              </a:rPr>
              <a:t>Séquençage de nouvelle génération (NGS)</a:t>
            </a:r>
          </a:p>
        </p:txBody>
      </p:sp>
      <p:pic>
        <p:nvPicPr>
          <p:cNvPr id="3074" name="Picture 2" descr="Afficher l'image d'orig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6177" y="2020514"/>
            <a:ext cx="2393591" cy="1593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72730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a:t>Le Plan Médecine Génomique en France</a:t>
            </a:r>
          </a:p>
        </p:txBody>
      </p:sp>
      <p:sp>
        <p:nvSpPr>
          <p:cNvPr id="5" name="Sous-titre 4"/>
          <p:cNvSpPr>
            <a:spLocks noGrp="1"/>
          </p:cNvSpPr>
          <p:nvPr>
            <p:ph type="subTitle" idx="1"/>
          </p:nvPr>
        </p:nvSpPr>
        <p:spPr/>
        <p:txBody>
          <a:bodyPr/>
          <a:lstStyle/>
          <a:p>
            <a:r>
              <a:rPr lang="fr-FR" dirty="0"/>
              <a:t>Limite floue entre recherche et soin</a:t>
            </a:r>
          </a:p>
        </p:txBody>
      </p:sp>
    </p:spTree>
    <p:extLst>
      <p:ext uri="{BB962C8B-B14F-4D97-AF65-F5344CB8AC3E}">
        <p14:creationId xmlns:p14="http://schemas.microsoft.com/office/powerpoint/2010/main" val="3598309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1333481"/>
          </a:xfrm>
        </p:spPr>
        <p:txBody>
          <a:bodyPr/>
          <a:lstStyle/>
          <a:p>
            <a:pPr algn="ctr"/>
            <a:r>
              <a:rPr lang="fr-FR" dirty="0"/>
              <a:t>Des Plans Génomiques Nationaux….</a:t>
            </a:r>
          </a:p>
        </p:txBody>
      </p:sp>
      <p:sp>
        <p:nvSpPr>
          <p:cNvPr id="3" name="Espace réservé du contenu 2"/>
          <p:cNvSpPr>
            <a:spLocks noGrp="1"/>
          </p:cNvSpPr>
          <p:nvPr>
            <p:ph idx="1"/>
          </p:nvPr>
        </p:nvSpPr>
        <p:spPr>
          <a:xfrm>
            <a:off x="838200" y="1333480"/>
            <a:ext cx="10515600" cy="4843483"/>
          </a:xfrm>
        </p:spPr>
        <p:txBody>
          <a:bodyPr>
            <a:normAutofit/>
          </a:bodyPr>
          <a:lstStyle/>
          <a:p>
            <a:pPr>
              <a:buNone/>
            </a:pPr>
            <a:r>
              <a:rPr lang="fr-FR" b="1" dirty="0">
                <a:solidFill>
                  <a:schemeClr val="accent2">
                    <a:lumMod val="75000"/>
                  </a:schemeClr>
                </a:solidFill>
              </a:rPr>
              <a:t>A partir de 2010 initiatives majeures au niveau international</a:t>
            </a:r>
            <a:r>
              <a:rPr lang="fr-FR" dirty="0">
                <a:solidFill>
                  <a:schemeClr val="accent2">
                    <a:lumMod val="75000"/>
                  </a:schemeClr>
                </a:solidFill>
              </a:rPr>
              <a:t> </a:t>
            </a:r>
            <a:r>
              <a:rPr lang="fr-FR" b="1" dirty="0"/>
              <a:t> </a:t>
            </a:r>
          </a:p>
          <a:p>
            <a:r>
              <a:rPr lang="fr-FR" dirty="0">
                <a:solidFill>
                  <a:schemeClr val="accent2">
                    <a:lumMod val="75000"/>
                  </a:schemeClr>
                </a:solidFill>
              </a:rPr>
              <a:t>UK: </a:t>
            </a:r>
            <a:r>
              <a:rPr lang="fr-FR" i="1" dirty="0" err="1"/>
              <a:t>Genomics</a:t>
            </a:r>
            <a:r>
              <a:rPr lang="fr-FR" i="1" dirty="0"/>
              <a:t> </a:t>
            </a:r>
            <a:r>
              <a:rPr lang="fr-FR" i="1" dirty="0" err="1"/>
              <a:t>England</a:t>
            </a:r>
            <a:r>
              <a:rPr lang="fr-FR" i="1" dirty="0"/>
              <a:t> 2013</a:t>
            </a:r>
          </a:p>
          <a:p>
            <a:pPr>
              <a:buNone/>
            </a:pPr>
            <a:r>
              <a:rPr lang="fr-FR" i="1" dirty="0"/>
              <a:t>		PRECISION </a:t>
            </a:r>
            <a:r>
              <a:rPr lang="fr-FR" i="1" dirty="0" err="1"/>
              <a:t>Medecine</a:t>
            </a:r>
            <a:r>
              <a:rPr lang="fr-FR" dirty="0"/>
              <a:t> </a:t>
            </a:r>
            <a:r>
              <a:rPr lang="fr-FR" dirty="0" err="1"/>
              <a:t>catapult</a:t>
            </a:r>
            <a:r>
              <a:rPr lang="fr-FR" dirty="0"/>
              <a:t>  </a:t>
            </a:r>
          </a:p>
          <a:p>
            <a:pPr>
              <a:buNone/>
            </a:pPr>
            <a:endParaRPr lang="fr-FR" dirty="0"/>
          </a:p>
          <a:p>
            <a:r>
              <a:rPr lang="fr-FR" i="1" dirty="0">
                <a:solidFill>
                  <a:schemeClr val="accent2">
                    <a:lumMod val="75000"/>
                  </a:schemeClr>
                </a:solidFill>
              </a:rPr>
              <a:t>USA</a:t>
            </a:r>
            <a:r>
              <a:rPr lang="fr-FR" i="1" dirty="0"/>
              <a:t>: </a:t>
            </a:r>
            <a:r>
              <a:rPr lang="fr-FR" i="1" dirty="0" err="1"/>
              <a:t>Precision</a:t>
            </a:r>
            <a:r>
              <a:rPr lang="fr-FR" i="1" dirty="0"/>
              <a:t> </a:t>
            </a:r>
            <a:r>
              <a:rPr lang="fr-FR" i="1" dirty="0" err="1"/>
              <a:t>medecine</a:t>
            </a:r>
            <a:r>
              <a:rPr lang="fr-FR" i="1" dirty="0"/>
              <a:t> initiative</a:t>
            </a:r>
            <a:r>
              <a:rPr lang="fr-FR" dirty="0"/>
              <a:t> 2015 </a:t>
            </a:r>
          </a:p>
          <a:p>
            <a:pPr>
              <a:buNone/>
            </a:pPr>
            <a:endParaRPr lang="fr-FR" dirty="0"/>
          </a:p>
          <a:p>
            <a:r>
              <a:rPr lang="fr-FR" dirty="0">
                <a:solidFill>
                  <a:schemeClr val="accent2">
                    <a:lumMod val="75000"/>
                  </a:schemeClr>
                </a:solidFill>
              </a:rPr>
              <a:t>Estonie</a:t>
            </a:r>
            <a:r>
              <a:rPr lang="fr-FR" dirty="0"/>
              <a:t>: 	Remboursement du NGS</a:t>
            </a:r>
          </a:p>
          <a:p>
            <a:r>
              <a:rPr lang="fr-FR" dirty="0"/>
              <a:t>France: 2016…….. </a:t>
            </a:r>
          </a:p>
        </p:txBody>
      </p:sp>
      <p:pic>
        <p:nvPicPr>
          <p:cNvPr id="120834" name="Picture 2" descr="Résultat de recherche d'images pour &quot;medecine precision usa&quot;"/>
          <p:cNvPicPr>
            <a:picLocks noChangeAspect="1" noChangeArrowheads="1"/>
          </p:cNvPicPr>
          <p:nvPr/>
        </p:nvPicPr>
        <p:blipFill>
          <a:blip r:embed="rId2"/>
          <a:srcRect/>
          <a:stretch>
            <a:fillRect/>
          </a:stretch>
        </p:blipFill>
        <p:spPr bwMode="auto">
          <a:xfrm>
            <a:off x="9002974" y="3529444"/>
            <a:ext cx="1665027" cy="1200890"/>
          </a:xfrm>
          <a:prstGeom prst="rect">
            <a:avLst/>
          </a:prstGeom>
          <a:noFill/>
        </p:spPr>
      </p:pic>
      <p:pic>
        <p:nvPicPr>
          <p:cNvPr id="120836" name="Picture 4" descr="Résultat de recherche d'images pour &quot;genomics england&quot;"/>
          <p:cNvPicPr>
            <a:picLocks noChangeAspect="1" noChangeArrowheads="1"/>
          </p:cNvPicPr>
          <p:nvPr/>
        </p:nvPicPr>
        <p:blipFill>
          <a:blip r:embed="rId3"/>
          <a:srcRect/>
          <a:stretch>
            <a:fillRect/>
          </a:stretch>
        </p:blipFill>
        <p:spPr bwMode="auto">
          <a:xfrm>
            <a:off x="7625754" y="2502127"/>
            <a:ext cx="1538649" cy="789840"/>
          </a:xfrm>
          <a:prstGeom prst="rect">
            <a:avLst/>
          </a:prstGeom>
          <a:noFill/>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7195" y="2392373"/>
            <a:ext cx="634941" cy="89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1271" y="4809090"/>
            <a:ext cx="775925" cy="1103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743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24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250"/>
                                  </p:stCondLst>
                                  <p:childTnLst>
                                    <p:set>
                                      <p:cBhvr>
                                        <p:cTn id="9" dur="1" fill="hold">
                                          <p:stCondLst>
                                            <p:cond delay="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txBox="1">
            <a:spLocks/>
          </p:cNvSpPr>
          <p:nvPr/>
        </p:nvSpPr>
        <p:spPr>
          <a:xfrm>
            <a:off x="1686780" y="5624522"/>
            <a:ext cx="2057400" cy="273844"/>
          </a:xfrm>
          <a:prstGeom prst="rect">
            <a:avLst/>
          </a:prstGeom>
        </p:spPr>
        <p:txBody>
          <a:bodyPr/>
          <a:lstStyle>
            <a:defPPr>
              <a:defRPr lang="fr-FR"/>
            </a:defPPr>
            <a:lvl1pPr marL="0" algn="l" defTabSz="914400" rtl="0" eaLnBrk="1" latinLnBrk="0" hangingPunct="1">
              <a:defRPr sz="1100" kern="1200">
                <a:solidFill>
                  <a:srgbClr val="58726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5DE4C1-5CC7-8C48-BA26-0C4B40F80C48}" type="datetimeFigureOut">
              <a:rPr lang="fr-FR" sz="825"/>
              <a:pPr/>
              <a:t>07/01/2019</a:t>
            </a:fld>
            <a:endParaRPr lang="fr-FR" sz="825" dirty="0"/>
          </a:p>
        </p:txBody>
      </p:sp>
      <p:sp>
        <p:nvSpPr>
          <p:cNvPr id="6" name="Espace réservé du numéro de diapositive 5"/>
          <p:cNvSpPr txBox="1">
            <a:spLocks/>
          </p:cNvSpPr>
          <p:nvPr/>
        </p:nvSpPr>
        <p:spPr>
          <a:xfrm>
            <a:off x="10044259" y="5624522"/>
            <a:ext cx="409219" cy="273844"/>
          </a:xfrm>
          <a:prstGeom prst="rect">
            <a:avLst/>
          </a:prstGeom>
        </p:spPr>
        <p:txBody>
          <a:bodyPr/>
          <a:lstStyle>
            <a:defPPr>
              <a:defRPr lang="fr-FR"/>
            </a:defPPr>
            <a:lvl1pPr marL="0" algn="l" defTabSz="914400" rtl="0" eaLnBrk="1" latinLnBrk="0" hangingPunct="1">
              <a:defRPr sz="1200" kern="1200">
                <a:solidFill>
                  <a:srgbClr val="58726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DBCF31-9FFF-084A-AF0B-9D90009B7B97}" type="slidenum">
              <a:rPr lang="fr-FR" sz="900"/>
              <a:pPr/>
              <a:t>24</a:t>
            </a:fld>
            <a:endParaRPr lang="fr-FR" sz="900" dirty="0"/>
          </a:p>
        </p:txBody>
      </p:sp>
      <p:sp>
        <p:nvSpPr>
          <p:cNvPr id="7" name="ZoneTexte 6"/>
          <p:cNvSpPr txBox="1"/>
          <p:nvPr/>
        </p:nvSpPr>
        <p:spPr>
          <a:xfrm>
            <a:off x="1593412" y="1668351"/>
            <a:ext cx="7403792" cy="7963719"/>
          </a:xfrm>
          <a:prstGeom prst="rect">
            <a:avLst/>
          </a:prstGeom>
          <a:noFill/>
        </p:spPr>
        <p:txBody>
          <a:bodyPr wrap="square" rtlCol="0">
            <a:spAutoFit/>
          </a:bodyPr>
          <a:lstStyle/>
          <a:p>
            <a:pPr>
              <a:buFont typeface="Wingdings" pitchFamily="2" charset="2"/>
              <a:buChar char="§"/>
            </a:pPr>
            <a:r>
              <a:rPr lang="fr-FR" sz="2100" b="1" dirty="0">
                <a:solidFill>
                  <a:schemeClr val="accent2">
                    <a:lumMod val="75000"/>
                  </a:schemeClr>
                </a:solidFill>
              </a:rPr>
              <a:t>21 AVRIL 2015</a:t>
            </a:r>
            <a:r>
              <a:rPr lang="fr-FR" sz="2100" dirty="0">
                <a:solidFill>
                  <a:schemeClr val="accent2">
                    <a:lumMod val="75000"/>
                  </a:schemeClr>
                </a:solidFill>
              </a:rPr>
              <a:t>:  </a:t>
            </a:r>
            <a:r>
              <a:rPr lang="fr-FR" sz="2100" b="1" dirty="0">
                <a:solidFill>
                  <a:schemeClr val="accent2"/>
                </a:solidFill>
              </a:rPr>
              <a:t>	Lettre de mission du premier ministre au Président AVIESAN:</a:t>
            </a:r>
            <a:r>
              <a:rPr lang="fr-FR" sz="1500" dirty="0"/>
              <a:t>« </a:t>
            </a:r>
            <a:r>
              <a:rPr lang="fr-FR" sz="1500" b="1" dirty="0"/>
              <a:t>Introduire la médecine génomique dans le parcours de soins</a:t>
            </a:r>
            <a:r>
              <a:rPr lang="fr-FR" sz="1500" dirty="0"/>
              <a:t> »</a:t>
            </a:r>
          </a:p>
          <a:p>
            <a:pPr>
              <a:buFont typeface="Wingdings" pitchFamily="2" charset="2"/>
              <a:buChar char="§"/>
            </a:pPr>
            <a:r>
              <a:rPr lang="fr-FR" sz="1500" dirty="0"/>
              <a:t> </a:t>
            </a:r>
          </a:p>
          <a:p>
            <a:pPr>
              <a:buFont typeface="Wingdings" pitchFamily="2" charset="2"/>
              <a:buChar char="§"/>
            </a:pPr>
            <a:r>
              <a:rPr lang="fr-FR" sz="2100" b="1" dirty="0">
                <a:solidFill>
                  <a:schemeClr val="accent2">
                    <a:lumMod val="75000"/>
                  </a:schemeClr>
                </a:solidFill>
              </a:rPr>
              <a:t>OCTOBRE 2015 –MARS 2016</a:t>
            </a:r>
            <a:r>
              <a:rPr lang="fr-FR" sz="2100" dirty="0">
                <a:solidFill>
                  <a:schemeClr val="accent2">
                    <a:lumMod val="75000"/>
                  </a:schemeClr>
                </a:solidFill>
              </a:rPr>
              <a:t>: </a:t>
            </a:r>
          </a:p>
          <a:p>
            <a:r>
              <a:rPr lang="fr-FR" sz="2100" b="1" dirty="0">
                <a:solidFill>
                  <a:schemeClr val="accent2"/>
                </a:solidFill>
              </a:rPr>
              <a:t>Contributions inclusives, </a:t>
            </a:r>
            <a:r>
              <a:rPr lang="fr-FR" sz="1500" b="1" dirty="0"/>
              <a:t>160 personnalités mobilisées </a:t>
            </a:r>
            <a:r>
              <a:rPr lang="fr-FR" sz="1500" dirty="0"/>
              <a:t>(Administration centrale, Institutions, Agences, CNAM, HAS, CGI, Industriels, Associations de malades, …)</a:t>
            </a:r>
          </a:p>
          <a:p>
            <a:pPr marL="957263" lvl="3" indent="-136922">
              <a:buFont typeface="Wingdings" pitchFamily="2" charset="2"/>
              <a:buChar char="Ø"/>
            </a:pPr>
            <a:r>
              <a:rPr lang="fr-FR" sz="1500" b="1" dirty="0">
                <a:solidFill>
                  <a:schemeClr val="accent2"/>
                </a:solidFill>
              </a:rPr>
              <a:t>1)Analyse: </a:t>
            </a:r>
            <a:r>
              <a:rPr lang="fr-FR" sz="1500" dirty="0">
                <a:solidFill>
                  <a:prstClr val="black"/>
                </a:solidFill>
              </a:rPr>
              <a:t>Situation internationale et perspectives à 10 ans - Innovation et enjeux industriels - Etat des lieux en France : recherche et applications techniques - Infrastructure et organisation</a:t>
            </a:r>
          </a:p>
          <a:p>
            <a:pPr marL="957263" lvl="3" indent="-136922">
              <a:buFont typeface="Wingdings" pitchFamily="2" charset="2"/>
              <a:buChar char="Ø"/>
            </a:pPr>
            <a:r>
              <a:rPr lang="fr-FR" sz="1500" b="1" dirty="0">
                <a:solidFill>
                  <a:schemeClr val="accent2"/>
                </a:solidFill>
              </a:rPr>
              <a:t>2)Propositions: PFMG2025</a:t>
            </a:r>
            <a:r>
              <a:rPr lang="fr-FR" sz="1500" dirty="0">
                <a:solidFill>
                  <a:schemeClr val="accent2"/>
                </a:solidFill>
              </a:rPr>
              <a:t> =&gt;</a:t>
            </a:r>
            <a:r>
              <a:rPr lang="fr-FR" sz="1500" b="1" dirty="0"/>
              <a:t> 3 objectifs et 14 mesures </a:t>
            </a:r>
          </a:p>
          <a:p>
            <a:pPr marL="957263" lvl="3" indent="-136922">
              <a:buFont typeface="Wingdings" pitchFamily="2" charset="2"/>
              <a:buChar char="Ø"/>
            </a:pPr>
            <a:endParaRPr lang="fr-FR" sz="1500" b="1" dirty="0"/>
          </a:p>
          <a:p>
            <a:pPr>
              <a:buFont typeface="Wingdings" pitchFamily="2" charset="2"/>
              <a:buChar char="§"/>
            </a:pPr>
            <a:r>
              <a:rPr lang="fr-FR" sz="2100" b="1" dirty="0">
                <a:solidFill>
                  <a:schemeClr val="accent2">
                    <a:lumMod val="75000"/>
                  </a:schemeClr>
                </a:solidFill>
              </a:rPr>
              <a:t>22 JUIN 2016</a:t>
            </a:r>
            <a:r>
              <a:rPr lang="fr-FR" sz="2100" dirty="0">
                <a:solidFill>
                  <a:schemeClr val="accent2">
                    <a:lumMod val="75000"/>
                  </a:schemeClr>
                </a:solidFill>
              </a:rPr>
              <a:t>: </a:t>
            </a:r>
            <a:r>
              <a:rPr lang="fr-FR" sz="2100" b="1" dirty="0">
                <a:solidFill>
                  <a:schemeClr val="accent2"/>
                </a:solidFill>
              </a:rPr>
              <a:t>Remise du rapport PFMG2025 </a:t>
            </a:r>
            <a:r>
              <a:rPr lang="fr-FR" sz="2100" dirty="0">
                <a:solidFill>
                  <a:schemeClr val="accent2"/>
                </a:solidFill>
              </a:rPr>
              <a:t>=&gt; </a:t>
            </a:r>
            <a:r>
              <a:rPr lang="fr-FR" sz="1500" dirty="0"/>
              <a:t> </a:t>
            </a:r>
          </a:p>
          <a:p>
            <a:r>
              <a:rPr lang="fr-FR" sz="1500" dirty="0"/>
              <a:t>=&gt; « </a:t>
            </a:r>
            <a:r>
              <a:rPr lang="fr-FR" sz="1500" b="1" dirty="0"/>
              <a:t>Faire entrer la France dans l’ère de la médecine génomique</a:t>
            </a:r>
            <a:r>
              <a:rPr lang="fr-FR" sz="1500" dirty="0"/>
              <a:t> »</a:t>
            </a:r>
          </a:p>
          <a:p>
            <a:endParaRPr lang="fr-FR" sz="1500" dirty="0"/>
          </a:p>
          <a:p>
            <a:pPr>
              <a:buFont typeface="Wingdings" pitchFamily="2" charset="2"/>
              <a:buChar char="§"/>
            </a:pPr>
            <a:endParaRPr lang="fr-FR" sz="2100" dirty="0">
              <a:solidFill>
                <a:schemeClr val="accent2"/>
              </a:solidFill>
            </a:endParaRPr>
          </a:p>
          <a:p>
            <a:pPr>
              <a:buFont typeface="Wingdings" pitchFamily="2" charset="2"/>
              <a:buChar char="§"/>
            </a:pPr>
            <a:endParaRPr lang="fr-FR" sz="2100" dirty="0">
              <a:solidFill>
                <a:schemeClr val="accent2"/>
              </a:solidFill>
            </a:endParaRPr>
          </a:p>
          <a:p>
            <a:pPr lvl="1">
              <a:buFont typeface="Wingdings" pitchFamily="2" charset="2"/>
              <a:buChar char="Ø"/>
            </a:pPr>
            <a:endParaRPr lang="fr-FR" sz="2100" dirty="0">
              <a:solidFill>
                <a:schemeClr val="accent2"/>
              </a:solidFill>
            </a:endParaRPr>
          </a:p>
          <a:p>
            <a:pPr lvl="1">
              <a:buFont typeface="Wingdings" pitchFamily="2" charset="2"/>
              <a:buChar char="§"/>
            </a:pPr>
            <a:endParaRPr lang="fr-FR" sz="2100" dirty="0">
              <a:solidFill>
                <a:schemeClr val="accent2"/>
              </a:solidFill>
            </a:endParaRPr>
          </a:p>
          <a:p>
            <a:pPr>
              <a:buFont typeface="Wingdings" pitchFamily="2" charset="2"/>
              <a:buChar char="§"/>
            </a:pPr>
            <a:endParaRPr lang="fr-FR" sz="2100" dirty="0">
              <a:solidFill>
                <a:schemeClr val="accent2"/>
              </a:solidFill>
            </a:endParaRPr>
          </a:p>
          <a:p>
            <a:pPr>
              <a:buFont typeface="Wingdings" pitchFamily="2" charset="2"/>
              <a:buChar char="§"/>
            </a:pPr>
            <a:endParaRPr lang="fr-FR" sz="2100" dirty="0">
              <a:solidFill>
                <a:schemeClr val="accent2"/>
              </a:solidFill>
            </a:endParaRPr>
          </a:p>
          <a:p>
            <a:pPr>
              <a:buFont typeface="Wingdings" pitchFamily="2" charset="2"/>
              <a:buChar char="§"/>
            </a:pPr>
            <a:endParaRPr lang="fr-FR" sz="2100" dirty="0">
              <a:solidFill>
                <a:schemeClr val="accent2"/>
              </a:solidFill>
            </a:endParaRPr>
          </a:p>
          <a:p>
            <a:endParaRPr lang="fr-FR" sz="2100" dirty="0">
              <a:solidFill>
                <a:schemeClr val="accent2"/>
              </a:solidFill>
            </a:endParaRPr>
          </a:p>
          <a:p>
            <a:endParaRPr lang="fr-FR" sz="2100" dirty="0">
              <a:solidFill>
                <a:srgbClr val="56726F"/>
              </a:solidFill>
            </a:endParaRPr>
          </a:p>
          <a:p>
            <a:r>
              <a:rPr lang="fr-FR" sz="1350" dirty="0"/>
              <a:t>Corps de texte</a:t>
            </a:r>
            <a:endParaRPr lang="fr-FR" sz="1350" dirty="0">
              <a:solidFill>
                <a:srgbClr val="56726F"/>
              </a:solidFill>
            </a:endParaRPr>
          </a:p>
          <a:p>
            <a:endParaRPr lang="fr-FR" sz="1350" dirty="0"/>
          </a:p>
          <a:p>
            <a:pPr marL="214313" indent="-214313">
              <a:buClr>
                <a:srgbClr val="587265"/>
              </a:buClr>
              <a:buFont typeface="Courier New"/>
              <a:buChar char="o"/>
            </a:pPr>
            <a:r>
              <a:rPr lang="fr-FR" sz="1350" dirty="0"/>
              <a:t>Liste</a:t>
            </a:r>
          </a:p>
          <a:p>
            <a:pPr marL="214313" indent="-214313">
              <a:buClr>
                <a:srgbClr val="587265"/>
              </a:buClr>
              <a:buFont typeface="Courier New"/>
              <a:buChar char="o"/>
            </a:pPr>
            <a:r>
              <a:rPr lang="fr-FR" sz="1350" dirty="0"/>
              <a:t>Liste</a:t>
            </a:r>
          </a:p>
          <a:p>
            <a:pPr marL="214313" indent="-214313">
              <a:buClr>
                <a:srgbClr val="587265"/>
              </a:buClr>
              <a:buFont typeface="Courier New"/>
              <a:buChar char="o"/>
            </a:pPr>
            <a:r>
              <a:rPr lang="fr-FR" sz="1350" dirty="0"/>
              <a:t>Liste</a:t>
            </a:r>
          </a:p>
        </p:txBody>
      </p:sp>
      <p:pic>
        <p:nvPicPr>
          <p:cNvPr id="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3191" y="1822752"/>
            <a:ext cx="1811025" cy="1798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248" y="3621169"/>
            <a:ext cx="1715876" cy="2407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a:xfrm>
            <a:off x="838200" y="1"/>
            <a:ext cx="10515600" cy="887103"/>
          </a:xfrm>
        </p:spPr>
        <p:txBody>
          <a:bodyPr>
            <a:noAutofit/>
          </a:bodyPr>
          <a:lstStyle/>
          <a:p>
            <a:pPr algn="ctr"/>
            <a:r>
              <a:rPr lang="en-US" sz="4000" b="1" dirty="0" err="1">
                <a:solidFill>
                  <a:srgbClr val="587265"/>
                </a:solidFill>
              </a:rPr>
              <a:t>Introduire</a:t>
            </a:r>
            <a:r>
              <a:rPr lang="en-US" sz="4000" b="1" dirty="0">
                <a:solidFill>
                  <a:srgbClr val="587265"/>
                </a:solidFill>
              </a:rPr>
              <a:t> la </a:t>
            </a:r>
            <a:r>
              <a:rPr lang="en-US" sz="4000" b="1" dirty="0" err="1">
                <a:solidFill>
                  <a:srgbClr val="587265"/>
                </a:solidFill>
              </a:rPr>
              <a:t>médecine</a:t>
            </a:r>
            <a:r>
              <a:rPr lang="en-US" sz="4000" b="1" dirty="0">
                <a:solidFill>
                  <a:srgbClr val="587265"/>
                </a:solidFill>
              </a:rPr>
              <a:t> </a:t>
            </a:r>
            <a:r>
              <a:rPr lang="en-US" sz="4000" b="1" dirty="0" err="1">
                <a:solidFill>
                  <a:srgbClr val="587265"/>
                </a:solidFill>
              </a:rPr>
              <a:t>génomique</a:t>
            </a:r>
            <a:r>
              <a:rPr lang="en-US" sz="4000" b="1" dirty="0">
                <a:solidFill>
                  <a:srgbClr val="587265"/>
                </a:solidFill>
              </a:rPr>
              <a:t> </a:t>
            </a:r>
            <a:br>
              <a:rPr lang="en-US" sz="4000" b="1" dirty="0">
                <a:solidFill>
                  <a:srgbClr val="587265"/>
                </a:solidFill>
              </a:rPr>
            </a:br>
            <a:r>
              <a:rPr lang="en-US" sz="4000" b="1" dirty="0" err="1">
                <a:solidFill>
                  <a:srgbClr val="587265"/>
                </a:solidFill>
              </a:rPr>
              <a:t>dans</a:t>
            </a:r>
            <a:r>
              <a:rPr lang="en-US" sz="4000" b="1" dirty="0">
                <a:solidFill>
                  <a:srgbClr val="587265"/>
                </a:solidFill>
              </a:rPr>
              <a:t> le </a:t>
            </a:r>
            <a:r>
              <a:rPr lang="en-US" sz="4000" b="1" dirty="0" err="1">
                <a:solidFill>
                  <a:srgbClr val="587265"/>
                </a:solidFill>
              </a:rPr>
              <a:t>parcours</a:t>
            </a:r>
            <a:r>
              <a:rPr lang="en-US" sz="4000" b="1" dirty="0">
                <a:solidFill>
                  <a:srgbClr val="587265"/>
                </a:solidFill>
              </a:rPr>
              <a:t> de </a:t>
            </a:r>
            <a:r>
              <a:rPr lang="en-US" sz="4000" b="1" dirty="0" err="1">
                <a:solidFill>
                  <a:srgbClr val="587265"/>
                </a:solidFill>
              </a:rPr>
              <a:t>soins</a:t>
            </a:r>
            <a:endParaRPr lang="fr-FR" sz="4000" dirty="0"/>
          </a:p>
        </p:txBody>
      </p:sp>
      <p:sp>
        <p:nvSpPr>
          <p:cNvPr id="3" name="Espace réservé du contenu 2"/>
          <p:cNvSpPr>
            <a:spLocks noGrp="1"/>
          </p:cNvSpPr>
          <p:nvPr>
            <p:ph idx="1"/>
          </p:nvPr>
        </p:nvSpPr>
        <p:spPr>
          <a:xfrm>
            <a:off x="838200" y="887104"/>
            <a:ext cx="10515600" cy="5289859"/>
          </a:xfrm>
        </p:spPr>
        <p:txBody>
          <a:bodyPr/>
          <a:lstStyle/>
          <a:p>
            <a:endParaRPr lang="fr-FR" dirty="0"/>
          </a:p>
        </p:txBody>
      </p:sp>
    </p:spTree>
    <p:extLst>
      <p:ext uri="{BB962C8B-B14F-4D97-AF65-F5344CB8AC3E}">
        <p14:creationId xmlns:p14="http://schemas.microsoft.com/office/powerpoint/2010/main" val="44764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anim calcmode="lin" valueType="num">
                                      <p:cBhvr>
                                        <p:cTn id="8" dur="1500" fill="hold"/>
                                        <p:tgtEl>
                                          <p:spTgt spid="9"/>
                                        </p:tgtEl>
                                        <p:attrNameLst>
                                          <p:attrName>ppt_w</p:attrName>
                                        </p:attrNameLst>
                                      </p:cBhvr>
                                      <p:tavLst>
                                        <p:tav tm="0" fmla="#ppt_w*sin(2.5*pi*$)">
                                          <p:val>
                                            <p:fltVal val="0"/>
                                          </p:val>
                                        </p:tav>
                                        <p:tav tm="100000">
                                          <p:val>
                                            <p:fltVal val="1"/>
                                          </p:val>
                                        </p:tav>
                                      </p:tavLst>
                                    </p:anim>
                                    <p:anim calcmode="lin" valueType="num">
                                      <p:cBhvr>
                                        <p:cTn id="9" dur="1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a:bodyPr>
          <a:lstStyle/>
          <a:p>
            <a:pPr algn="ctr"/>
            <a:r>
              <a:rPr lang="fr-FR" dirty="0"/>
              <a:t>Ambitions du plan France Médecine Génomique 2025</a:t>
            </a:r>
          </a:p>
        </p:txBody>
      </p:sp>
      <p:sp>
        <p:nvSpPr>
          <p:cNvPr id="3" name="Espace réservé du contenu 2"/>
          <p:cNvSpPr>
            <a:spLocks noGrp="1"/>
          </p:cNvSpPr>
          <p:nvPr>
            <p:ph idx="1"/>
          </p:nvPr>
        </p:nvSpPr>
        <p:spPr>
          <a:solidFill>
            <a:srgbClr val="D2533C"/>
          </a:solidFill>
          <a:effectLst>
            <a:outerShdw blurRad="50800" dist="38100" dir="2700000" algn="tl" rotWithShape="0">
              <a:prstClr val="black">
                <a:alpha val="40000"/>
              </a:prstClr>
            </a:outerShdw>
          </a:effectLst>
        </p:spPr>
        <p:txBody>
          <a:bodyPr>
            <a:normAutofit/>
          </a:bodyPr>
          <a:lstStyle/>
          <a:p>
            <a:pPr>
              <a:buClr>
                <a:schemeClr val="bg1"/>
              </a:buClr>
              <a:buSzPct val="90000"/>
              <a:buFont typeface="Wingdings" panose="05000000000000000000" pitchFamily="2" charset="2"/>
              <a:buChar char="§"/>
            </a:pPr>
            <a:r>
              <a:rPr lang="fr-FR" sz="1800" dirty="0">
                <a:solidFill>
                  <a:schemeClr val="bg1"/>
                </a:solidFill>
                <a:latin typeface="Arial Black" panose="020B0A04020102020204" pitchFamily="34" charset="0"/>
              </a:rPr>
              <a:t>Intégrer le séquençage du génome en routine et dans la pratique clinique</a:t>
            </a:r>
          </a:p>
          <a:p>
            <a:pPr>
              <a:buClr>
                <a:schemeClr val="bg1"/>
              </a:buClr>
              <a:buSzPct val="90000"/>
              <a:buFont typeface="Wingdings" panose="05000000000000000000" pitchFamily="2" charset="2"/>
              <a:buChar char="§"/>
            </a:pPr>
            <a:r>
              <a:rPr lang="fr-FR" sz="1800" dirty="0">
                <a:solidFill>
                  <a:schemeClr val="bg1"/>
                </a:solidFill>
                <a:latin typeface="Arial Black" panose="020B0A04020102020204" pitchFamily="34" charset="0"/>
              </a:rPr>
              <a:t>Développer une filière nationale de la médecine génomique</a:t>
            </a:r>
          </a:p>
        </p:txBody>
      </p:sp>
      <p:sp>
        <p:nvSpPr>
          <p:cNvPr id="4" name="Espace réservé du contenu 2"/>
          <p:cNvSpPr txBox="1">
            <a:spLocks/>
          </p:cNvSpPr>
          <p:nvPr/>
        </p:nvSpPr>
        <p:spPr>
          <a:xfrm>
            <a:off x="1745877" y="2833967"/>
            <a:ext cx="8922124" cy="3166782"/>
          </a:xfrm>
          <a:prstGeom prst="rect">
            <a:avLst/>
          </a:prstGeom>
          <a:solidFill>
            <a:schemeClr val="bg1"/>
          </a:solidFill>
        </p:spPr>
        <p:txBody>
          <a:bodyPr vert="horz" lIns="68580" tIns="34290" rIns="68580" bIns="34290" rtlCol="0">
            <a:normAutofit/>
          </a:bodyPr>
          <a:lstStyle>
            <a:lvl1pPr marL="182880" indent="-182880" algn="l" defTabSz="914400" rtl="0" eaLnBrk="1" latinLnBrk="0" hangingPunct="1">
              <a:spcBef>
                <a:spcPct val="20000"/>
              </a:spcBef>
              <a:buClr>
                <a:srgbClr val="C00000"/>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rgbClr val="C00000"/>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rgbClr val="C00000"/>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rgbClr val="C00000"/>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rgbClr val="C00000"/>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1">
              <a:spcBef>
                <a:spcPts val="450"/>
              </a:spcBef>
              <a:buClr>
                <a:srgbClr val="D2533C"/>
              </a:buClr>
              <a:buFont typeface="Wingdings" panose="05000000000000000000" pitchFamily="2" charset="2"/>
              <a:buChar char="§"/>
            </a:pPr>
            <a:endParaRPr lang="fr-FR" sz="1350" dirty="0"/>
          </a:p>
          <a:p>
            <a:pPr lvl="1">
              <a:spcBef>
                <a:spcPts val="450"/>
              </a:spcBef>
              <a:buClr>
                <a:srgbClr val="D2533C"/>
              </a:buClr>
              <a:buFont typeface="Wingdings" panose="05000000000000000000" pitchFamily="2" charset="2"/>
              <a:buChar char="§"/>
            </a:pPr>
            <a:r>
              <a:rPr lang="fr-FR" sz="1400" dirty="0"/>
              <a:t>Préparer les institutions françaises au </a:t>
            </a:r>
            <a:r>
              <a:rPr lang="fr-FR" sz="1400" b="1" dirty="0"/>
              <a:t>changement de paradigme</a:t>
            </a:r>
          </a:p>
          <a:p>
            <a:pPr lvl="1">
              <a:spcBef>
                <a:spcPts val="450"/>
              </a:spcBef>
              <a:buClr>
                <a:srgbClr val="D2533C"/>
              </a:buClr>
              <a:buFont typeface="Wingdings" panose="05000000000000000000" pitchFamily="2" charset="2"/>
              <a:buChar char="§"/>
            </a:pPr>
            <a:r>
              <a:rPr lang="fr-FR" sz="1400" b="1" dirty="0"/>
              <a:t>Encourager la R&amp;D</a:t>
            </a:r>
          </a:p>
          <a:p>
            <a:pPr lvl="1">
              <a:spcBef>
                <a:spcPts val="450"/>
              </a:spcBef>
              <a:buClr>
                <a:srgbClr val="D2533C"/>
              </a:buClr>
              <a:buFont typeface="Wingdings" panose="05000000000000000000" pitchFamily="2" charset="2"/>
              <a:buChar char="§"/>
            </a:pPr>
            <a:r>
              <a:rPr lang="fr-FR" sz="1400" dirty="0"/>
              <a:t>Réformer la </a:t>
            </a:r>
            <a:r>
              <a:rPr lang="fr-FR" sz="1400" b="1" dirty="0"/>
              <a:t>formation des personnels</a:t>
            </a:r>
            <a:r>
              <a:rPr lang="fr-FR" sz="1400" dirty="0"/>
              <a:t> de santé</a:t>
            </a:r>
          </a:p>
          <a:p>
            <a:pPr lvl="1">
              <a:spcBef>
                <a:spcPts val="450"/>
              </a:spcBef>
              <a:buClr>
                <a:srgbClr val="D2533C"/>
              </a:buClr>
              <a:buFont typeface="Wingdings" panose="05000000000000000000" pitchFamily="2" charset="2"/>
              <a:buChar char="§"/>
            </a:pPr>
            <a:r>
              <a:rPr lang="fr-FR" sz="1400" dirty="0"/>
              <a:t>Aider au </a:t>
            </a:r>
            <a:r>
              <a:rPr lang="fr-FR" sz="1400" b="1" dirty="0"/>
              <a:t>développement de traitements ciblés</a:t>
            </a:r>
          </a:p>
          <a:p>
            <a:pPr lvl="1">
              <a:spcBef>
                <a:spcPts val="450"/>
              </a:spcBef>
              <a:buClr>
                <a:srgbClr val="D2533C"/>
              </a:buClr>
              <a:buFont typeface="Wingdings" panose="05000000000000000000" pitchFamily="2" charset="2"/>
              <a:buChar char="§"/>
            </a:pPr>
            <a:r>
              <a:rPr lang="fr-FR" sz="1400" dirty="0"/>
              <a:t>Informer sur la </a:t>
            </a:r>
            <a:r>
              <a:rPr lang="fr-FR" sz="1400" b="1" dirty="0"/>
              <a:t>valeur prédictive </a:t>
            </a:r>
            <a:r>
              <a:rPr lang="fr-FR" sz="1400" dirty="0"/>
              <a:t>des tests génétiques</a:t>
            </a:r>
          </a:p>
          <a:p>
            <a:pPr lvl="1">
              <a:spcBef>
                <a:spcPts val="450"/>
              </a:spcBef>
              <a:buClr>
                <a:srgbClr val="D2533C"/>
              </a:buClr>
              <a:buFont typeface="Wingdings" panose="05000000000000000000" pitchFamily="2" charset="2"/>
              <a:buChar char="§"/>
            </a:pPr>
            <a:r>
              <a:rPr lang="fr-FR" sz="1400" dirty="0"/>
              <a:t>Assurer </a:t>
            </a:r>
            <a:r>
              <a:rPr lang="fr-FR" sz="1400" b="1" dirty="0"/>
              <a:t>un égal accès de tous les citoyens </a:t>
            </a:r>
            <a:r>
              <a:rPr lang="fr-FR" sz="1400" dirty="0"/>
              <a:t>aux nouvelles technologies</a:t>
            </a:r>
          </a:p>
          <a:p>
            <a:pPr lvl="1">
              <a:spcBef>
                <a:spcPts val="450"/>
              </a:spcBef>
              <a:buClr>
                <a:srgbClr val="D2533C"/>
              </a:buClr>
              <a:buFont typeface="Wingdings" panose="05000000000000000000" pitchFamily="2" charset="2"/>
              <a:buChar char="§"/>
            </a:pPr>
            <a:r>
              <a:rPr lang="fr-FR" sz="1400" b="1" dirty="0"/>
              <a:t>Protéger les données </a:t>
            </a:r>
            <a:r>
              <a:rPr lang="fr-FR" sz="1400" dirty="0"/>
              <a:t>personnelles de santé</a:t>
            </a:r>
          </a:p>
          <a:p>
            <a:pPr lvl="1">
              <a:spcBef>
                <a:spcPts val="450"/>
              </a:spcBef>
              <a:buClr>
                <a:srgbClr val="D2533C"/>
              </a:buClr>
              <a:buFont typeface="Wingdings" panose="05000000000000000000" pitchFamily="2" charset="2"/>
              <a:buChar char="§"/>
            </a:pPr>
            <a:r>
              <a:rPr lang="fr-FR" sz="1400" b="1" dirty="0"/>
              <a:t>Assurer l’information des citoyens </a:t>
            </a:r>
            <a:r>
              <a:rPr lang="fr-FR" sz="1400" dirty="0"/>
              <a:t>sur la médecine personnalisée</a:t>
            </a:r>
          </a:p>
        </p:txBody>
      </p:sp>
      <p:pic>
        <p:nvPicPr>
          <p:cNvPr id="5" name="Picture 2" descr="Résultat de recherche d'images pour &quot;genetic testing cartoon diagnosis&quot;"/>
          <p:cNvPicPr>
            <a:picLocks noChangeAspect="1" noChangeArrowheads="1"/>
          </p:cNvPicPr>
          <p:nvPr/>
        </p:nvPicPr>
        <p:blipFill>
          <a:blip r:embed="rId2" cstate="print"/>
          <a:srcRect/>
          <a:stretch>
            <a:fillRect/>
          </a:stretch>
        </p:blipFill>
        <p:spPr bwMode="auto">
          <a:xfrm>
            <a:off x="7845564" y="3288474"/>
            <a:ext cx="1769084" cy="1769084"/>
          </a:xfrm>
          <a:prstGeom prst="rect">
            <a:avLst/>
          </a:prstGeom>
          <a:noFill/>
        </p:spPr>
      </p:pic>
    </p:spTree>
    <p:extLst>
      <p:ext uri="{BB962C8B-B14F-4D97-AF65-F5344CB8AC3E}">
        <p14:creationId xmlns:p14="http://schemas.microsoft.com/office/powerpoint/2010/main" val="1827361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1214650"/>
          </a:xfrm>
        </p:spPr>
        <p:txBody>
          <a:bodyPr>
            <a:normAutofit fontScale="90000"/>
          </a:bodyPr>
          <a:lstStyle/>
          <a:p>
            <a:pPr algn="ctr"/>
            <a:br>
              <a:rPr lang="fr-FR" dirty="0"/>
            </a:br>
            <a:r>
              <a:rPr lang="fr-FR" dirty="0"/>
              <a:t>Plan Génomique 2025</a:t>
            </a:r>
            <a:br>
              <a:rPr lang="fr-FR" dirty="0"/>
            </a:br>
            <a:r>
              <a:rPr lang="fr-FR" dirty="0"/>
              <a:t>3 grands objectifs</a:t>
            </a:r>
            <a:br>
              <a:rPr lang="fr-FR" dirty="0"/>
            </a:br>
            <a:endParaRPr lang="fr-FR" dirty="0"/>
          </a:p>
        </p:txBody>
      </p:sp>
      <p:sp>
        <p:nvSpPr>
          <p:cNvPr id="3" name="Espace réservé du contenu 2"/>
          <p:cNvSpPr>
            <a:spLocks noGrp="1"/>
          </p:cNvSpPr>
          <p:nvPr>
            <p:ph idx="1"/>
          </p:nvPr>
        </p:nvSpPr>
        <p:spPr/>
        <p:txBody>
          <a:bodyPr>
            <a:normAutofit/>
          </a:bodyPr>
          <a:lstStyle/>
          <a:p>
            <a:r>
              <a:rPr lang="fr-FR" sz="3200" dirty="0"/>
              <a:t>Mettre en œuvre les instruments du parcours de soin génomique</a:t>
            </a:r>
          </a:p>
          <a:p>
            <a:pPr marL="0" indent="0">
              <a:buNone/>
            </a:pPr>
            <a:endParaRPr lang="fr-FR" sz="3200" dirty="0"/>
          </a:p>
          <a:p>
            <a:r>
              <a:rPr lang="fr-FR" sz="3200" dirty="0"/>
              <a:t>Assurer la mise en œuvre opérationnelle et la montée en puissance</a:t>
            </a:r>
          </a:p>
          <a:p>
            <a:pPr marL="0" indent="0">
              <a:buNone/>
            </a:pPr>
            <a:endParaRPr lang="fr-FR" sz="3200" dirty="0"/>
          </a:p>
          <a:p>
            <a:r>
              <a:rPr lang="fr-FR" sz="3200" dirty="0"/>
              <a:t>Mettre en œuvre les outils de suivi et de pilotage</a:t>
            </a:r>
          </a:p>
        </p:txBody>
      </p:sp>
    </p:spTree>
    <p:extLst>
      <p:ext uri="{BB962C8B-B14F-4D97-AF65-F5344CB8AC3E}">
        <p14:creationId xmlns:p14="http://schemas.microsoft.com/office/powerpoint/2010/main" val="2865926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1214650"/>
          </a:xfrm>
        </p:spPr>
        <p:txBody>
          <a:bodyPr>
            <a:normAutofit fontScale="90000"/>
          </a:bodyPr>
          <a:lstStyle/>
          <a:p>
            <a:pPr algn="ctr"/>
            <a:r>
              <a:rPr lang="fr-FR" dirty="0"/>
              <a:t>2 domaines d’application:</a:t>
            </a:r>
            <a:br>
              <a:rPr lang="fr-FR" dirty="0"/>
            </a:br>
            <a:r>
              <a:rPr lang="fr-FR" dirty="0"/>
              <a:t>Cancers et Maladies Rares</a:t>
            </a:r>
          </a:p>
        </p:txBody>
      </p:sp>
      <p:sp>
        <p:nvSpPr>
          <p:cNvPr id="3" name="Espace réservé du contenu 2"/>
          <p:cNvSpPr>
            <a:spLocks noGrp="1"/>
          </p:cNvSpPr>
          <p:nvPr>
            <p:ph idx="1"/>
          </p:nvPr>
        </p:nvSpPr>
        <p:spPr/>
        <p:txBody>
          <a:bodyPr>
            <a:normAutofit/>
          </a:bodyPr>
          <a:lstStyle/>
          <a:p>
            <a:r>
              <a:rPr lang="fr-FR" dirty="0"/>
              <a:t>Cancers</a:t>
            </a:r>
          </a:p>
          <a:p>
            <a:r>
              <a:rPr lang="fr-FR" dirty="0"/>
              <a:t>Déficience intellectuelle</a:t>
            </a:r>
          </a:p>
          <a:p>
            <a:r>
              <a:rPr lang="fr-FR" dirty="0"/>
              <a:t>Evaluation de l’efficience du système et coût / efficacité</a:t>
            </a:r>
          </a:p>
          <a:p>
            <a:pPr lvl="1"/>
            <a:r>
              <a:rPr lang="fr-FR" dirty="0"/>
              <a:t>Temps  et coûts (séquençage + interprétation + rendu) de l’examen</a:t>
            </a:r>
          </a:p>
          <a:p>
            <a:pPr lvl="1"/>
            <a:r>
              <a:rPr lang="fr-FR" dirty="0"/>
              <a:t>Apport par rapport au standard actuel en terme de diagnostic</a:t>
            </a:r>
          </a:p>
          <a:p>
            <a:pPr lvl="2"/>
            <a:r>
              <a:rPr lang="fr-FR" dirty="0"/>
              <a:t>Réduction du temps premier signe – diagnostic</a:t>
            </a:r>
          </a:p>
          <a:p>
            <a:pPr lvl="2"/>
            <a:r>
              <a:rPr lang="fr-FR" dirty="0"/>
              <a:t>Amélioration de la prise en charge</a:t>
            </a:r>
          </a:p>
          <a:p>
            <a:endParaRPr lang="fr-FR" dirty="0"/>
          </a:p>
        </p:txBody>
      </p:sp>
    </p:spTree>
    <p:extLst>
      <p:ext uri="{BB962C8B-B14F-4D97-AF65-F5344CB8AC3E}">
        <p14:creationId xmlns:p14="http://schemas.microsoft.com/office/powerpoint/2010/main" val="341135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2"/>
            <a:ext cx="9144000" cy="4145673"/>
          </a:xfrm>
        </p:spPr>
        <p:txBody>
          <a:bodyPr>
            <a:noAutofit/>
          </a:bodyPr>
          <a:lstStyle/>
          <a:p>
            <a:r>
              <a:rPr lang="nl-BE" dirty="0" err="1"/>
              <a:t>Un</a:t>
            </a:r>
            <a:r>
              <a:rPr lang="nl-BE" dirty="0"/>
              <a:t> Plan pour </a:t>
            </a:r>
            <a:r>
              <a:rPr lang="nl-BE" dirty="0" err="1"/>
              <a:t>le</a:t>
            </a:r>
            <a:r>
              <a:rPr lang="nl-BE" dirty="0"/>
              <a:t> </a:t>
            </a:r>
            <a:r>
              <a:rPr lang="nl-BE" dirty="0" err="1"/>
              <a:t>Soin</a:t>
            </a:r>
            <a:r>
              <a:rPr lang="nl-BE" dirty="0"/>
              <a:t> </a:t>
            </a:r>
            <a:br>
              <a:rPr lang="nl-BE" dirty="0"/>
            </a:br>
            <a:r>
              <a:rPr lang="nl-BE" dirty="0" err="1"/>
              <a:t>ou</a:t>
            </a:r>
            <a:r>
              <a:rPr lang="nl-BE" dirty="0"/>
              <a:t> pour la Recherche ?</a:t>
            </a:r>
            <a:br>
              <a:rPr lang="nl-BE" dirty="0"/>
            </a:br>
            <a:br>
              <a:rPr lang="nl-BE" dirty="0"/>
            </a:br>
            <a:r>
              <a:rPr lang="nl-BE" dirty="0" err="1"/>
              <a:t>Qualité</a:t>
            </a:r>
            <a:r>
              <a:rPr lang="nl-BE" dirty="0"/>
              <a:t> des services en </a:t>
            </a:r>
            <a:r>
              <a:rPr lang="nl-BE" dirty="0" err="1"/>
              <a:t>génétique</a:t>
            </a:r>
            <a:endParaRPr lang="nl-BE" dirty="0"/>
          </a:p>
        </p:txBody>
      </p:sp>
    </p:spTree>
    <p:extLst>
      <p:ext uri="{BB962C8B-B14F-4D97-AF65-F5344CB8AC3E}">
        <p14:creationId xmlns:p14="http://schemas.microsoft.com/office/powerpoint/2010/main" val="1383799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ChangeArrowheads="1"/>
          </p:cNvSpPr>
          <p:nvPr/>
        </p:nvSpPr>
        <p:spPr bwMode="auto">
          <a:xfrm>
            <a:off x="1745353" y="3776318"/>
            <a:ext cx="860446" cy="360975"/>
          </a:xfrm>
          <a:prstGeom prst="rect">
            <a:avLst/>
          </a:prstGeom>
          <a:noFill/>
          <a:ln w="9525">
            <a:noFill/>
            <a:miter lim="800000"/>
            <a:headEnd/>
            <a:tailEnd/>
          </a:ln>
          <a:effectLst/>
        </p:spPr>
        <p:txBody>
          <a:bodyPr wrap="none" lIns="83162" tIns="41582" rIns="83162" bIns="41582">
            <a:spAutoFit/>
          </a:bodyPr>
          <a:lstStyle/>
          <a:p>
            <a:pPr defTabSz="825500" eaLnBrk="0" fontAlgn="base" hangingPunct="0">
              <a:spcBef>
                <a:spcPct val="0"/>
              </a:spcBef>
              <a:spcAft>
                <a:spcPct val="0"/>
              </a:spcAft>
            </a:pPr>
            <a:r>
              <a:rPr lang="en-US" dirty="0">
                <a:solidFill>
                  <a:srgbClr val="000000"/>
                </a:solidFill>
                <a:effectLst>
                  <a:outerShdw blurRad="38100" dist="38100" dir="2700000" algn="tl">
                    <a:srgbClr val="C0C0C0"/>
                  </a:outerShdw>
                </a:effectLst>
                <a:latin typeface="Arial" charset="0"/>
              </a:rPr>
              <a:t>patient</a:t>
            </a:r>
          </a:p>
        </p:txBody>
      </p:sp>
      <p:sp>
        <p:nvSpPr>
          <p:cNvPr id="309251" name="Line 3"/>
          <p:cNvSpPr>
            <a:spLocks noChangeShapeType="1"/>
          </p:cNvSpPr>
          <p:nvPr/>
        </p:nvSpPr>
        <p:spPr bwMode="auto">
          <a:xfrm>
            <a:off x="3367779" y="1204567"/>
            <a:ext cx="441325" cy="0"/>
          </a:xfrm>
          <a:prstGeom prst="line">
            <a:avLst/>
          </a:prstGeom>
          <a:noFill/>
          <a:ln w="12700">
            <a:solidFill>
              <a:srgbClr val="FFFFFF"/>
            </a:solidFill>
            <a:round/>
            <a:headEnd type="none" w="sm" len="sm"/>
            <a:tailEnd type="none" w="sm" len="sm"/>
          </a:ln>
          <a:effectLst/>
        </p:spPr>
        <p:txBody>
          <a:bodyPr wrap="none" anchor="ctr"/>
          <a:lstStyle/>
          <a:p>
            <a:pPr eaLnBrk="0" fontAlgn="base" hangingPunct="0">
              <a:spcBef>
                <a:spcPct val="0"/>
              </a:spcBef>
              <a:spcAft>
                <a:spcPct val="0"/>
              </a:spcAft>
            </a:pPr>
            <a:endParaRPr lang="nl-BE" sz="2000">
              <a:solidFill>
                <a:srgbClr val="000000"/>
              </a:solidFill>
              <a:latin typeface="Arial" charset="0"/>
            </a:endParaRPr>
          </a:p>
        </p:txBody>
      </p:sp>
      <p:sp>
        <p:nvSpPr>
          <p:cNvPr id="309252" name="Freeform 4"/>
          <p:cNvSpPr>
            <a:spLocks/>
          </p:cNvSpPr>
          <p:nvPr/>
        </p:nvSpPr>
        <p:spPr bwMode="auto">
          <a:xfrm>
            <a:off x="3758303" y="1131542"/>
            <a:ext cx="184150" cy="141288"/>
          </a:xfrm>
          <a:custGeom>
            <a:avLst/>
            <a:gdLst/>
            <a:ahLst/>
            <a:cxnLst>
              <a:cxn ang="0">
                <a:pos x="0" y="63"/>
              </a:cxn>
              <a:cxn ang="0">
                <a:pos x="15" y="31"/>
              </a:cxn>
              <a:cxn ang="0">
                <a:pos x="0" y="0"/>
              </a:cxn>
              <a:cxn ang="0">
                <a:pos x="123" y="31"/>
              </a:cxn>
              <a:cxn ang="0">
                <a:pos x="0" y="63"/>
              </a:cxn>
            </a:cxnLst>
            <a:rect l="0" t="0" r="r" b="b"/>
            <a:pathLst>
              <a:path w="124" h="64">
                <a:moveTo>
                  <a:pt x="0" y="63"/>
                </a:moveTo>
                <a:lnTo>
                  <a:pt x="15" y="31"/>
                </a:lnTo>
                <a:lnTo>
                  <a:pt x="0" y="0"/>
                </a:lnTo>
                <a:lnTo>
                  <a:pt x="123" y="31"/>
                </a:lnTo>
                <a:lnTo>
                  <a:pt x="0" y="63"/>
                </a:lnTo>
              </a:path>
            </a:pathLst>
          </a:custGeom>
          <a:solidFill>
            <a:srgbClr val="FFFFFF"/>
          </a:solidFill>
          <a:ln w="9525" cap="rnd">
            <a:noFill/>
            <a:round/>
            <a:headEnd/>
            <a:tailEnd/>
          </a:ln>
          <a:effectLst/>
        </p:spPr>
        <p:txBody>
          <a:bodyPr/>
          <a:lstStyle/>
          <a:p>
            <a:pPr eaLnBrk="0" fontAlgn="base" hangingPunct="0">
              <a:spcBef>
                <a:spcPct val="0"/>
              </a:spcBef>
              <a:spcAft>
                <a:spcPct val="0"/>
              </a:spcAft>
            </a:pPr>
            <a:endParaRPr lang="nl-BE" sz="2000">
              <a:solidFill>
                <a:srgbClr val="000000"/>
              </a:solidFill>
              <a:latin typeface="Arial" charset="0"/>
            </a:endParaRPr>
          </a:p>
        </p:txBody>
      </p:sp>
      <p:sp>
        <p:nvSpPr>
          <p:cNvPr id="309253" name="Line 5"/>
          <p:cNvSpPr>
            <a:spLocks noChangeShapeType="1"/>
          </p:cNvSpPr>
          <p:nvPr/>
        </p:nvSpPr>
        <p:spPr bwMode="auto">
          <a:xfrm>
            <a:off x="4582216" y="1204567"/>
            <a:ext cx="441325" cy="0"/>
          </a:xfrm>
          <a:prstGeom prst="line">
            <a:avLst/>
          </a:prstGeom>
          <a:noFill/>
          <a:ln w="12700">
            <a:solidFill>
              <a:srgbClr val="FFFFFF"/>
            </a:solidFill>
            <a:round/>
            <a:headEnd type="none" w="sm" len="sm"/>
            <a:tailEnd type="none" w="sm" len="sm"/>
          </a:ln>
          <a:effectLst/>
        </p:spPr>
        <p:txBody>
          <a:bodyPr wrap="none" anchor="ctr"/>
          <a:lstStyle/>
          <a:p>
            <a:pPr eaLnBrk="0" fontAlgn="base" hangingPunct="0">
              <a:spcBef>
                <a:spcPct val="0"/>
              </a:spcBef>
              <a:spcAft>
                <a:spcPct val="0"/>
              </a:spcAft>
            </a:pPr>
            <a:endParaRPr lang="nl-BE" sz="2000">
              <a:solidFill>
                <a:srgbClr val="000000"/>
              </a:solidFill>
              <a:latin typeface="Arial" charset="0"/>
            </a:endParaRPr>
          </a:p>
        </p:txBody>
      </p:sp>
      <p:sp>
        <p:nvSpPr>
          <p:cNvPr id="309254" name="Freeform 6"/>
          <p:cNvSpPr>
            <a:spLocks/>
          </p:cNvSpPr>
          <p:nvPr/>
        </p:nvSpPr>
        <p:spPr bwMode="auto">
          <a:xfrm>
            <a:off x="4969565" y="1131542"/>
            <a:ext cx="184150" cy="141288"/>
          </a:xfrm>
          <a:custGeom>
            <a:avLst/>
            <a:gdLst/>
            <a:ahLst/>
            <a:cxnLst>
              <a:cxn ang="0">
                <a:pos x="0" y="63"/>
              </a:cxn>
              <a:cxn ang="0">
                <a:pos x="15" y="31"/>
              </a:cxn>
              <a:cxn ang="0">
                <a:pos x="0" y="0"/>
              </a:cxn>
              <a:cxn ang="0">
                <a:pos x="122" y="31"/>
              </a:cxn>
              <a:cxn ang="0">
                <a:pos x="0" y="63"/>
              </a:cxn>
            </a:cxnLst>
            <a:rect l="0" t="0" r="r" b="b"/>
            <a:pathLst>
              <a:path w="123" h="64">
                <a:moveTo>
                  <a:pt x="0" y="63"/>
                </a:moveTo>
                <a:lnTo>
                  <a:pt x="15" y="31"/>
                </a:lnTo>
                <a:lnTo>
                  <a:pt x="0" y="0"/>
                </a:lnTo>
                <a:lnTo>
                  <a:pt x="122" y="31"/>
                </a:lnTo>
                <a:lnTo>
                  <a:pt x="0" y="63"/>
                </a:lnTo>
              </a:path>
            </a:pathLst>
          </a:custGeom>
          <a:solidFill>
            <a:srgbClr val="FFFFFF"/>
          </a:solidFill>
          <a:ln w="9525" cap="rnd">
            <a:solidFill>
              <a:srgbClr val="FFFFFF"/>
            </a:solidFill>
            <a:round/>
            <a:headEnd/>
            <a:tailEnd/>
          </a:ln>
          <a:effectLst/>
        </p:spPr>
        <p:txBody>
          <a:bodyPr/>
          <a:lstStyle/>
          <a:p>
            <a:pPr eaLnBrk="0" fontAlgn="base" hangingPunct="0">
              <a:spcBef>
                <a:spcPct val="0"/>
              </a:spcBef>
              <a:spcAft>
                <a:spcPct val="0"/>
              </a:spcAft>
            </a:pPr>
            <a:endParaRPr lang="nl-BE" sz="2000">
              <a:solidFill>
                <a:srgbClr val="000000"/>
              </a:solidFill>
              <a:latin typeface="Arial" charset="0"/>
            </a:endParaRPr>
          </a:p>
        </p:txBody>
      </p:sp>
      <p:sp>
        <p:nvSpPr>
          <p:cNvPr id="309255" name="Rectangle 7"/>
          <p:cNvSpPr>
            <a:spLocks noChangeArrowheads="1"/>
          </p:cNvSpPr>
          <p:nvPr/>
        </p:nvSpPr>
        <p:spPr bwMode="auto">
          <a:xfrm>
            <a:off x="3883716" y="995018"/>
            <a:ext cx="668085" cy="330197"/>
          </a:xfrm>
          <a:prstGeom prst="rect">
            <a:avLst/>
          </a:prstGeom>
          <a:noFill/>
          <a:ln w="9525">
            <a:noFill/>
            <a:miter lim="800000"/>
            <a:headEnd/>
            <a:tailEnd/>
          </a:ln>
          <a:effectLst/>
        </p:spPr>
        <p:txBody>
          <a:bodyPr wrap="none" lIns="83162" tIns="41582" rIns="83162" bIns="41582">
            <a:spAutoFit/>
          </a:bodyPr>
          <a:lstStyle/>
          <a:p>
            <a:pPr defTabSz="825500" eaLnBrk="0" fontAlgn="base" hangingPunct="0">
              <a:spcBef>
                <a:spcPct val="0"/>
              </a:spcBef>
              <a:spcAft>
                <a:spcPct val="0"/>
              </a:spcAft>
            </a:pPr>
            <a:r>
              <a:rPr lang="en-US" sz="1600">
                <a:solidFill>
                  <a:srgbClr val="000000"/>
                </a:solidFill>
                <a:latin typeface="Arial" charset="0"/>
              </a:rPr>
              <a:t>blood</a:t>
            </a:r>
          </a:p>
        </p:txBody>
      </p:sp>
      <p:sp>
        <p:nvSpPr>
          <p:cNvPr id="309256" name="Rectangle 8"/>
          <p:cNvSpPr>
            <a:spLocks noChangeArrowheads="1"/>
          </p:cNvSpPr>
          <p:nvPr/>
        </p:nvSpPr>
        <p:spPr bwMode="auto">
          <a:xfrm>
            <a:off x="3467790" y="995018"/>
            <a:ext cx="225656" cy="330197"/>
          </a:xfrm>
          <a:prstGeom prst="rect">
            <a:avLst/>
          </a:prstGeom>
          <a:noFill/>
          <a:ln w="9525">
            <a:noFill/>
            <a:miter lim="800000"/>
            <a:headEnd/>
            <a:tailEnd/>
          </a:ln>
          <a:effectLst/>
        </p:spPr>
        <p:txBody>
          <a:bodyPr wrap="none" lIns="83162" tIns="41582" rIns="83162" bIns="41582">
            <a:spAutoFit/>
          </a:bodyPr>
          <a:lstStyle/>
          <a:p>
            <a:pPr defTabSz="825500" eaLnBrk="0" fontAlgn="base" hangingPunct="0">
              <a:spcBef>
                <a:spcPct val="0"/>
              </a:spcBef>
              <a:spcAft>
                <a:spcPct val="0"/>
              </a:spcAft>
            </a:pPr>
            <a:r>
              <a:rPr lang="en-US" sz="1600">
                <a:solidFill>
                  <a:srgbClr val="000000"/>
                </a:solidFill>
                <a:latin typeface="Arial" charset="0"/>
              </a:rPr>
              <a:t> </a:t>
            </a:r>
          </a:p>
        </p:txBody>
      </p:sp>
      <p:sp>
        <p:nvSpPr>
          <p:cNvPr id="309257" name="Rectangle 9"/>
          <p:cNvSpPr>
            <a:spLocks noChangeArrowheads="1"/>
          </p:cNvSpPr>
          <p:nvPr/>
        </p:nvSpPr>
        <p:spPr bwMode="auto">
          <a:xfrm>
            <a:off x="5214040" y="995018"/>
            <a:ext cx="603250" cy="327025"/>
          </a:xfrm>
          <a:prstGeom prst="rect">
            <a:avLst/>
          </a:prstGeom>
          <a:noFill/>
          <a:ln w="9525">
            <a:noFill/>
            <a:miter lim="800000"/>
            <a:headEnd/>
            <a:tailEnd/>
          </a:ln>
          <a:effectLst/>
        </p:spPr>
        <p:txBody>
          <a:bodyPr wrap="none" lIns="83162" tIns="41582" rIns="83162" bIns="41582">
            <a:spAutoFit/>
          </a:bodyPr>
          <a:lstStyle/>
          <a:p>
            <a:pPr defTabSz="825500" eaLnBrk="0" fontAlgn="base" hangingPunct="0">
              <a:spcBef>
                <a:spcPct val="0"/>
              </a:spcBef>
              <a:spcAft>
                <a:spcPct val="0"/>
              </a:spcAft>
            </a:pPr>
            <a:r>
              <a:rPr lang="en-US" sz="1600">
                <a:solidFill>
                  <a:srgbClr val="000000"/>
                </a:solidFill>
                <a:latin typeface="Arial" charset="0"/>
              </a:rPr>
              <a:t>DNA</a:t>
            </a:r>
          </a:p>
        </p:txBody>
      </p:sp>
      <p:sp>
        <p:nvSpPr>
          <p:cNvPr id="309258" name="Rectangle 10"/>
          <p:cNvSpPr>
            <a:spLocks noChangeArrowheads="1"/>
          </p:cNvSpPr>
          <p:nvPr/>
        </p:nvSpPr>
        <p:spPr bwMode="auto">
          <a:xfrm>
            <a:off x="6528490" y="5155856"/>
            <a:ext cx="1628284" cy="330197"/>
          </a:xfrm>
          <a:prstGeom prst="rect">
            <a:avLst/>
          </a:prstGeom>
          <a:noFill/>
          <a:ln w="9525">
            <a:noFill/>
            <a:miter lim="800000"/>
            <a:headEnd/>
            <a:tailEnd/>
          </a:ln>
          <a:effectLst/>
        </p:spPr>
        <p:txBody>
          <a:bodyPr wrap="none" lIns="83162" tIns="41582" rIns="83162" bIns="41582">
            <a:spAutoFit/>
          </a:bodyPr>
          <a:lstStyle/>
          <a:p>
            <a:pPr defTabSz="825500" eaLnBrk="0" fontAlgn="base" hangingPunct="0">
              <a:spcBef>
                <a:spcPct val="0"/>
              </a:spcBef>
              <a:spcAft>
                <a:spcPct val="0"/>
              </a:spcAft>
            </a:pPr>
            <a:r>
              <a:rPr lang="en-US" sz="1600" dirty="0">
                <a:solidFill>
                  <a:srgbClr val="000000"/>
                </a:solidFill>
                <a:latin typeface="Arial" charset="0"/>
              </a:rPr>
              <a:t>&amp; </a:t>
            </a:r>
            <a:r>
              <a:rPr lang="en-US" sz="1600" dirty="0" err="1">
                <a:solidFill>
                  <a:srgbClr val="000000"/>
                </a:solidFill>
                <a:latin typeface="Arial" charset="0"/>
              </a:rPr>
              <a:t>compte-rendu</a:t>
            </a:r>
            <a:endParaRPr lang="en-US" sz="1600" dirty="0">
              <a:solidFill>
                <a:srgbClr val="000000"/>
              </a:solidFill>
              <a:latin typeface="Arial" charset="0"/>
            </a:endParaRPr>
          </a:p>
        </p:txBody>
      </p:sp>
      <p:pic>
        <p:nvPicPr>
          <p:cNvPr id="309261" name="Picture 13"/>
          <p:cNvPicPr>
            <a:picLocks noChangeArrowheads="1"/>
          </p:cNvPicPr>
          <p:nvPr/>
        </p:nvPicPr>
        <p:blipFill>
          <a:blip r:embed="rId3" cstate="print">
            <a:lum bright="-50000" contrast="64000"/>
          </a:blip>
          <a:srcRect/>
          <a:stretch>
            <a:fillRect/>
          </a:stretch>
        </p:blipFill>
        <p:spPr bwMode="auto">
          <a:xfrm>
            <a:off x="5361678" y="1476031"/>
            <a:ext cx="347662" cy="865187"/>
          </a:xfrm>
          <a:prstGeom prst="rect">
            <a:avLst/>
          </a:prstGeom>
          <a:solidFill>
            <a:schemeClr val="bg1"/>
          </a:solidFill>
          <a:ln w="9525">
            <a:noFill/>
            <a:miter lim="800000"/>
            <a:headEnd/>
            <a:tailEnd/>
          </a:ln>
          <a:effectLst/>
        </p:spPr>
      </p:pic>
      <p:pic>
        <p:nvPicPr>
          <p:cNvPr id="309263" name="Picture 15"/>
          <p:cNvPicPr>
            <a:picLocks noChangeArrowheads="1"/>
          </p:cNvPicPr>
          <p:nvPr/>
        </p:nvPicPr>
        <p:blipFill>
          <a:blip r:embed="rId4" cstate="print"/>
          <a:srcRect/>
          <a:stretch>
            <a:fillRect/>
          </a:stretch>
        </p:blipFill>
        <p:spPr bwMode="auto">
          <a:xfrm>
            <a:off x="3882128" y="1374431"/>
            <a:ext cx="614362" cy="758825"/>
          </a:xfrm>
          <a:prstGeom prst="rect">
            <a:avLst/>
          </a:prstGeom>
          <a:noFill/>
          <a:ln w="9525">
            <a:noFill/>
            <a:miter lim="800000"/>
            <a:headEnd/>
            <a:tailEnd/>
          </a:ln>
          <a:effectLst/>
        </p:spPr>
      </p:pic>
      <p:sp>
        <p:nvSpPr>
          <p:cNvPr id="309266" name="Text Box 18"/>
          <p:cNvSpPr txBox="1">
            <a:spLocks noChangeArrowheads="1"/>
          </p:cNvSpPr>
          <p:nvPr/>
        </p:nvSpPr>
        <p:spPr bwMode="auto">
          <a:xfrm>
            <a:off x="2688328" y="4165255"/>
            <a:ext cx="1395412" cy="698948"/>
          </a:xfrm>
          <a:prstGeom prst="rect">
            <a:avLst/>
          </a:prstGeom>
          <a:noFill/>
          <a:ln w="9525">
            <a:noFill/>
            <a:miter lim="800000"/>
            <a:headEnd/>
            <a:tailEnd/>
          </a:ln>
          <a:effectLst/>
        </p:spPr>
        <p:txBody>
          <a:bodyPr lIns="82589" tIns="41294" rIns="82589" bIns="41294">
            <a:spAutoFit/>
          </a:bodyPr>
          <a:lstStyle/>
          <a:p>
            <a:pPr algn="ctr" defTabSz="825500" eaLnBrk="0" fontAlgn="base" hangingPunct="0">
              <a:spcBef>
                <a:spcPct val="50000"/>
              </a:spcBef>
              <a:spcAft>
                <a:spcPct val="0"/>
              </a:spcAft>
            </a:pPr>
            <a:r>
              <a:rPr lang="en-GB" sz="1600" dirty="0" err="1">
                <a:solidFill>
                  <a:srgbClr val="000000"/>
                </a:solidFill>
                <a:latin typeface="Arial" charset="0"/>
              </a:rPr>
              <a:t>Conseil</a:t>
            </a:r>
            <a:endParaRPr lang="en-GB" sz="1600" dirty="0">
              <a:solidFill>
                <a:srgbClr val="000000"/>
              </a:solidFill>
              <a:latin typeface="Arial" charset="0"/>
            </a:endParaRPr>
          </a:p>
          <a:p>
            <a:pPr algn="ctr" defTabSz="825500" eaLnBrk="0" fontAlgn="base" hangingPunct="0">
              <a:spcBef>
                <a:spcPct val="50000"/>
              </a:spcBef>
              <a:spcAft>
                <a:spcPct val="0"/>
              </a:spcAft>
            </a:pPr>
            <a:r>
              <a:rPr lang="en-GB" sz="1600" dirty="0">
                <a:solidFill>
                  <a:srgbClr val="000000"/>
                </a:solidFill>
                <a:latin typeface="Arial" charset="0"/>
              </a:rPr>
              <a:t>Pre/post-test</a:t>
            </a:r>
            <a:endParaRPr lang="en-GB" dirty="0">
              <a:solidFill>
                <a:srgbClr val="000000"/>
              </a:solidFill>
              <a:latin typeface="Comic Sans MS" pitchFamily="66" charset="0"/>
            </a:endParaRPr>
          </a:p>
        </p:txBody>
      </p:sp>
      <p:pic>
        <p:nvPicPr>
          <p:cNvPr id="309267" name="Picture 19" descr="pe02710_"/>
          <p:cNvPicPr>
            <a:picLocks noChangeAspect="1" noChangeArrowheads="1"/>
          </p:cNvPicPr>
          <p:nvPr/>
        </p:nvPicPr>
        <p:blipFill>
          <a:blip r:embed="rId5" cstate="print"/>
          <a:srcRect/>
          <a:stretch>
            <a:fillRect/>
          </a:stretch>
        </p:blipFill>
        <p:spPr bwMode="auto">
          <a:xfrm>
            <a:off x="2562916" y="2936531"/>
            <a:ext cx="1463675" cy="1209675"/>
          </a:xfrm>
          <a:prstGeom prst="rect">
            <a:avLst/>
          </a:prstGeom>
          <a:noFill/>
        </p:spPr>
      </p:pic>
      <p:sp>
        <p:nvSpPr>
          <p:cNvPr id="309268" name="Text Box 20"/>
          <p:cNvSpPr txBox="1">
            <a:spLocks noChangeArrowheads="1"/>
          </p:cNvSpPr>
          <p:nvPr/>
        </p:nvSpPr>
        <p:spPr bwMode="auto">
          <a:xfrm>
            <a:off x="6390310" y="4871693"/>
            <a:ext cx="1728788" cy="327025"/>
          </a:xfrm>
          <a:prstGeom prst="rect">
            <a:avLst/>
          </a:prstGeom>
          <a:noFill/>
          <a:ln w="9525">
            <a:noFill/>
            <a:miter lim="800000"/>
            <a:headEnd/>
            <a:tailEnd/>
          </a:ln>
          <a:effectLst/>
        </p:spPr>
        <p:txBody>
          <a:bodyPr lIns="82589" tIns="41294" rIns="82589" bIns="41294">
            <a:spAutoFit/>
          </a:bodyPr>
          <a:lstStyle/>
          <a:p>
            <a:pPr algn="ctr" defTabSz="825500" eaLnBrk="0" fontAlgn="base" hangingPunct="0">
              <a:spcBef>
                <a:spcPct val="50000"/>
              </a:spcBef>
              <a:spcAft>
                <a:spcPct val="0"/>
              </a:spcAft>
            </a:pPr>
            <a:r>
              <a:rPr lang="en-GB" sz="1600" dirty="0">
                <a:solidFill>
                  <a:srgbClr val="000000"/>
                </a:solidFill>
                <a:latin typeface="Arial" charset="0"/>
              </a:rPr>
              <a:t>interpretation</a:t>
            </a:r>
          </a:p>
        </p:txBody>
      </p:sp>
      <p:pic>
        <p:nvPicPr>
          <p:cNvPr id="309269" name="Picture 21" descr="RBreport"/>
          <p:cNvPicPr>
            <a:picLocks noChangeAspect="1" noChangeArrowheads="1"/>
          </p:cNvPicPr>
          <p:nvPr/>
        </p:nvPicPr>
        <p:blipFill>
          <a:blip r:embed="rId6" cstate="print">
            <a:lum bright="-5000" contrast="-25000"/>
          </a:blip>
          <a:srcRect/>
          <a:stretch>
            <a:fillRect/>
          </a:stretch>
        </p:blipFill>
        <p:spPr bwMode="auto">
          <a:xfrm>
            <a:off x="4888603" y="4168430"/>
            <a:ext cx="1339850" cy="2063750"/>
          </a:xfrm>
          <a:prstGeom prst="rect">
            <a:avLst/>
          </a:prstGeom>
          <a:solidFill>
            <a:schemeClr val="hlink"/>
          </a:solidFill>
          <a:ln w="9525">
            <a:solidFill>
              <a:schemeClr val="tx1"/>
            </a:solidFill>
            <a:miter lim="800000"/>
            <a:headEnd/>
            <a:tailEnd/>
          </a:ln>
        </p:spPr>
      </p:pic>
      <p:sp>
        <p:nvSpPr>
          <p:cNvPr id="309270" name="Text Box 22"/>
          <p:cNvSpPr txBox="1">
            <a:spLocks noChangeArrowheads="1"/>
          </p:cNvSpPr>
          <p:nvPr/>
        </p:nvSpPr>
        <p:spPr bwMode="auto">
          <a:xfrm>
            <a:off x="6609454" y="3658843"/>
            <a:ext cx="2103437" cy="327025"/>
          </a:xfrm>
          <a:prstGeom prst="rect">
            <a:avLst/>
          </a:prstGeom>
          <a:noFill/>
          <a:ln w="9525">
            <a:noFill/>
            <a:miter lim="800000"/>
            <a:headEnd/>
            <a:tailEnd/>
          </a:ln>
          <a:effectLst/>
        </p:spPr>
        <p:txBody>
          <a:bodyPr lIns="82589" tIns="41294" rIns="82589" bIns="41294">
            <a:spAutoFit/>
          </a:bodyPr>
          <a:lstStyle/>
          <a:p>
            <a:pPr defTabSz="825500" eaLnBrk="0" fontAlgn="base" hangingPunct="0">
              <a:spcBef>
                <a:spcPct val="50000"/>
              </a:spcBef>
              <a:spcAft>
                <a:spcPct val="0"/>
              </a:spcAft>
            </a:pPr>
            <a:r>
              <a:rPr lang="en-GB" sz="1600" dirty="0">
                <a:solidFill>
                  <a:srgbClr val="000000"/>
                </a:solidFill>
                <a:latin typeface="Arial" charset="0"/>
              </a:rPr>
              <a:t>genotype analysis</a:t>
            </a:r>
            <a:endParaRPr lang="en-GB" dirty="0">
              <a:solidFill>
                <a:srgbClr val="000000"/>
              </a:solidFill>
              <a:latin typeface="Comic Sans MS" pitchFamily="66" charset="0"/>
            </a:endParaRPr>
          </a:p>
        </p:txBody>
      </p:sp>
      <p:sp>
        <p:nvSpPr>
          <p:cNvPr id="309272" name="Line 24"/>
          <p:cNvSpPr>
            <a:spLocks noChangeShapeType="1"/>
          </p:cNvSpPr>
          <p:nvPr/>
        </p:nvSpPr>
        <p:spPr bwMode="auto">
          <a:xfrm>
            <a:off x="5955403" y="1777655"/>
            <a:ext cx="533400" cy="228600"/>
          </a:xfrm>
          <a:prstGeom prst="line">
            <a:avLst/>
          </a:prstGeom>
          <a:ln w="76200">
            <a:solidFill>
              <a:schemeClr val="accent2"/>
            </a:solidFill>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pPr eaLnBrk="0" fontAlgn="base" hangingPunct="0">
              <a:spcBef>
                <a:spcPct val="0"/>
              </a:spcBef>
              <a:spcAft>
                <a:spcPct val="0"/>
              </a:spcAft>
            </a:pPr>
            <a:endParaRPr lang="nl-BE" sz="2000">
              <a:solidFill>
                <a:srgbClr val="000000"/>
              </a:solidFill>
            </a:endParaRPr>
          </a:p>
        </p:txBody>
      </p:sp>
      <p:sp>
        <p:nvSpPr>
          <p:cNvPr id="309273" name="Line 25"/>
          <p:cNvSpPr>
            <a:spLocks noChangeShapeType="1"/>
          </p:cNvSpPr>
          <p:nvPr/>
        </p:nvSpPr>
        <p:spPr bwMode="auto">
          <a:xfrm>
            <a:off x="4761603" y="1718917"/>
            <a:ext cx="398462" cy="0"/>
          </a:xfrm>
          <a:prstGeom prst="line">
            <a:avLst/>
          </a:prstGeom>
          <a:ln w="76200">
            <a:solidFill>
              <a:schemeClr val="accent2"/>
            </a:solidFill>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pPr eaLnBrk="0" fontAlgn="base" hangingPunct="0">
              <a:spcBef>
                <a:spcPct val="0"/>
              </a:spcBef>
              <a:spcAft>
                <a:spcPct val="0"/>
              </a:spcAft>
            </a:pPr>
            <a:endParaRPr lang="nl-BE" sz="2000">
              <a:solidFill>
                <a:srgbClr val="000000"/>
              </a:solidFill>
            </a:endParaRPr>
          </a:p>
        </p:txBody>
      </p:sp>
      <p:sp>
        <p:nvSpPr>
          <p:cNvPr id="309274" name="Line 26"/>
          <p:cNvSpPr>
            <a:spLocks noChangeShapeType="1"/>
          </p:cNvSpPr>
          <p:nvPr/>
        </p:nvSpPr>
        <p:spPr bwMode="auto">
          <a:xfrm flipV="1">
            <a:off x="3302690" y="2006255"/>
            <a:ext cx="579438" cy="715962"/>
          </a:xfrm>
          <a:prstGeom prst="line">
            <a:avLst/>
          </a:prstGeom>
          <a:ln w="76200">
            <a:solidFill>
              <a:schemeClr val="accent2"/>
            </a:solidFill>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pPr eaLnBrk="0" fontAlgn="base" hangingPunct="0">
              <a:spcBef>
                <a:spcPct val="0"/>
              </a:spcBef>
              <a:spcAft>
                <a:spcPct val="0"/>
              </a:spcAft>
            </a:pPr>
            <a:endParaRPr lang="nl-BE" sz="2000">
              <a:solidFill>
                <a:srgbClr val="000000"/>
              </a:solidFill>
            </a:endParaRPr>
          </a:p>
        </p:txBody>
      </p:sp>
      <p:sp>
        <p:nvSpPr>
          <p:cNvPr id="309275" name="Line 27"/>
          <p:cNvSpPr>
            <a:spLocks noChangeShapeType="1"/>
          </p:cNvSpPr>
          <p:nvPr/>
        </p:nvSpPr>
        <p:spPr bwMode="auto">
          <a:xfrm flipH="1" flipV="1">
            <a:off x="3693216" y="5046317"/>
            <a:ext cx="1050925" cy="254000"/>
          </a:xfrm>
          <a:prstGeom prst="line">
            <a:avLst/>
          </a:prstGeom>
          <a:ln w="76200">
            <a:solidFill>
              <a:schemeClr val="accent2"/>
            </a:solidFill>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pPr eaLnBrk="0" fontAlgn="base" hangingPunct="0">
              <a:spcBef>
                <a:spcPct val="0"/>
              </a:spcBef>
              <a:spcAft>
                <a:spcPct val="0"/>
              </a:spcAft>
            </a:pPr>
            <a:endParaRPr lang="nl-BE" sz="2000">
              <a:solidFill>
                <a:srgbClr val="000000"/>
              </a:solidFill>
            </a:endParaRPr>
          </a:p>
        </p:txBody>
      </p:sp>
      <p:sp>
        <p:nvSpPr>
          <p:cNvPr id="309276" name="Line 28"/>
          <p:cNvSpPr>
            <a:spLocks noChangeShapeType="1"/>
          </p:cNvSpPr>
          <p:nvPr/>
        </p:nvSpPr>
        <p:spPr bwMode="auto">
          <a:xfrm flipH="1">
            <a:off x="7058716" y="4227168"/>
            <a:ext cx="531813" cy="455613"/>
          </a:xfrm>
          <a:prstGeom prst="line">
            <a:avLst/>
          </a:prstGeom>
          <a:ln w="76200">
            <a:solidFill>
              <a:schemeClr val="accent2"/>
            </a:solidFill>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pPr eaLnBrk="0" fontAlgn="base" hangingPunct="0">
              <a:spcBef>
                <a:spcPct val="0"/>
              </a:spcBef>
              <a:spcAft>
                <a:spcPct val="0"/>
              </a:spcAft>
            </a:pPr>
            <a:endParaRPr lang="nl-BE" sz="2000">
              <a:solidFill>
                <a:srgbClr val="000000"/>
              </a:solidFill>
            </a:endParaRPr>
          </a:p>
        </p:txBody>
      </p:sp>
      <p:sp>
        <p:nvSpPr>
          <p:cNvPr id="309277" name="Rectangle 29"/>
          <p:cNvSpPr>
            <a:spLocks noChangeArrowheads="1"/>
          </p:cNvSpPr>
          <p:nvPr/>
        </p:nvSpPr>
        <p:spPr bwMode="auto">
          <a:xfrm>
            <a:off x="1619534" y="260351"/>
            <a:ext cx="8952932" cy="720725"/>
          </a:xfrm>
          <a:prstGeom prst="rect">
            <a:avLst/>
          </a:prstGeom>
          <a:noFill/>
          <a:ln w="9525">
            <a:noFill/>
            <a:miter lim="800000"/>
            <a:headEnd/>
            <a:tailEnd/>
          </a:ln>
          <a:effectLst/>
        </p:spPr>
        <p:txBody>
          <a:bodyPr lIns="92075" tIns="46038" rIns="92075" bIns="46038" anchor="b"/>
          <a:lstStyle/>
          <a:p>
            <a:pPr algn="ctr" defTabSz="873125" eaLnBrk="0" fontAlgn="base" hangingPunct="0">
              <a:spcBef>
                <a:spcPct val="0"/>
              </a:spcBef>
              <a:spcAft>
                <a:spcPct val="0"/>
              </a:spcAft>
            </a:pPr>
            <a:r>
              <a:rPr lang="en-US" sz="2800" dirty="0">
                <a:solidFill>
                  <a:srgbClr val="0000C0"/>
                </a:solidFill>
                <a:latin typeface="Humnst777 Lt BT" pitchFamily="34" charset="0"/>
              </a:rPr>
              <a:t>Tester </a:t>
            </a:r>
            <a:r>
              <a:rPr lang="en-US" sz="2800" dirty="0" err="1">
                <a:solidFill>
                  <a:srgbClr val="0000C0"/>
                </a:solidFill>
                <a:latin typeface="Humnst777 Lt BT" pitchFamily="34" charset="0"/>
              </a:rPr>
              <a:t>est</a:t>
            </a:r>
            <a:r>
              <a:rPr lang="en-US" sz="2800" dirty="0">
                <a:solidFill>
                  <a:srgbClr val="0000C0"/>
                </a:solidFill>
                <a:latin typeface="Humnst777 Lt BT" pitchFamily="34" charset="0"/>
              </a:rPr>
              <a:t> un </a:t>
            </a:r>
            <a:r>
              <a:rPr lang="en-US" sz="2800" dirty="0" err="1">
                <a:solidFill>
                  <a:srgbClr val="0000C0"/>
                </a:solidFill>
                <a:latin typeface="Humnst777 Lt BT" pitchFamily="34" charset="0"/>
              </a:rPr>
              <a:t>processus</a:t>
            </a:r>
            <a:r>
              <a:rPr lang="en-US" sz="2800" dirty="0">
                <a:solidFill>
                  <a:srgbClr val="0000C0"/>
                </a:solidFill>
                <a:latin typeface="Humnst777 Lt BT" pitchFamily="34" charset="0"/>
              </a:rPr>
              <a:t> à </a:t>
            </a:r>
            <a:r>
              <a:rPr lang="en-US" sz="2800" dirty="0" err="1">
                <a:solidFill>
                  <a:srgbClr val="0000C0"/>
                </a:solidFill>
                <a:latin typeface="Humnst777 Lt BT" pitchFamily="34" charset="0"/>
              </a:rPr>
              <a:t>plusieurs</a:t>
            </a:r>
            <a:r>
              <a:rPr lang="en-US" sz="2800" dirty="0">
                <a:solidFill>
                  <a:srgbClr val="0000C0"/>
                </a:solidFill>
                <a:latin typeface="Humnst777 Lt BT" pitchFamily="34" charset="0"/>
              </a:rPr>
              <a:t> </a:t>
            </a:r>
            <a:r>
              <a:rPr lang="en-US" sz="2800" dirty="0" err="1">
                <a:solidFill>
                  <a:srgbClr val="0000C0"/>
                </a:solidFill>
                <a:latin typeface="Humnst777 Lt BT" pitchFamily="34" charset="0"/>
              </a:rPr>
              <a:t>étapes</a:t>
            </a:r>
            <a:r>
              <a:rPr lang="en-US" sz="2800" dirty="0">
                <a:solidFill>
                  <a:srgbClr val="0000C0"/>
                </a:solidFill>
                <a:latin typeface="Humnst777 Lt BT" pitchFamily="34" charset="0"/>
              </a:rPr>
              <a:t> </a:t>
            </a:r>
            <a:r>
              <a:rPr lang="en-US" sz="2800" dirty="0" err="1">
                <a:solidFill>
                  <a:srgbClr val="0000C0"/>
                </a:solidFill>
                <a:latin typeface="Humnst777 Lt BT" pitchFamily="34" charset="0"/>
              </a:rPr>
              <a:t>indissociables</a:t>
            </a:r>
            <a:r>
              <a:rPr lang="en-US" sz="2800" dirty="0">
                <a:solidFill>
                  <a:srgbClr val="0000C0"/>
                </a:solidFill>
                <a:latin typeface="Humnst777 Lt BT" pitchFamily="34" charset="0"/>
              </a:rPr>
              <a:t> </a:t>
            </a:r>
          </a:p>
        </p:txBody>
      </p:sp>
      <p:pic>
        <p:nvPicPr>
          <p:cNvPr id="30" name="Picture 3" descr="sequencing 04_07"/>
          <p:cNvPicPr>
            <a:picLocks noChangeAspect="1" noChangeArrowheads="1"/>
          </p:cNvPicPr>
          <p:nvPr/>
        </p:nvPicPr>
        <p:blipFill>
          <a:blip r:embed="rId7" cstate="print"/>
          <a:srcRect t="71418"/>
          <a:stretch>
            <a:fillRect/>
          </a:stretch>
        </p:blipFill>
        <p:spPr bwMode="auto">
          <a:xfrm>
            <a:off x="5972935" y="2445025"/>
            <a:ext cx="2848886" cy="1218786"/>
          </a:xfrm>
          <a:prstGeom prst="rect">
            <a:avLst/>
          </a:prstGeom>
          <a:noFill/>
        </p:spPr>
      </p:pic>
      <p:pic>
        <p:nvPicPr>
          <p:cNvPr id="309262" name="Picture 14"/>
          <p:cNvPicPr>
            <a:picLocks noChangeArrowheads="1"/>
          </p:cNvPicPr>
          <p:nvPr/>
        </p:nvPicPr>
        <p:blipFill>
          <a:blip r:embed="rId8" cstate="print"/>
          <a:srcRect/>
          <a:stretch>
            <a:fillRect/>
          </a:stretch>
        </p:blipFill>
        <p:spPr bwMode="auto">
          <a:xfrm>
            <a:off x="8703780" y="1466091"/>
            <a:ext cx="938213" cy="1185862"/>
          </a:xfrm>
          <a:prstGeom prst="rect">
            <a:avLst/>
          </a:prstGeom>
          <a:noFill/>
          <a:ln w="9525">
            <a:noFill/>
            <a:miter lim="800000"/>
            <a:headEnd/>
            <a:tailEnd/>
          </a:ln>
          <a:effectLst/>
        </p:spPr>
      </p:pic>
      <p:sp>
        <p:nvSpPr>
          <p:cNvPr id="26" name="Rectangle 2"/>
          <p:cNvSpPr>
            <a:spLocks noChangeArrowheads="1"/>
          </p:cNvSpPr>
          <p:nvPr/>
        </p:nvSpPr>
        <p:spPr bwMode="auto">
          <a:xfrm>
            <a:off x="6678474" y="1374361"/>
            <a:ext cx="1193870" cy="360975"/>
          </a:xfrm>
          <a:prstGeom prst="rect">
            <a:avLst/>
          </a:prstGeom>
          <a:noFill/>
          <a:ln w="9525">
            <a:noFill/>
            <a:miter lim="800000"/>
            <a:headEnd/>
            <a:tailEnd/>
          </a:ln>
          <a:effectLst/>
        </p:spPr>
        <p:txBody>
          <a:bodyPr wrap="none" lIns="83162" tIns="41582" rIns="83162" bIns="41582">
            <a:spAutoFit/>
          </a:bodyPr>
          <a:lstStyle/>
          <a:p>
            <a:pPr defTabSz="825500" eaLnBrk="0" fontAlgn="base" hangingPunct="0">
              <a:spcBef>
                <a:spcPct val="0"/>
              </a:spcBef>
              <a:spcAft>
                <a:spcPct val="0"/>
              </a:spcAft>
            </a:pPr>
            <a:r>
              <a:rPr lang="en-US" dirty="0">
                <a:solidFill>
                  <a:srgbClr val="000000"/>
                </a:solidFill>
                <a:effectLst>
                  <a:outerShdw blurRad="38100" dist="38100" dir="2700000" algn="tl">
                    <a:srgbClr val="C0C0C0"/>
                  </a:outerShdw>
                </a:effectLst>
                <a:latin typeface="Arial" charset="0"/>
              </a:rPr>
              <a:t>laboratory</a:t>
            </a:r>
          </a:p>
        </p:txBody>
      </p:sp>
      <p:sp>
        <p:nvSpPr>
          <p:cNvPr id="27" name="Rectangle 5"/>
          <p:cNvSpPr>
            <a:spLocks noGrp="1" noChangeArrowheads="1"/>
          </p:cNvSpPr>
          <p:nvPr>
            <p:ph type="ftr" sz="quarter" idx="11"/>
          </p:nvPr>
        </p:nvSpPr>
        <p:spPr>
          <a:xfrm>
            <a:off x="7664460" y="6233643"/>
            <a:ext cx="2895600" cy="365125"/>
          </a:xfrm>
          <a:prstGeom prst="rect">
            <a:avLst/>
          </a:prstGeom>
          <a:noFill/>
        </p:spPr>
        <p:txBody>
          <a:bodyPr vert="horz" lIns="80147" tIns="40074" rIns="80147" bIns="40074" rtlCol="0" anchor="ctr"/>
          <a:lstStyle/>
          <a:p>
            <a:pPr algn="l"/>
            <a:r>
              <a:rPr lang="nl-BE" dirty="0" err="1">
                <a:latin typeface="Arial" charset="0"/>
              </a:rPr>
              <a:t>Slide</a:t>
            </a:r>
            <a:r>
              <a:rPr lang="nl-BE" dirty="0">
                <a:latin typeface="Arial" charset="0"/>
              </a:rPr>
              <a:t> </a:t>
            </a:r>
            <a:r>
              <a:rPr lang="nl-BE" dirty="0" err="1">
                <a:latin typeface="Arial" charset="0"/>
              </a:rPr>
              <a:t>by</a:t>
            </a:r>
            <a:r>
              <a:rPr lang="nl-BE" dirty="0">
                <a:latin typeface="Arial" charset="0"/>
              </a:rPr>
              <a:t> </a:t>
            </a:r>
            <a:r>
              <a:rPr lang="nl-BE" dirty="0" err="1">
                <a:latin typeface="Arial" charset="0"/>
              </a:rPr>
              <a:t>courtesy</a:t>
            </a:r>
            <a:r>
              <a:rPr lang="nl-BE" dirty="0">
                <a:latin typeface="Arial" charset="0"/>
              </a:rPr>
              <a:t> of Prof. Els Dequeker</a:t>
            </a:r>
          </a:p>
          <a:p>
            <a:pPr algn="l"/>
            <a:r>
              <a:rPr lang="nl-BE" dirty="0" err="1">
                <a:latin typeface="Arial" charset="0"/>
              </a:rPr>
              <a:t>University</a:t>
            </a:r>
            <a:r>
              <a:rPr lang="nl-BE" dirty="0">
                <a:latin typeface="Arial" charset="0"/>
              </a:rPr>
              <a:t> of Leuven</a:t>
            </a:r>
          </a:p>
        </p:txBody>
      </p:sp>
    </p:spTree>
    <p:extLst>
      <p:ext uri="{BB962C8B-B14F-4D97-AF65-F5344CB8AC3E}">
        <p14:creationId xmlns:p14="http://schemas.microsoft.com/office/powerpoint/2010/main" val="1898497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0" y="188914"/>
            <a:ext cx="9072500" cy="777875"/>
          </a:xfrm>
        </p:spPr>
        <p:txBody>
          <a:bodyPr>
            <a:normAutofit/>
          </a:bodyPr>
          <a:lstStyle/>
          <a:p>
            <a:pPr algn="ctr"/>
            <a:r>
              <a:rPr lang="fr-FR" sz="4000" b="1" dirty="0"/>
              <a:t>Histoire de la génétique médicale</a:t>
            </a:r>
          </a:p>
        </p:txBody>
      </p:sp>
      <p:sp>
        <p:nvSpPr>
          <p:cNvPr id="3" name="Espace réservé du contenu 2"/>
          <p:cNvSpPr>
            <a:spLocks noGrp="1"/>
          </p:cNvSpPr>
          <p:nvPr>
            <p:ph idx="1"/>
          </p:nvPr>
        </p:nvSpPr>
        <p:spPr>
          <a:xfrm>
            <a:off x="1981200" y="1310184"/>
            <a:ext cx="8229600" cy="4999135"/>
          </a:xfrm>
        </p:spPr>
        <p:txBody>
          <a:bodyPr>
            <a:noAutofit/>
          </a:bodyPr>
          <a:lstStyle/>
          <a:p>
            <a:r>
              <a:rPr lang="fr-FR" sz="2400" dirty="0"/>
              <a:t>1970: une activité pionnière</a:t>
            </a:r>
          </a:p>
          <a:p>
            <a:pPr lvl="1"/>
            <a:r>
              <a:rPr lang="fr-FR" sz="2000" dirty="0"/>
              <a:t>Quelques centres de génétique médicale combinant consultation de diagnostic, conseil génétique, laboratoires de cytogénétique</a:t>
            </a:r>
          </a:p>
          <a:p>
            <a:r>
              <a:rPr lang="fr-FR" sz="2400" dirty="0"/>
              <a:t>1980: Essors du diagnostic clinique</a:t>
            </a:r>
          </a:p>
          <a:p>
            <a:pPr lvl="1"/>
            <a:r>
              <a:rPr lang="fr-FR" sz="2000" dirty="0"/>
              <a:t>Consultations de </a:t>
            </a:r>
            <a:r>
              <a:rPr lang="fr-FR" sz="2000" dirty="0" err="1"/>
              <a:t>dysmorphologie</a:t>
            </a:r>
            <a:r>
              <a:rPr lang="fr-FR" sz="2000" dirty="0"/>
              <a:t> + logiciels</a:t>
            </a:r>
          </a:p>
          <a:p>
            <a:r>
              <a:rPr lang="fr-FR" sz="2400" dirty="0"/>
              <a:t>1990: une spécialité bien établie</a:t>
            </a:r>
          </a:p>
          <a:p>
            <a:pPr lvl="1"/>
            <a:r>
              <a:rPr lang="fr-FR" sz="2000" dirty="0"/>
              <a:t>Consultations de génétique dans la plupart des hôpitaux</a:t>
            </a:r>
          </a:p>
          <a:p>
            <a:pPr lvl="1"/>
            <a:r>
              <a:rPr lang="fr-FR" sz="2000" dirty="0"/>
              <a:t>Développement du diagnostic moléculaire – prescription directement pas les spécialistes d’organe </a:t>
            </a:r>
          </a:p>
          <a:p>
            <a:pPr lvl="1"/>
            <a:r>
              <a:rPr lang="fr-FR" sz="2000" dirty="0"/>
              <a:t>Désintérêt pour la génétique clinique</a:t>
            </a:r>
          </a:p>
          <a:p>
            <a:pPr lvl="1"/>
            <a:r>
              <a:rPr lang="fr-FR" sz="2000" dirty="0"/>
              <a:t>Autonomisation de l’oncogénétique.  </a:t>
            </a:r>
          </a:p>
          <a:p>
            <a:r>
              <a:rPr lang="fr-FR" sz="2400" dirty="0"/>
              <a:t>2000: Intégration de la dimension génétique dans toute la médecine</a:t>
            </a:r>
          </a:p>
          <a:p>
            <a:pPr lvl="1"/>
            <a:r>
              <a:rPr lang="fr-FR" sz="2000" dirty="0"/>
              <a:t>Les maladies génétiques deviennent des maladies rares</a:t>
            </a:r>
          </a:p>
        </p:txBody>
      </p:sp>
    </p:spTree>
    <p:extLst>
      <p:ext uri="{BB962C8B-B14F-4D97-AF65-F5344CB8AC3E}">
        <p14:creationId xmlns:p14="http://schemas.microsoft.com/office/powerpoint/2010/main" val="2768782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2339847" y="816396"/>
            <a:ext cx="7737648" cy="4708965"/>
          </a:xfrm>
          <a:prstGeom prst="rect">
            <a:avLst/>
          </a:prstGeom>
          <a:noFill/>
          <a:ln w="12700" algn="ctr">
            <a:noFill/>
            <a:miter lim="800000"/>
            <a:headEnd/>
            <a:tailEnd/>
          </a:ln>
        </p:spPr>
        <p:txBody>
          <a:bodyPr lIns="91424" tIns="45712" rIns="91424" bIns="45712">
            <a:spAutoFit/>
          </a:bodyPr>
          <a:lstStyle/>
          <a:p>
            <a:pPr defTabSz="914179" eaLnBrk="0" fontAlgn="base" hangingPunct="0">
              <a:spcBef>
                <a:spcPct val="0"/>
              </a:spcBef>
              <a:spcAft>
                <a:spcPct val="0"/>
              </a:spcAft>
            </a:pPr>
            <a:r>
              <a:rPr lang="nl-BE" sz="2000" b="1" dirty="0">
                <a:solidFill>
                  <a:srgbClr val="000066"/>
                </a:solidFill>
                <a:latin typeface="Arial" charset="0"/>
              </a:rPr>
              <a:t>ISO 9001: 2000</a:t>
            </a:r>
          </a:p>
          <a:p>
            <a:pPr defTabSz="914179" eaLnBrk="0" fontAlgn="base" hangingPunct="0">
              <a:spcBef>
                <a:spcPct val="0"/>
              </a:spcBef>
              <a:spcAft>
                <a:spcPct val="0"/>
              </a:spcAft>
            </a:pPr>
            <a:r>
              <a:rPr lang="nl-BE" sz="2000" dirty="0" err="1">
                <a:solidFill>
                  <a:srgbClr val="000066"/>
                </a:solidFill>
                <a:latin typeface="Arial" charset="0"/>
              </a:rPr>
              <a:t>Quality</a:t>
            </a:r>
            <a:r>
              <a:rPr lang="nl-BE" sz="2000" dirty="0">
                <a:solidFill>
                  <a:srgbClr val="000066"/>
                </a:solidFill>
                <a:latin typeface="Arial" charset="0"/>
              </a:rPr>
              <a:t> Management Systems </a:t>
            </a:r>
          </a:p>
          <a:p>
            <a:pPr defTabSz="914179" eaLnBrk="0" fontAlgn="base" hangingPunct="0">
              <a:spcBef>
                <a:spcPct val="0"/>
              </a:spcBef>
              <a:spcAft>
                <a:spcPct val="0"/>
              </a:spcAft>
            </a:pPr>
            <a:r>
              <a:rPr lang="nl-BE" sz="2000" dirty="0" err="1">
                <a:solidFill>
                  <a:srgbClr val="000066"/>
                </a:solidFill>
                <a:latin typeface="Arial" charset="0"/>
              </a:rPr>
              <a:t>Requirements</a:t>
            </a:r>
            <a:r>
              <a:rPr lang="nl-BE" sz="2000" dirty="0">
                <a:solidFill>
                  <a:srgbClr val="000066"/>
                </a:solidFill>
                <a:latin typeface="Arial" charset="0"/>
              </a:rPr>
              <a:t> </a:t>
            </a:r>
          </a:p>
          <a:p>
            <a:pPr defTabSz="914179" eaLnBrk="0" fontAlgn="base" hangingPunct="0">
              <a:spcBef>
                <a:spcPct val="0"/>
              </a:spcBef>
              <a:spcAft>
                <a:spcPct val="0"/>
              </a:spcAft>
            </a:pPr>
            <a:endParaRPr lang="nl-BE" sz="2000" dirty="0">
              <a:solidFill>
                <a:srgbClr val="000066"/>
              </a:solidFill>
              <a:latin typeface="Arial" charset="0"/>
            </a:endParaRPr>
          </a:p>
          <a:p>
            <a:pPr defTabSz="914179" eaLnBrk="0" fontAlgn="base" hangingPunct="0">
              <a:spcBef>
                <a:spcPct val="0"/>
              </a:spcBef>
              <a:spcAft>
                <a:spcPct val="0"/>
              </a:spcAft>
            </a:pPr>
            <a:endParaRPr lang="nl-BE" sz="2000" dirty="0">
              <a:solidFill>
                <a:srgbClr val="000066"/>
              </a:solidFill>
              <a:latin typeface="Arial" charset="0"/>
            </a:endParaRPr>
          </a:p>
          <a:p>
            <a:pPr defTabSz="914179" eaLnBrk="0" fontAlgn="base" hangingPunct="0">
              <a:spcBef>
                <a:spcPct val="0"/>
              </a:spcBef>
              <a:spcAft>
                <a:spcPct val="0"/>
              </a:spcAft>
            </a:pPr>
            <a:endParaRPr lang="nl-BE" sz="2000" dirty="0">
              <a:solidFill>
                <a:srgbClr val="000066"/>
              </a:solidFill>
              <a:latin typeface="Arial" charset="0"/>
            </a:endParaRPr>
          </a:p>
          <a:p>
            <a:pPr algn="r" defTabSz="914179" eaLnBrk="0" fontAlgn="base" hangingPunct="0">
              <a:spcBef>
                <a:spcPct val="0"/>
              </a:spcBef>
              <a:spcAft>
                <a:spcPct val="0"/>
              </a:spcAft>
            </a:pPr>
            <a:endParaRPr lang="nl-BE" sz="2000" dirty="0">
              <a:solidFill>
                <a:srgbClr val="000066"/>
              </a:solidFill>
              <a:latin typeface="Arial" charset="0"/>
            </a:endParaRPr>
          </a:p>
          <a:p>
            <a:pPr defTabSz="914179" eaLnBrk="0" fontAlgn="base" hangingPunct="0">
              <a:spcBef>
                <a:spcPct val="0"/>
              </a:spcBef>
              <a:spcAft>
                <a:spcPct val="0"/>
              </a:spcAft>
            </a:pPr>
            <a:r>
              <a:rPr lang="nl-BE" sz="2000" b="1" dirty="0">
                <a:solidFill>
                  <a:srgbClr val="000066"/>
                </a:solidFill>
                <a:latin typeface="Arial" charset="0"/>
              </a:rPr>
              <a:t>ISO/IEC 17025:2005</a:t>
            </a:r>
          </a:p>
          <a:p>
            <a:pPr defTabSz="914179" eaLnBrk="0" fontAlgn="base" hangingPunct="0">
              <a:spcBef>
                <a:spcPct val="0"/>
              </a:spcBef>
              <a:spcAft>
                <a:spcPct val="0"/>
              </a:spcAft>
            </a:pPr>
            <a:r>
              <a:rPr lang="nl-BE" sz="2000" dirty="0">
                <a:solidFill>
                  <a:srgbClr val="000066"/>
                </a:solidFill>
                <a:latin typeface="Arial" charset="0"/>
              </a:rPr>
              <a:t>General </a:t>
            </a:r>
            <a:r>
              <a:rPr lang="nl-BE" sz="2000" dirty="0" err="1">
                <a:solidFill>
                  <a:srgbClr val="000066"/>
                </a:solidFill>
                <a:latin typeface="Arial" charset="0"/>
              </a:rPr>
              <a:t>requirements</a:t>
            </a:r>
            <a:r>
              <a:rPr lang="nl-BE" sz="2000" dirty="0">
                <a:solidFill>
                  <a:srgbClr val="000066"/>
                </a:solidFill>
                <a:latin typeface="Arial" charset="0"/>
              </a:rPr>
              <a:t> </a:t>
            </a:r>
            <a:r>
              <a:rPr lang="nl-BE" sz="2000" dirty="0" err="1">
                <a:solidFill>
                  <a:srgbClr val="000066"/>
                </a:solidFill>
                <a:latin typeface="Arial" charset="0"/>
              </a:rPr>
              <a:t>for</a:t>
            </a:r>
            <a:r>
              <a:rPr lang="nl-BE" sz="2000" dirty="0">
                <a:solidFill>
                  <a:srgbClr val="000066"/>
                </a:solidFill>
                <a:latin typeface="Arial" charset="0"/>
              </a:rPr>
              <a:t> the </a:t>
            </a:r>
            <a:r>
              <a:rPr lang="nl-BE" sz="2000" dirty="0" err="1">
                <a:solidFill>
                  <a:srgbClr val="000066"/>
                </a:solidFill>
                <a:latin typeface="Arial" charset="0"/>
              </a:rPr>
              <a:t>competence</a:t>
            </a:r>
            <a:r>
              <a:rPr lang="nl-BE" sz="2000" dirty="0">
                <a:solidFill>
                  <a:srgbClr val="000066"/>
                </a:solidFill>
                <a:latin typeface="Arial" charset="0"/>
              </a:rPr>
              <a:t> </a:t>
            </a:r>
          </a:p>
          <a:p>
            <a:pPr defTabSz="914179" eaLnBrk="0" fontAlgn="base" hangingPunct="0">
              <a:spcBef>
                <a:spcPct val="0"/>
              </a:spcBef>
              <a:spcAft>
                <a:spcPct val="0"/>
              </a:spcAft>
            </a:pPr>
            <a:r>
              <a:rPr lang="nl-BE" sz="2000" dirty="0">
                <a:solidFill>
                  <a:srgbClr val="000066"/>
                </a:solidFill>
                <a:latin typeface="Arial" charset="0"/>
              </a:rPr>
              <a:t>of </a:t>
            </a:r>
            <a:r>
              <a:rPr lang="nl-BE" sz="2000" dirty="0" err="1">
                <a:solidFill>
                  <a:srgbClr val="000066"/>
                </a:solidFill>
                <a:latin typeface="Arial" charset="0"/>
              </a:rPr>
              <a:t>testing</a:t>
            </a:r>
            <a:r>
              <a:rPr lang="nl-BE" sz="2000" dirty="0">
                <a:solidFill>
                  <a:srgbClr val="000066"/>
                </a:solidFill>
                <a:latin typeface="Arial" charset="0"/>
              </a:rPr>
              <a:t> and </a:t>
            </a:r>
            <a:r>
              <a:rPr lang="nl-BE" sz="2000" dirty="0" err="1">
                <a:solidFill>
                  <a:srgbClr val="000066"/>
                </a:solidFill>
                <a:latin typeface="Arial" charset="0"/>
              </a:rPr>
              <a:t>calibration</a:t>
            </a:r>
            <a:r>
              <a:rPr lang="nl-BE" sz="2000" dirty="0">
                <a:solidFill>
                  <a:srgbClr val="000066"/>
                </a:solidFill>
                <a:latin typeface="Arial" charset="0"/>
              </a:rPr>
              <a:t> of </a:t>
            </a:r>
            <a:r>
              <a:rPr lang="nl-BE" sz="2000" dirty="0" err="1">
                <a:solidFill>
                  <a:srgbClr val="000066"/>
                </a:solidFill>
                <a:latin typeface="Arial" charset="0"/>
              </a:rPr>
              <a:t>laboratories</a:t>
            </a:r>
            <a:endParaRPr lang="nl-BE" sz="2000" dirty="0">
              <a:solidFill>
                <a:srgbClr val="000066"/>
              </a:solidFill>
              <a:latin typeface="Arial" charset="0"/>
            </a:endParaRPr>
          </a:p>
          <a:p>
            <a:pPr defTabSz="914179" eaLnBrk="0" fontAlgn="base" hangingPunct="0">
              <a:spcBef>
                <a:spcPct val="0"/>
              </a:spcBef>
              <a:spcAft>
                <a:spcPct val="0"/>
              </a:spcAft>
            </a:pPr>
            <a:endParaRPr lang="nl-BE" sz="2000" dirty="0">
              <a:solidFill>
                <a:srgbClr val="000066"/>
              </a:solidFill>
              <a:latin typeface="Arial" charset="0"/>
            </a:endParaRPr>
          </a:p>
          <a:p>
            <a:pPr defTabSz="914179" eaLnBrk="0" fontAlgn="base" hangingPunct="0">
              <a:spcBef>
                <a:spcPct val="0"/>
              </a:spcBef>
              <a:spcAft>
                <a:spcPct val="0"/>
              </a:spcAft>
            </a:pPr>
            <a:r>
              <a:rPr lang="nl-BE" sz="2000" b="1" dirty="0">
                <a:solidFill>
                  <a:srgbClr val="000066"/>
                </a:solidFill>
                <a:latin typeface="Arial" charset="0"/>
              </a:rPr>
              <a:t>ISO 15189:2007</a:t>
            </a:r>
            <a:r>
              <a:rPr lang="nl-BE" sz="2000" dirty="0">
                <a:solidFill>
                  <a:srgbClr val="000066"/>
                </a:solidFill>
                <a:latin typeface="Arial" charset="0"/>
              </a:rPr>
              <a:t> </a:t>
            </a:r>
          </a:p>
          <a:p>
            <a:pPr defTabSz="914179" eaLnBrk="0" fontAlgn="base" hangingPunct="0">
              <a:spcBef>
                <a:spcPct val="0"/>
              </a:spcBef>
              <a:spcAft>
                <a:spcPct val="0"/>
              </a:spcAft>
            </a:pPr>
            <a:r>
              <a:rPr lang="nl-BE" sz="2000" dirty="0">
                <a:solidFill>
                  <a:srgbClr val="000066"/>
                </a:solidFill>
                <a:latin typeface="Arial" charset="0"/>
              </a:rPr>
              <a:t>Medical </a:t>
            </a:r>
            <a:r>
              <a:rPr lang="nl-BE" sz="2000" dirty="0" err="1">
                <a:solidFill>
                  <a:srgbClr val="000066"/>
                </a:solidFill>
                <a:latin typeface="Arial" charset="0"/>
              </a:rPr>
              <a:t>laboratories</a:t>
            </a:r>
            <a:r>
              <a:rPr lang="nl-BE" sz="2000" dirty="0">
                <a:solidFill>
                  <a:srgbClr val="000066"/>
                </a:solidFill>
                <a:latin typeface="Arial" charset="0"/>
              </a:rPr>
              <a:t>, </a:t>
            </a:r>
            <a:r>
              <a:rPr lang="nl-BE" sz="2000" dirty="0" err="1">
                <a:solidFill>
                  <a:srgbClr val="000066"/>
                </a:solidFill>
                <a:latin typeface="Arial" charset="0"/>
              </a:rPr>
              <a:t>particular</a:t>
            </a:r>
            <a:r>
              <a:rPr lang="nl-BE" sz="2000" dirty="0">
                <a:solidFill>
                  <a:srgbClr val="000066"/>
                </a:solidFill>
                <a:latin typeface="Arial" charset="0"/>
              </a:rPr>
              <a:t> </a:t>
            </a:r>
            <a:r>
              <a:rPr lang="nl-BE" sz="2000" dirty="0" err="1">
                <a:solidFill>
                  <a:srgbClr val="000066"/>
                </a:solidFill>
                <a:latin typeface="Arial" charset="0"/>
              </a:rPr>
              <a:t>requirements</a:t>
            </a:r>
            <a:r>
              <a:rPr lang="nl-BE" sz="2000" dirty="0">
                <a:solidFill>
                  <a:srgbClr val="000066"/>
                </a:solidFill>
                <a:latin typeface="Arial" charset="0"/>
              </a:rPr>
              <a:t> </a:t>
            </a:r>
          </a:p>
          <a:p>
            <a:pPr defTabSz="914179" eaLnBrk="0" fontAlgn="base" hangingPunct="0">
              <a:spcBef>
                <a:spcPct val="0"/>
              </a:spcBef>
              <a:spcAft>
                <a:spcPct val="0"/>
              </a:spcAft>
            </a:pPr>
            <a:r>
              <a:rPr lang="nl-BE" sz="2000" dirty="0" err="1">
                <a:solidFill>
                  <a:srgbClr val="000066"/>
                </a:solidFill>
                <a:latin typeface="Arial" charset="0"/>
              </a:rPr>
              <a:t>for</a:t>
            </a:r>
            <a:r>
              <a:rPr lang="nl-BE" sz="2000" dirty="0">
                <a:solidFill>
                  <a:srgbClr val="000066"/>
                </a:solidFill>
                <a:latin typeface="Arial" charset="0"/>
              </a:rPr>
              <a:t> </a:t>
            </a:r>
            <a:r>
              <a:rPr lang="nl-BE" sz="2000" dirty="0" err="1">
                <a:solidFill>
                  <a:srgbClr val="000066"/>
                </a:solidFill>
                <a:latin typeface="Arial" charset="0"/>
              </a:rPr>
              <a:t>quality</a:t>
            </a:r>
            <a:r>
              <a:rPr lang="nl-BE" sz="2000" dirty="0">
                <a:solidFill>
                  <a:srgbClr val="000066"/>
                </a:solidFill>
                <a:latin typeface="Arial" charset="0"/>
              </a:rPr>
              <a:t> and </a:t>
            </a:r>
            <a:r>
              <a:rPr lang="nl-BE" sz="2000" dirty="0" err="1">
                <a:solidFill>
                  <a:srgbClr val="000066"/>
                </a:solidFill>
                <a:latin typeface="Arial" charset="0"/>
              </a:rPr>
              <a:t>competence</a:t>
            </a:r>
            <a:endParaRPr lang="nl-BE" sz="2000" dirty="0">
              <a:solidFill>
                <a:srgbClr val="000066"/>
              </a:solidFill>
              <a:latin typeface="Arial" charset="0"/>
            </a:endParaRPr>
          </a:p>
          <a:p>
            <a:pPr defTabSz="914179" eaLnBrk="0" fontAlgn="base" hangingPunct="0">
              <a:spcBef>
                <a:spcPct val="0"/>
              </a:spcBef>
              <a:spcAft>
                <a:spcPct val="0"/>
              </a:spcAft>
            </a:pPr>
            <a:endParaRPr lang="nl-BE" sz="2000" dirty="0">
              <a:solidFill>
                <a:srgbClr val="000066"/>
              </a:solidFill>
              <a:latin typeface="Arial" charset="0"/>
            </a:endParaRPr>
          </a:p>
        </p:txBody>
      </p:sp>
      <p:sp>
        <p:nvSpPr>
          <p:cNvPr id="4" name="Text Box 4"/>
          <p:cNvSpPr txBox="1">
            <a:spLocks noChangeArrowheads="1"/>
          </p:cNvSpPr>
          <p:nvPr/>
        </p:nvSpPr>
        <p:spPr bwMode="auto">
          <a:xfrm rot="-5400000">
            <a:off x="8928009" y="3280237"/>
            <a:ext cx="1710540" cy="477038"/>
          </a:xfrm>
          <a:prstGeom prst="rect">
            <a:avLst/>
          </a:prstGeom>
          <a:solidFill>
            <a:srgbClr val="FF0000"/>
          </a:solidFill>
          <a:ln w="12700">
            <a:noFill/>
            <a:miter lim="800000"/>
            <a:headEnd type="none" w="sm" len="sm"/>
            <a:tailEnd type="none" w="sm" len="sm"/>
          </a:ln>
        </p:spPr>
        <p:txBody>
          <a:bodyPr lIns="91424" tIns="45712" rIns="91424" bIns="45712">
            <a:spAutoFit/>
          </a:bodyPr>
          <a:lstStyle/>
          <a:p>
            <a:pPr algn="ctr" defTabSz="914179" eaLnBrk="0" fontAlgn="base" hangingPunct="0">
              <a:spcBef>
                <a:spcPct val="0"/>
              </a:spcBef>
              <a:spcAft>
                <a:spcPct val="0"/>
              </a:spcAft>
            </a:pPr>
            <a:r>
              <a:rPr lang="nl-BE" sz="2500" b="1" dirty="0">
                <a:solidFill>
                  <a:srgbClr val="FFFFFF"/>
                </a:solidFill>
                <a:latin typeface="Arial" charset="0"/>
              </a:rPr>
              <a:t>ISO 9001</a:t>
            </a:r>
            <a:endParaRPr lang="en-US" sz="2500" b="1" dirty="0">
              <a:solidFill>
                <a:srgbClr val="FFFFFF"/>
              </a:solidFill>
              <a:latin typeface="Arial" charset="0"/>
            </a:endParaRPr>
          </a:p>
        </p:txBody>
      </p:sp>
      <p:sp>
        <p:nvSpPr>
          <p:cNvPr id="5" name="Text Box 5"/>
          <p:cNvSpPr txBox="1">
            <a:spLocks noChangeArrowheads="1"/>
          </p:cNvSpPr>
          <p:nvPr/>
        </p:nvSpPr>
        <p:spPr bwMode="auto">
          <a:xfrm rot="-5400000">
            <a:off x="7748415" y="2821600"/>
            <a:ext cx="2581648" cy="523204"/>
          </a:xfrm>
          <a:prstGeom prst="rect">
            <a:avLst/>
          </a:prstGeom>
          <a:solidFill>
            <a:srgbClr val="00FF00"/>
          </a:solidFill>
          <a:ln w="12700">
            <a:noFill/>
            <a:miter lim="800000"/>
            <a:headEnd type="none" w="sm" len="sm"/>
            <a:tailEnd type="none" w="sm" len="sm"/>
          </a:ln>
        </p:spPr>
        <p:txBody>
          <a:bodyPr lIns="91424" tIns="45712" rIns="91424" bIns="45712">
            <a:spAutoFit/>
          </a:bodyPr>
          <a:lstStyle/>
          <a:p>
            <a:pPr algn="ctr" defTabSz="914179" eaLnBrk="0" fontAlgn="base" hangingPunct="0">
              <a:spcBef>
                <a:spcPct val="0"/>
              </a:spcBef>
              <a:spcAft>
                <a:spcPct val="0"/>
              </a:spcAft>
            </a:pPr>
            <a:r>
              <a:rPr lang="nl-BE" sz="2800" b="1" dirty="0">
                <a:solidFill>
                  <a:srgbClr val="FFFFFF"/>
                </a:solidFill>
                <a:latin typeface="Arial" charset="0"/>
              </a:rPr>
              <a:t>ISO 17025</a:t>
            </a:r>
            <a:endParaRPr lang="en-US" sz="2800" b="1" dirty="0">
              <a:solidFill>
                <a:srgbClr val="FFFFFF"/>
              </a:solidFill>
              <a:latin typeface="Arial" charset="0"/>
            </a:endParaRPr>
          </a:p>
        </p:txBody>
      </p:sp>
      <p:sp>
        <p:nvSpPr>
          <p:cNvPr id="6" name="Text Box 6"/>
          <p:cNvSpPr txBox="1">
            <a:spLocks noChangeArrowheads="1"/>
          </p:cNvSpPr>
          <p:nvPr/>
        </p:nvSpPr>
        <p:spPr bwMode="auto">
          <a:xfrm rot="-5400000">
            <a:off x="6692766" y="2533073"/>
            <a:ext cx="3163347" cy="518558"/>
          </a:xfrm>
          <a:prstGeom prst="rect">
            <a:avLst/>
          </a:prstGeom>
          <a:solidFill>
            <a:srgbClr val="0000FF"/>
          </a:solidFill>
          <a:ln w="12700">
            <a:noFill/>
            <a:miter lim="800000"/>
            <a:headEnd type="none" w="sm" len="sm"/>
            <a:tailEnd type="none" w="sm" len="sm"/>
          </a:ln>
        </p:spPr>
        <p:txBody>
          <a:bodyPr lIns="91424" tIns="45712" rIns="91424" bIns="45712">
            <a:spAutoFit/>
          </a:bodyPr>
          <a:lstStyle/>
          <a:p>
            <a:pPr algn="ctr" defTabSz="914179" eaLnBrk="0" fontAlgn="base" hangingPunct="0">
              <a:spcBef>
                <a:spcPct val="0"/>
              </a:spcBef>
              <a:spcAft>
                <a:spcPct val="0"/>
              </a:spcAft>
            </a:pPr>
            <a:r>
              <a:rPr lang="nl-BE" sz="2800" b="1" dirty="0">
                <a:solidFill>
                  <a:srgbClr val="FFFFFF"/>
                </a:solidFill>
                <a:latin typeface="Arial" charset="0"/>
              </a:rPr>
              <a:t>ISO 15189</a:t>
            </a:r>
            <a:endParaRPr lang="en-US" sz="2800" b="1" dirty="0">
              <a:solidFill>
                <a:srgbClr val="FFFFFF"/>
              </a:solidFill>
              <a:latin typeface="Arial" charset="0"/>
            </a:endParaRPr>
          </a:p>
        </p:txBody>
      </p:sp>
      <p:sp>
        <p:nvSpPr>
          <p:cNvPr id="7" name="Rectangle 5"/>
          <p:cNvSpPr>
            <a:spLocks noGrp="1" noChangeArrowheads="1"/>
          </p:cNvSpPr>
          <p:nvPr>
            <p:ph type="ftr" sz="quarter" idx="11"/>
          </p:nvPr>
        </p:nvSpPr>
        <p:spPr>
          <a:xfrm>
            <a:off x="1809468" y="6233643"/>
            <a:ext cx="2895600" cy="365125"/>
          </a:xfrm>
          <a:prstGeom prst="rect">
            <a:avLst/>
          </a:prstGeom>
          <a:noFill/>
        </p:spPr>
        <p:txBody>
          <a:bodyPr vert="horz" lIns="80147" tIns="40074" rIns="80147" bIns="40074" rtlCol="0" anchor="ctr"/>
          <a:lstStyle/>
          <a:p>
            <a:pPr algn="l"/>
            <a:r>
              <a:rPr lang="nl-BE" dirty="0" err="1">
                <a:latin typeface="Arial" charset="0"/>
              </a:rPr>
              <a:t>Slide</a:t>
            </a:r>
            <a:r>
              <a:rPr lang="nl-BE" dirty="0">
                <a:latin typeface="Arial" charset="0"/>
              </a:rPr>
              <a:t> </a:t>
            </a:r>
            <a:r>
              <a:rPr lang="nl-BE" dirty="0" err="1">
                <a:latin typeface="Arial" charset="0"/>
              </a:rPr>
              <a:t>by</a:t>
            </a:r>
            <a:r>
              <a:rPr lang="nl-BE" dirty="0">
                <a:latin typeface="Arial" charset="0"/>
              </a:rPr>
              <a:t> </a:t>
            </a:r>
            <a:r>
              <a:rPr lang="nl-BE" dirty="0" err="1">
                <a:latin typeface="Arial" charset="0"/>
              </a:rPr>
              <a:t>courtesy</a:t>
            </a:r>
            <a:r>
              <a:rPr lang="nl-BE" dirty="0">
                <a:latin typeface="Arial" charset="0"/>
              </a:rPr>
              <a:t> of Prof. Els Dequeker</a:t>
            </a:r>
          </a:p>
          <a:p>
            <a:pPr algn="l"/>
            <a:r>
              <a:rPr lang="nl-BE" dirty="0" err="1">
                <a:latin typeface="Arial" charset="0"/>
              </a:rPr>
              <a:t>University</a:t>
            </a:r>
            <a:r>
              <a:rPr lang="nl-BE" dirty="0">
                <a:latin typeface="Arial" charset="0"/>
              </a:rPr>
              <a:t> of Leuven</a:t>
            </a:r>
          </a:p>
        </p:txBody>
      </p:sp>
    </p:spTree>
    <p:extLst>
      <p:ext uri="{BB962C8B-B14F-4D97-AF65-F5344CB8AC3E}">
        <p14:creationId xmlns:p14="http://schemas.microsoft.com/office/powerpoint/2010/main" val="2117318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5"/>
          <p:cNvGraphicFramePr>
            <a:graphicFrameLocks noGrp="1"/>
          </p:cNvGraphicFramePr>
          <p:nvPr/>
        </p:nvGraphicFramePr>
        <p:xfrm>
          <a:off x="4521107" y="3592775"/>
          <a:ext cx="1414462" cy="1952626"/>
        </p:xfrm>
        <a:graphic>
          <a:graphicData uri="http://schemas.openxmlformats.org/drawingml/2006/table">
            <a:tbl>
              <a:tblPr/>
              <a:tblGrid>
                <a:gridCol w="455612">
                  <a:extLst>
                    <a:ext uri="{9D8B030D-6E8A-4147-A177-3AD203B41FA5}">
                      <a16:colId xmlns:a16="http://schemas.microsoft.com/office/drawing/2014/main" val="20000"/>
                    </a:ext>
                  </a:extLst>
                </a:gridCol>
                <a:gridCol w="958850">
                  <a:extLst>
                    <a:ext uri="{9D8B030D-6E8A-4147-A177-3AD203B41FA5}">
                      <a16:colId xmlns:a16="http://schemas.microsoft.com/office/drawing/2014/main" val="20001"/>
                    </a:ext>
                  </a:extLst>
                </a:gridCol>
              </a:tblGrid>
              <a:tr h="200025">
                <a:tc gridSpan="2">
                  <a:txBody>
                    <a:bodyPr/>
                    <a:lstStyle/>
                    <a:p>
                      <a:pPr marL="0" marR="0" lvl="0" indent="0" algn="l" defTabSz="914400" rtl="0" eaLnBrk="1" fontAlgn="base" latinLnBrk="0" hangingPunct="1">
                        <a:lnSpc>
                          <a:spcPct val="5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Arial" charset="0"/>
                          <a:ea typeface="Times New Roman" pitchFamily="18" charset="0"/>
                          <a:cs typeface="Arial" charset="0"/>
                        </a:rPr>
                        <a:t>No of labs</a:t>
                      </a:r>
                      <a:endParaRPr kumimoji="0" lang="en-GB" sz="1400" b="0" i="0" u="none" strike="noStrike" cap="none" normalizeH="0" baseline="0" dirty="0">
                        <a:ln>
                          <a:noFill/>
                        </a:ln>
                        <a:solidFill>
                          <a:schemeClr val="tx1"/>
                        </a:solidFill>
                        <a:effectLst/>
                        <a:latin typeface="Calibri" pitchFamily="34" charset="0"/>
                        <a:ea typeface="Times New Roman" pitchFamily="18" charset="0"/>
                        <a:cs typeface="Arial" charset="0"/>
                      </a:endParaRPr>
                    </a:p>
                  </a:txBody>
                  <a:tcPr horzOverflow="overflow">
                    <a:lnL cap="flat">
                      <a:noFill/>
                    </a:lnL>
                    <a:lnR cap="flat">
                      <a:noFill/>
                    </a:lnR>
                    <a:lnT cap="flat">
                      <a:noFill/>
                    </a:lnT>
                    <a:lnB>
                      <a:noFill/>
                    </a:lnB>
                    <a:lnTlToBr>
                      <a:noFill/>
                    </a:lnTlToBr>
                    <a:lnBlToTr>
                      <a:noFill/>
                    </a:lnBlToTr>
                    <a:solidFill>
                      <a:schemeClr val="bg1"/>
                    </a:solidFill>
                  </a:tcPr>
                </a:tc>
                <a:tc hMerge="1">
                  <a:txBody>
                    <a:bodyPr/>
                    <a:lstStyle/>
                    <a:p>
                      <a:endParaRPr lang="en-US"/>
                    </a:p>
                  </a:txBody>
                  <a:tcPr/>
                </a:tc>
                <a:extLst>
                  <a:ext uri="{0D108BD9-81ED-4DB2-BD59-A6C34878D82A}">
                    <a16:rowId xmlns:a16="http://schemas.microsoft.com/office/drawing/2014/main" val="10000"/>
                  </a:ext>
                </a:extLst>
              </a:tr>
              <a:tr h="290513">
                <a:tc>
                  <a:txBody>
                    <a:bodyPr/>
                    <a:lstStyle/>
                    <a:p>
                      <a:pPr marL="0" marR="0" lvl="0" indent="0" algn="l" defTabSz="914400" rtl="0" eaLnBrk="1" fontAlgn="base" latinLnBrk="0" hangingPunct="1">
                        <a:lnSpc>
                          <a:spcPct val="50000"/>
                        </a:lnSpc>
                        <a:spcBef>
                          <a:spcPct val="0"/>
                        </a:spcBef>
                        <a:spcAft>
                          <a:spcPct val="0"/>
                        </a:spcAft>
                        <a:buClrTx/>
                        <a:buSzTx/>
                        <a:buFont typeface="Arial" charset="0"/>
                        <a:buNone/>
                        <a:tabLst/>
                      </a:pPr>
                      <a:endParaRPr kumimoji="0" lang="en-GB" sz="1400" b="0" i="0" u="none" strike="noStrike" cap="none" normalizeH="0" baseline="0">
                        <a:ln>
                          <a:noFill/>
                        </a:ln>
                        <a:solidFill>
                          <a:schemeClr val="tx1"/>
                        </a:solidFill>
                        <a:effectLst/>
                        <a:latin typeface="Calibri" pitchFamily="34" charset="0"/>
                      </a:endParaRPr>
                    </a:p>
                  </a:txBody>
                  <a:tcPr horzOverflow="overflow">
                    <a:lnL cap="flat">
                      <a:noFill/>
                    </a:lnL>
                    <a:lnR>
                      <a:noFill/>
                    </a:lnR>
                    <a:lnT>
                      <a:noFill/>
                    </a:lnT>
                    <a:lnB>
                      <a:noFill/>
                    </a:lnB>
                    <a:lnTlToBr>
                      <a:noFill/>
                    </a:lnTlToBr>
                    <a:lnBlToTr>
                      <a:noFill/>
                    </a:lnBlToTr>
                    <a:solidFill>
                      <a:srgbClr val="33CCFF"/>
                    </a:solidFill>
                  </a:tcPr>
                </a:tc>
                <a:tc>
                  <a:txBody>
                    <a:bodyPr/>
                    <a:lstStyle/>
                    <a:p>
                      <a:pPr marL="0" marR="0" lvl="0" indent="0" algn="l" defTabSz="914400" rtl="0" eaLnBrk="1" fontAlgn="base" latinLnBrk="0" hangingPunct="1">
                        <a:lnSpc>
                          <a:spcPct val="5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Times New Roman" pitchFamily="18" charset="0"/>
                          <a:cs typeface="Arial" charset="0"/>
                        </a:rPr>
                        <a:t>1 </a:t>
                      </a:r>
                      <a:r>
                        <a:rPr kumimoji="0" lang="en-GB" sz="1400" b="0" i="0" u="none" strike="noStrike" cap="none" normalizeH="0" baseline="0">
                          <a:ln>
                            <a:noFill/>
                          </a:ln>
                          <a:solidFill>
                            <a:schemeClr val="tx1"/>
                          </a:solidFill>
                          <a:effectLst/>
                          <a:latin typeface="Calibri"/>
                          <a:ea typeface="Times New Roman" pitchFamily="18" charset="0"/>
                          <a:cs typeface="Arial" charset="0"/>
                        </a:rPr>
                        <a:t>–</a:t>
                      </a:r>
                      <a:r>
                        <a:rPr kumimoji="0" lang="en-GB" sz="1400" b="0" i="0" u="none" strike="noStrike" cap="none" normalizeH="0" baseline="0">
                          <a:ln>
                            <a:noFill/>
                          </a:ln>
                          <a:solidFill>
                            <a:schemeClr val="tx1"/>
                          </a:solidFill>
                          <a:effectLst/>
                          <a:latin typeface="Arial" charset="0"/>
                          <a:ea typeface="Times New Roman" pitchFamily="18" charset="0"/>
                          <a:cs typeface="Arial" charset="0"/>
                        </a:rPr>
                        <a:t> 4</a:t>
                      </a:r>
                      <a:endParaRPr kumimoji="0" lang="en-GB" sz="1400" b="0" i="0" u="none" strike="noStrike" cap="none" normalizeH="0" baseline="0">
                        <a:ln>
                          <a:noFill/>
                        </a:ln>
                        <a:solidFill>
                          <a:schemeClr val="tx1"/>
                        </a:solidFill>
                        <a:effectLst/>
                        <a:latin typeface="Calibri" pitchFamily="34" charset="0"/>
                        <a:ea typeface="Times New Roman" pitchFamily="18" charset="0"/>
                        <a:cs typeface="Arial" charset="0"/>
                      </a:endParaRPr>
                    </a:p>
                  </a:txBody>
                  <a:tcPr anchor="ctr"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1"/>
                  </a:ext>
                </a:extLst>
              </a:tr>
              <a:tr h="306388">
                <a:tc>
                  <a:txBody>
                    <a:bodyPr/>
                    <a:lstStyle/>
                    <a:p>
                      <a:pPr marL="0" marR="0" lvl="0" indent="0" algn="l" defTabSz="914400" rtl="0" eaLnBrk="1" fontAlgn="base" latinLnBrk="0" hangingPunct="1">
                        <a:lnSpc>
                          <a:spcPct val="50000"/>
                        </a:lnSpc>
                        <a:spcBef>
                          <a:spcPct val="0"/>
                        </a:spcBef>
                        <a:spcAft>
                          <a:spcPct val="0"/>
                        </a:spcAft>
                        <a:buClrTx/>
                        <a:buSzTx/>
                        <a:buFont typeface="Arial" charset="0"/>
                        <a:buNone/>
                        <a:tabLst/>
                      </a:pPr>
                      <a:endParaRPr kumimoji="0" lang="en-GB" sz="1400" b="0" i="0" u="none" strike="noStrike" cap="none" normalizeH="0" baseline="0">
                        <a:ln>
                          <a:noFill/>
                        </a:ln>
                        <a:solidFill>
                          <a:schemeClr val="tx1"/>
                        </a:solidFill>
                        <a:effectLst/>
                        <a:latin typeface="Calibri" pitchFamily="34" charset="0"/>
                      </a:endParaRPr>
                    </a:p>
                  </a:txBody>
                  <a:tcPr horzOverflow="overflow">
                    <a:lnL cap="flat">
                      <a:noFill/>
                    </a:lnL>
                    <a:lnR>
                      <a:noFill/>
                    </a:lnR>
                    <a:lnT>
                      <a:noFill/>
                    </a:lnT>
                    <a:lnB>
                      <a:noFill/>
                    </a:lnB>
                    <a:lnTlToBr>
                      <a:noFill/>
                    </a:lnTlToBr>
                    <a:lnBlToTr>
                      <a:noFill/>
                    </a:lnBlToTr>
                    <a:solidFill>
                      <a:srgbClr val="3399FF"/>
                    </a:solidFill>
                  </a:tcPr>
                </a:tc>
                <a:tc>
                  <a:txBody>
                    <a:bodyPr/>
                    <a:lstStyle/>
                    <a:p>
                      <a:pPr marL="0" marR="0" lvl="0" indent="0" algn="l" defTabSz="914400" rtl="0" eaLnBrk="1" fontAlgn="base" latinLnBrk="0" hangingPunct="1">
                        <a:lnSpc>
                          <a:spcPct val="5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Times New Roman" pitchFamily="18" charset="0"/>
                          <a:cs typeface="Arial" charset="0"/>
                        </a:rPr>
                        <a:t>5 </a:t>
                      </a:r>
                      <a:r>
                        <a:rPr kumimoji="0" lang="en-GB" sz="1400" b="0" i="0" u="none" strike="noStrike" cap="none" normalizeH="0" baseline="0">
                          <a:ln>
                            <a:noFill/>
                          </a:ln>
                          <a:solidFill>
                            <a:schemeClr val="tx1"/>
                          </a:solidFill>
                          <a:effectLst/>
                          <a:latin typeface="Calibri"/>
                          <a:ea typeface="Times New Roman" pitchFamily="18" charset="0"/>
                          <a:cs typeface="Arial" charset="0"/>
                        </a:rPr>
                        <a:t>–</a:t>
                      </a:r>
                      <a:r>
                        <a:rPr kumimoji="0" lang="en-GB" sz="1400" b="0" i="0" u="none" strike="noStrike" cap="none" normalizeH="0" baseline="0">
                          <a:ln>
                            <a:noFill/>
                          </a:ln>
                          <a:solidFill>
                            <a:schemeClr val="tx1"/>
                          </a:solidFill>
                          <a:effectLst/>
                          <a:latin typeface="Arial" charset="0"/>
                          <a:ea typeface="Times New Roman" pitchFamily="18" charset="0"/>
                          <a:cs typeface="Arial" charset="0"/>
                        </a:rPr>
                        <a:t> 9</a:t>
                      </a:r>
                      <a:endParaRPr kumimoji="0" lang="en-GB" sz="1400" b="0" i="0" u="none" strike="noStrike" cap="none" normalizeH="0" baseline="0">
                        <a:ln>
                          <a:noFill/>
                        </a:ln>
                        <a:solidFill>
                          <a:schemeClr val="tx1"/>
                        </a:solidFill>
                        <a:effectLst/>
                        <a:latin typeface="Calibri" pitchFamily="34" charset="0"/>
                        <a:ea typeface="Times New Roman" pitchFamily="18" charset="0"/>
                        <a:cs typeface="Arial" charset="0"/>
                      </a:endParaRPr>
                    </a:p>
                  </a:txBody>
                  <a:tcPr anchor="ctr"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288925">
                <a:tc>
                  <a:txBody>
                    <a:bodyPr/>
                    <a:lstStyle/>
                    <a:p>
                      <a:pPr marL="0" marR="0" lvl="0" indent="0" algn="l" defTabSz="914400" rtl="0" eaLnBrk="1" fontAlgn="base" latinLnBrk="0" hangingPunct="1">
                        <a:lnSpc>
                          <a:spcPct val="50000"/>
                        </a:lnSpc>
                        <a:spcBef>
                          <a:spcPct val="0"/>
                        </a:spcBef>
                        <a:spcAft>
                          <a:spcPct val="0"/>
                        </a:spcAft>
                        <a:buClrTx/>
                        <a:buSzTx/>
                        <a:buFont typeface="Arial" charset="0"/>
                        <a:buNone/>
                        <a:tabLst/>
                      </a:pPr>
                      <a:endParaRPr kumimoji="0" lang="en-GB" sz="1400" b="0" i="0" u="none" strike="noStrike" cap="none" normalizeH="0" baseline="0">
                        <a:ln>
                          <a:noFill/>
                        </a:ln>
                        <a:solidFill>
                          <a:schemeClr val="tx1"/>
                        </a:solidFill>
                        <a:effectLst/>
                        <a:latin typeface="Calibri" pitchFamily="34" charset="0"/>
                      </a:endParaRPr>
                    </a:p>
                  </a:txBody>
                  <a:tcPr horzOverflow="overflow">
                    <a:lnL cap="flat">
                      <a:noFill/>
                    </a:lnL>
                    <a:lnR>
                      <a:noFill/>
                    </a:lnR>
                    <a:lnT>
                      <a:noFill/>
                    </a:lnT>
                    <a:lnB>
                      <a:noFill/>
                    </a:lnB>
                    <a:lnTlToBr>
                      <a:noFill/>
                    </a:lnTlToBr>
                    <a:lnBlToTr>
                      <a:noFill/>
                    </a:lnBlToTr>
                    <a:solidFill>
                      <a:srgbClr val="3366FF"/>
                    </a:solidFill>
                  </a:tcPr>
                </a:tc>
                <a:tc>
                  <a:txBody>
                    <a:bodyPr/>
                    <a:lstStyle/>
                    <a:p>
                      <a:pPr marL="0" marR="0" lvl="0" indent="0" algn="l" defTabSz="914400" rtl="0" eaLnBrk="1" fontAlgn="base" latinLnBrk="0" hangingPunct="1">
                        <a:lnSpc>
                          <a:spcPct val="5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Arial" charset="0"/>
                          <a:ea typeface="Times New Roman" pitchFamily="18" charset="0"/>
                          <a:cs typeface="Arial" charset="0"/>
                        </a:rPr>
                        <a:t>10 </a:t>
                      </a:r>
                      <a:r>
                        <a:rPr kumimoji="0" lang="en-GB" sz="1400" b="0" i="0" u="none" strike="noStrike" cap="none" normalizeH="0" baseline="0" dirty="0">
                          <a:ln>
                            <a:noFill/>
                          </a:ln>
                          <a:solidFill>
                            <a:schemeClr val="tx1"/>
                          </a:solidFill>
                          <a:effectLst/>
                          <a:latin typeface="Calibri"/>
                          <a:ea typeface="Times New Roman" pitchFamily="18" charset="0"/>
                          <a:cs typeface="Arial" charset="0"/>
                        </a:rPr>
                        <a:t>–</a:t>
                      </a:r>
                      <a:r>
                        <a:rPr kumimoji="0" lang="en-GB" sz="1400" b="0" i="0" u="none" strike="noStrike" cap="none" normalizeH="0" baseline="0" dirty="0">
                          <a:ln>
                            <a:noFill/>
                          </a:ln>
                          <a:solidFill>
                            <a:schemeClr val="tx1"/>
                          </a:solidFill>
                          <a:effectLst/>
                          <a:latin typeface="Arial" charset="0"/>
                          <a:ea typeface="Times New Roman" pitchFamily="18" charset="0"/>
                          <a:cs typeface="Arial" charset="0"/>
                        </a:rPr>
                        <a:t> 19</a:t>
                      </a:r>
                      <a:endParaRPr kumimoji="0" lang="en-GB" sz="1400" b="0" i="0" u="none" strike="noStrike" cap="none" normalizeH="0" baseline="0" dirty="0">
                        <a:ln>
                          <a:noFill/>
                        </a:ln>
                        <a:solidFill>
                          <a:schemeClr val="tx1"/>
                        </a:solidFill>
                        <a:effectLst/>
                        <a:latin typeface="Calibri" pitchFamily="34" charset="0"/>
                        <a:ea typeface="Times New Roman" pitchFamily="18" charset="0"/>
                        <a:cs typeface="Arial" charset="0"/>
                      </a:endParaRPr>
                    </a:p>
                  </a:txBody>
                  <a:tcPr anchor="ctr"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r h="288925">
                <a:tc>
                  <a:txBody>
                    <a:bodyPr/>
                    <a:lstStyle/>
                    <a:p>
                      <a:pPr marL="0" marR="0" lvl="0" indent="0" algn="l" defTabSz="914400" rtl="0" eaLnBrk="1" fontAlgn="base" latinLnBrk="0" hangingPunct="1">
                        <a:lnSpc>
                          <a:spcPct val="50000"/>
                        </a:lnSpc>
                        <a:spcBef>
                          <a:spcPct val="0"/>
                        </a:spcBef>
                        <a:spcAft>
                          <a:spcPct val="0"/>
                        </a:spcAft>
                        <a:buClrTx/>
                        <a:buSzTx/>
                        <a:buFont typeface="Arial" charset="0"/>
                        <a:buNone/>
                        <a:tabLst/>
                      </a:pPr>
                      <a:endParaRPr kumimoji="0" lang="en-GB" sz="1400" b="0" i="0" u="none" strike="noStrike" cap="none" normalizeH="0" baseline="0">
                        <a:ln>
                          <a:noFill/>
                        </a:ln>
                        <a:solidFill>
                          <a:schemeClr val="tx1"/>
                        </a:solidFill>
                        <a:effectLst/>
                        <a:latin typeface="Calibri" pitchFamily="34" charset="0"/>
                      </a:endParaRPr>
                    </a:p>
                  </a:txBody>
                  <a:tcPr horzOverflow="overflow">
                    <a:lnL cap="flat">
                      <a:noFill/>
                    </a:lnL>
                    <a:lnR>
                      <a:noFill/>
                    </a:lnR>
                    <a:lnT>
                      <a:noFill/>
                    </a:lnT>
                    <a:lnB>
                      <a:noFill/>
                    </a:lnB>
                    <a:lnTlToBr>
                      <a:noFill/>
                    </a:lnTlToBr>
                    <a:lnBlToTr>
                      <a:noFill/>
                    </a:lnBlToTr>
                    <a:solidFill>
                      <a:srgbClr val="0000FF"/>
                    </a:solidFill>
                  </a:tcPr>
                </a:tc>
                <a:tc>
                  <a:txBody>
                    <a:bodyPr/>
                    <a:lstStyle/>
                    <a:p>
                      <a:pPr marL="0" marR="0" lvl="0" indent="0" algn="l" defTabSz="914400" rtl="0" eaLnBrk="1" fontAlgn="base" latinLnBrk="0" hangingPunct="1">
                        <a:lnSpc>
                          <a:spcPct val="5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Times New Roman" pitchFamily="18" charset="0"/>
                          <a:cs typeface="Arial" charset="0"/>
                        </a:rPr>
                        <a:t>20 </a:t>
                      </a:r>
                      <a:r>
                        <a:rPr kumimoji="0" lang="en-GB" sz="1400" b="0" i="0" u="none" strike="noStrike" cap="none" normalizeH="0" baseline="0">
                          <a:ln>
                            <a:noFill/>
                          </a:ln>
                          <a:solidFill>
                            <a:schemeClr val="tx1"/>
                          </a:solidFill>
                          <a:effectLst/>
                          <a:latin typeface="Calibri"/>
                          <a:ea typeface="Times New Roman" pitchFamily="18" charset="0"/>
                          <a:cs typeface="Arial" charset="0"/>
                        </a:rPr>
                        <a:t>–</a:t>
                      </a:r>
                      <a:r>
                        <a:rPr kumimoji="0" lang="en-GB" sz="1400" b="0" i="0" u="none" strike="noStrike" cap="none" normalizeH="0" baseline="0">
                          <a:ln>
                            <a:noFill/>
                          </a:ln>
                          <a:solidFill>
                            <a:schemeClr val="tx1"/>
                          </a:solidFill>
                          <a:effectLst/>
                          <a:latin typeface="Arial" charset="0"/>
                          <a:ea typeface="Times New Roman" pitchFamily="18" charset="0"/>
                          <a:cs typeface="Arial" charset="0"/>
                        </a:rPr>
                        <a:t> 39</a:t>
                      </a:r>
                      <a:endParaRPr kumimoji="0" lang="en-GB" sz="1400" b="0" i="0" u="none" strike="noStrike" cap="none" normalizeH="0" baseline="0">
                        <a:ln>
                          <a:noFill/>
                        </a:ln>
                        <a:solidFill>
                          <a:schemeClr val="tx1"/>
                        </a:solidFill>
                        <a:effectLst/>
                        <a:latin typeface="Calibri" pitchFamily="34" charset="0"/>
                        <a:ea typeface="Times New Roman" pitchFamily="18" charset="0"/>
                        <a:cs typeface="Arial" charset="0"/>
                      </a:endParaRPr>
                    </a:p>
                  </a:txBody>
                  <a:tcPr anchor="ctr"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288925">
                <a:tc>
                  <a:txBody>
                    <a:bodyPr/>
                    <a:lstStyle/>
                    <a:p>
                      <a:pPr marL="0" marR="0" lvl="0" indent="0" algn="l" defTabSz="914400" rtl="0" eaLnBrk="1" fontAlgn="base" latinLnBrk="0" hangingPunct="1">
                        <a:lnSpc>
                          <a:spcPct val="50000"/>
                        </a:lnSpc>
                        <a:spcBef>
                          <a:spcPct val="0"/>
                        </a:spcBef>
                        <a:spcAft>
                          <a:spcPct val="0"/>
                        </a:spcAft>
                        <a:buClrTx/>
                        <a:buSzTx/>
                        <a:buFont typeface="Arial" charset="0"/>
                        <a:buNone/>
                        <a:tabLst/>
                      </a:pPr>
                      <a:endParaRPr kumimoji="0" lang="en-GB" sz="1400" b="0" i="0" u="none" strike="noStrike" cap="none" normalizeH="0" baseline="0">
                        <a:ln>
                          <a:noFill/>
                        </a:ln>
                        <a:solidFill>
                          <a:schemeClr val="tx1"/>
                        </a:solidFill>
                        <a:effectLst/>
                        <a:latin typeface="Calibri" pitchFamily="34" charset="0"/>
                      </a:endParaRPr>
                    </a:p>
                  </a:txBody>
                  <a:tcPr horzOverflow="overflow">
                    <a:lnL cap="flat">
                      <a:noFill/>
                    </a:lnL>
                    <a:lnR>
                      <a:noFill/>
                    </a:lnR>
                    <a:lnT>
                      <a:noFill/>
                    </a:lnT>
                    <a:lnB>
                      <a:noFill/>
                    </a:lnB>
                    <a:lnTlToBr>
                      <a:noFill/>
                    </a:lnTlToBr>
                    <a:lnBlToTr>
                      <a:noFill/>
                    </a:lnBlToTr>
                    <a:solidFill>
                      <a:srgbClr val="000099"/>
                    </a:solidFill>
                  </a:tcPr>
                </a:tc>
                <a:tc>
                  <a:txBody>
                    <a:bodyPr/>
                    <a:lstStyle/>
                    <a:p>
                      <a:pPr marL="0" marR="0" lvl="0" indent="0" algn="l" defTabSz="914400" rtl="0" eaLnBrk="1" fontAlgn="base" latinLnBrk="0" hangingPunct="1">
                        <a:lnSpc>
                          <a:spcPct val="5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Times New Roman" pitchFamily="18" charset="0"/>
                          <a:cs typeface="Arial" charset="0"/>
                        </a:rPr>
                        <a:t>40 </a:t>
                      </a:r>
                      <a:r>
                        <a:rPr kumimoji="0" lang="en-GB" sz="1400" b="0" i="0" u="none" strike="noStrike" cap="none" normalizeH="0" baseline="0">
                          <a:ln>
                            <a:noFill/>
                          </a:ln>
                          <a:solidFill>
                            <a:schemeClr val="tx1"/>
                          </a:solidFill>
                          <a:effectLst/>
                          <a:latin typeface="Calibri"/>
                          <a:ea typeface="Times New Roman" pitchFamily="18" charset="0"/>
                          <a:cs typeface="Arial" charset="0"/>
                        </a:rPr>
                        <a:t>–</a:t>
                      </a:r>
                      <a:r>
                        <a:rPr kumimoji="0" lang="en-GB" sz="1400" b="0" i="0" u="none" strike="noStrike" cap="none" normalizeH="0" baseline="0">
                          <a:ln>
                            <a:noFill/>
                          </a:ln>
                          <a:solidFill>
                            <a:schemeClr val="tx1"/>
                          </a:solidFill>
                          <a:effectLst/>
                          <a:latin typeface="Arial" charset="0"/>
                          <a:ea typeface="Times New Roman" pitchFamily="18" charset="0"/>
                          <a:cs typeface="Arial" charset="0"/>
                        </a:rPr>
                        <a:t> 79</a:t>
                      </a:r>
                      <a:endParaRPr kumimoji="0" lang="en-GB" sz="1400" b="0" i="0" u="none" strike="noStrike" cap="none" normalizeH="0" baseline="0">
                        <a:ln>
                          <a:noFill/>
                        </a:ln>
                        <a:solidFill>
                          <a:schemeClr val="tx1"/>
                        </a:solidFill>
                        <a:effectLst/>
                        <a:latin typeface="Calibri" pitchFamily="34" charset="0"/>
                        <a:ea typeface="Times New Roman" pitchFamily="18" charset="0"/>
                        <a:cs typeface="Arial" charset="0"/>
                      </a:endParaRPr>
                    </a:p>
                  </a:txBody>
                  <a:tcPr anchor="ctr"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5"/>
                  </a:ext>
                </a:extLst>
              </a:tr>
              <a:tr h="288925">
                <a:tc>
                  <a:txBody>
                    <a:bodyPr/>
                    <a:lstStyle/>
                    <a:p>
                      <a:pPr marL="0" marR="0" lvl="0" indent="0" algn="l" defTabSz="914400" rtl="0" eaLnBrk="1" fontAlgn="base" latinLnBrk="0" hangingPunct="1">
                        <a:lnSpc>
                          <a:spcPct val="50000"/>
                        </a:lnSpc>
                        <a:spcBef>
                          <a:spcPct val="0"/>
                        </a:spcBef>
                        <a:spcAft>
                          <a:spcPct val="0"/>
                        </a:spcAft>
                        <a:buClrTx/>
                        <a:buSzTx/>
                        <a:buFont typeface="Arial" charset="0"/>
                        <a:buNone/>
                        <a:tabLst/>
                      </a:pPr>
                      <a:endParaRPr kumimoji="0" lang="en-GB" sz="1400" b="0" i="0" u="none" strike="noStrike" cap="none" normalizeH="0" baseline="0" dirty="0">
                        <a:ln>
                          <a:noFill/>
                        </a:ln>
                        <a:solidFill>
                          <a:schemeClr val="tx1"/>
                        </a:solidFill>
                        <a:effectLst/>
                        <a:latin typeface="Calibri" pitchFamily="34" charset="0"/>
                      </a:endParaRPr>
                    </a:p>
                  </a:txBody>
                  <a:tcPr horzOverflow="overflow">
                    <a:lnL cap="flat">
                      <a:noFill/>
                    </a:lnL>
                    <a:lnR>
                      <a:noFill/>
                    </a:lnR>
                    <a:lnT>
                      <a:noFill/>
                    </a:lnT>
                    <a:lnB cap="flat">
                      <a:noFill/>
                    </a:lnB>
                    <a:lnTlToBr>
                      <a:noFill/>
                    </a:lnTlToBr>
                    <a:lnBlToTr>
                      <a:noFill/>
                    </a:lnBlToTr>
                    <a:solidFill>
                      <a:srgbClr val="000066"/>
                    </a:solidFill>
                  </a:tcPr>
                </a:tc>
                <a:tc>
                  <a:txBody>
                    <a:bodyPr/>
                    <a:lstStyle/>
                    <a:p>
                      <a:pPr marL="0" marR="0" lvl="0" indent="0" algn="l" defTabSz="914400" rtl="0" eaLnBrk="1" fontAlgn="base" latinLnBrk="0" hangingPunct="1">
                        <a:lnSpc>
                          <a:spcPct val="5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Arial" charset="0"/>
                          <a:ea typeface="Times New Roman" pitchFamily="18" charset="0"/>
                          <a:cs typeface="Arial" charset="0"/>
                        </a:rPr>
                        <a:t>Over 80</a:t>
                      </a:r>
                      <a:endParaRPr kumimoji="0" lang="en-GB" sz="1400" b="0" i="0" u="none" strike="noStrike" cap="none" normalizeH="0" baseline="0" dirty="0">
                        <a:ln>
                          <a:noFill/>
                        </a:ln>
                        <a:solidFill>
                          <a:schemeClr val="tx1"/>
                        </a:solidFill>
                        <a:effectLst/>
                        <a:latin typeface="Calibri" pitchFamily="34" charset="0"/>
                        <a:ea typeface="Times New Roman" pitchFamily="18" charset="0"/>
                        <a:cs typeface="Arial" charset="0"/>
                      </a:endParaRPr>
                    </a:p>
                  </a:txBody>
                  <a:tcPr anchor="ctr" horzOverflow="overflow">
                    <a:lnL>
                      <a:noFill/>
                    </a:lnL>
                    <a:lnR cap="flat">
                      <a:noFill/>
                    </a:lnR>
                    <a:lnT>
                      <a:noFill/>
                    </a:lnT>
                    <a:lnB cap="flat">
                      <a:noFill/>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pic>
        <p:nvPicPr>
          <p:cNvPr id="5" name="Picture 28" descr="EMQN ERNDIM CEQA participants map 30"/>
          <p:cNvPicPr>
            <a:picLocks noChangeAspect="1" noChangeArrowheads="1"/>
          </p:cNvPicPr>
          <p:nvPr/>
        </p:nvPicPr>
        <p:blipFill>
          <a:blip r:embed="rId2" cstate="print"/>
          <a:srcRect l="39823" t="72631" r="40601" b="2138"/>
          <a:stretch>
            <a:fillRect/>
          </a:stretch>
        </p:blipFill>
        <p:spPr bwMode="auto">
          <a:xfrm>
            <a:off x="5823078" y="2455218"/>
            <a:ext cx="4435490" cy="3222252"/>
          </a:xfrm>
          <a:prstGeom prst="rect">
            <a:avLst/>
          </a:prstGeom>
          <a:noFill/>
        </p:spPr>
      </p:pic>
      <p:pic>
        <p:nvPicPr>
          <p:cNvPr id="6" name="Picture 5" descr="EMQN">
            <a:hlinkClick r:id="rId3"/>
          </p:cNvPr>
          <p:cNvPicPr>
            <a:picLocks noChangeAspect="1" noChangeArrowheads="1"/>
          </p:cNvPicPr>
          <p:nvPr/>
        </p:nvPicPr>
        <p:blipFill>
          <a:blip r:embed="rId4" cstate="print"/>
          <a:srcRect/>
          <a:stretch>
            <a:fillRect/>
          </a:stretch>
        </p:blipFill>
        <p:spPr bwMode="auto">
          <a:xfrm>
            <a:off x="6061548" y="5739152"/>
            <a:ext cx="2272683" cy="881083"/>
          </a:xfrm>
          <a:prstGeom prst="rect">
            <a:avLst/>
          </a:prstGeom>
          <a:noFill/>
        </p:spPr>
      </p:pic>
      <p:grpSp>
        <p:nvGrpSpPr>
          <p:cNvPr id="7" name="Group 6"/>
          <p:cNvGrpSpPr>
            <a:grpSpLocks/>
          </p:cNvGrpSpPr>
          <p:nvPr/>
        </p:nvGrpSpPr>
        <p:grpSpPr bwMode="auto">
          <a:xfrm>
            <a:off x="1710343" y="5883864"/>
            <a:ext cx="2291693" cy="516934"/>
            <a:chOff x="934" y="1423"/>
            <a:chExt cx="3840" cy="1024"/>
          </a:xfrm>
        </p:grpSpPr>
        <p:sp>
          <p:nvSpPr>
            <p:cNvPr id="8" name="Rectangle 7"/>
            <p:cNvSpPr>
              <a:spLocks noChangeArrowheads="1"/>
            </p:cNvSpPr>
            <p:nvPr/>
          </p:nvSpPr>
          <p:spPr bwMode="auto">
            <a:xfrm>
              <a:off x="934" y="1423"/>
              <a:ext cx="3840" cy="1024"/>
            </a:xfrm>
            <a:prstGeom prst="rect">
              <a:avLst/>
            </a:prstGeom>
            <a:solidFill>
              <a:srgbClr val="FFFFFF"/>
            </a:solidFill>
            <a:ln w="9525">
              <a:noFill/>
              <a:miter lim="800000"/>
              <a:headEnd/>
              <a:tailEnd/>
            </a:ln>
          </p:spPr>
          <p:txBody>
            <a:bodyPr wrap="none" anchor="ctr"/>
            <a:lstStyle/>
            <a:p>
              <a:pPr fontAlgn="base">
                <a:spcBef>
                  <a:spcPct val="0"/>
                </a:spcBef>
                <a:spcAft>
                  <a:spcPct val="0"/>
                </a:spcAft>
              </a:pPr>
              <a:endParaRPr lang="en-GB">
                <a:solidFill>
                  <a:prstClr val="black"/>
                </a:solidFill>
                <a:latin typeface="Arial" charset="0"/>
              </a:endParaRPr>
            </a:p>
          </p:txBody>
        </p:sp>
        <p:sp>
          <p:nvSpPr>
            <p:cNvPr id="9" name="AutoShape 8"/>
            <p:cNvSpPr>
              <a:spLocks noChangeArrowheads="1"/>
            </p:cNvSpPr>
            <p:nvPr/>
          </p:nvSpPr>
          <p:spPr bwMode="auto">
            <a:xfrm rot="16200000">
              <a:off x="1485" y="1575"/>
              <a:ext cx="384" cy="1103"/>
            </a:xfrm>
            <a:prstGeom prst="roundRect">
              <a:avLst>
                <a:gd name="adj" fmla="val 16667"/>
              </a:avLst>
            </a:prstGeom>
            <a:gradFill rotWithShape="1">
              <a:gsLst>
                <a:gs pos="0">
                  <a:schemeClr val="bg1">
                    <a:gamma/>
                    <a:shade val="66275"/>
                    <a:invGamma/>
                  </a:schemeClr>
                </a:gs>
                <a:gs pos="50000">
                  <a:schemeClr val="bg1"/>
                </a:gs>
                <a:gs pos="100000">
                  <a:schemeClr val="bg1">
                    <a:gamma/>
                    <a:shade val="66275"/>
                    <a:invGamma/>
                  </a:schemeClr>
                </a:gs>
              </a:gsLst>
              <a:lin ang="0" scaled="1"/>
            </a:gradFill>
            <a:ln w="9525">
              <a:solidFill>
                <a:srgbClr val="808080"/>
              </a:solidFill>
              <a:round/>
              <a:headEnd/>
              <a:tailEnd/>
            </a:ln>
            <a:effectLst/>
          </p:spPr>
          <p:txBody>
            <a:bodyPr wrap="none" anchor="ctr"/>
            <a:lstStyle/>
            <a:p>
              <a:pPr fontAlgn="base">
                <a:spcBef>
                  <a:spcPct val="0"/>
                </a:spcBef>
                <a:spcAft>
                  <a:spcPct val="0"/>
                </a:spcAft>
                <a:defRPr/>
              </a:pPr>
              <a:endParaRPr lang="en-GB">
                <a:solidFill>
                  <a:prstClr val="black"/>
                </a:solidFill>
                <a:latin typeface="Arial" charset="0"/>
              </a:endParaRPr>
            </a:p>
          </p:txBody>
        </p:sp>
        <p:sp>
          <p:nvSpPr>
            <p:cNvPr id="10" name="AutoShape 9"/>
            <p:cNvSpPr>
              <a:spLocks noChangeArrowheads="1"/>
            </p:cNvSpPr>
            <p:nvPr/>
          </p:nvSpPr>
          <p:spPr bwMode="auto">
            <a:xfrm rot="16200000">
              <a:off x="3215" y="952"/>
              <a:ext cx="381" cy="2354"/>
            </a:xfrm>
            <a:prstGeom prst="roundRect">
              <a:avLst>
                <a:gd name="adj" fmla="val 16667"/>
              </a:avLst>
            </a:prstGeom>
            <a:gradFill rotWithShape="1">
              <a:gsLst>
                <a:gs pos="0">
                  <a:schemeClr val="bg1">
                    <a:gamma/>
                    <a:shade val="66275"/>
                    <a:invGamma/>
                  </a:schemeClr>
                </a:gs>
                <a:gs pos="50000">
                  <a:schemeClr val="bg1"/>
                </a:gs>
                <a:gs pos="100000">
                  <a:schemeClr val="bg1">
                    <a:gamma/>
                    <a:shade val="66275"/>
                    <a:invGamma/>
                  </a:schemeClr>
                </a:gs>
              </a:gsLst>
              <a:lin ang="0" scaled="1"/>
            </a:gradFill>
            <a:ln w="9525">
              <a:solidFill>
                <a:schemeClr val="tx1"/>
              </a:solidFill>
              <a:round/>
              <a:headEnd/>
              <a:tailEnd/>
            </a:ln>
            <a:effectLst/>
          </p:spPr>
          <p:txBody>
            <a:bodyPr wrap="none" anchor="ctr"/>
            <a:lstStyle/>
            <a:p>
              <a:pPr fontAlgn="base">
                <a:spcBef>
                  <a:spcPct val="0"/>
                </a:spcBef>
                <a:spcAft>
                  <a:spcPct val="0"/>
                </a:spcAft>
                <a:defRPr/>
              </a:pPr>
              <a:endParaRPr lang="en-GB">
                <a:solidFill>
                  <a:prstClr val="black"/>
                </a:solidFill>
                <a:latin typeface="Arial" charset="0"/>
              </a:endParaRPr>
            </a:p>
          </p:txBody>
        </p:sp>
        <p:sp>
          <p:nvSpPr>
            <p:cNvPr id="11" name="Rectangle 10"/>
            <p:cNvSpPr>
              <a:spLocks noChangeArrowheads="1"/>
            </p:cNvSpPr>
            <p:nvPr/>
          </p:nvSpPr>
          <p:spPr bwMode="auto">
            <a:xfrm rot="-5400000">
              <a:off x="3860" y="1969"/>
              <a:ext cx="383" cy="320"/>
            </a:xfrm>
            <a:prstGeom prst="rect">
              <a:avLst/>
            </a:prstGeom>
            <a:gradFill rotWithShape="1">
              <a:gsLst>
                <a:gs pos="0">
                  <a:srgbClr val="163F21"/>
                </a:gs>
                <a:gs pos="50000">
                  <a:srgbClr val="2F8848"/>
                </a:gs>
                <a:gs pos="100000">
                  <a:srgbClr val="163F21"/>
                </a:gs>
              </a:gsLst>
              <a:lin ang="0" scaled="1"/>
            </a:gradFill>
            <a:ln w="9525">
              <a:noFill/>
              <a:miter lim="800000"/>
              <a:headEnd/>
              <a:tailEnd/>
            </a:ln>
          </p:spPr>
          <p:txBody>
            <a:bodyPr wrap="none" anchor="ctr"/>
            <a:lstStyle/>
            <a:p>
              <a:pPr fontAlgn="base">
                <a:spcBef>
                  <a:spcPct val="0"/>
                </a:spcBef>
                <a:spcAft>
                  <a:spcPct val="0"/>
                </a:spcAft>
              </a:pPr>
              <a:endParaRPr lang="en-GB">
                <a:solidFill>
                  <a:prstClr val="black"/>
                </a:solidFill>
                <a:latin typeface="Arial" charset="0"/>
              </a:endParaRPr>
            </a:p>
          </p:txBody>
        </p:sp>
        <p:sp>
          <p:nvSpPr>
            <p:cNvPr id="12" name="Rectangle 11"/>
            <p:cNvSpPr>
              <a:spLocks noChangeArrowheads="1"/>
            </p:cNvSpPr>
            <p:nvPr/>
          </p:nvSpPr>
          <p:spPr bwMode="auto">
            <a:xfrm rot="-5400000">
              <a:off x="3257" y="2016"/>
              <a:ext cx="383" cy="225"/>
            </a:xfrm>
            <a:prstGeom prst="rect">
              <a:avLst/>
            </a:prstGeom>
            <a:gradFill rotWithShape="1">
              <a:gsLst>
                <a:gs pos="0">
                  <a:srgbClr val="163F21"/>
                </a:gs>
                <a:gs pos="50000">
                  <a:srgbClr val="2F8848"/>
                </a:gs>
                <a:gs pos="100000">
                  <a:srgbClr val="163F21"/>
                </a:gs>
              </a:gsLst>
              <a:lin ang="0" scaled="1"/>
            </a:gradFill>
            <a:ln w="9525">
              <a:noFill/>
              <a:miter lim="800000"/>
              <a:headEnd/>
              <a:tailEnd/>
            </a:ln>
          </p:spPr>
          <p:txBody>
            <a:bodyPr wrap="none" anchor="ctr"/>
            <a:lstStyle/>
            <a:p>
              <a:pPr fontAlgn="base">
                <a:spcBef>
                  <a:spcPct val="0"/>
                </a:spcBef>
                <a:spcAft>
                  <a:spcPct val="0"/>
                </a:spcAft>
              </a:pPr>
              <a:endParaRPr lang="en-GB">
                <a:solidFill>
                  <a:prstClr val="black"/>
                </a:solidFill>
                <a:latin typeface="Arial" charset="0"/>
              </a:endParaRPr>
            </a:p>
          </p:txBody>
        </p:sp>
        <p:sp>
          <p:nvSpPr>
            <p:cNvPr id="13" name="Rectangle 12"/>
            <p:cNvSpPr>
              <a:spLocks noChangeArrowheads="1"/>
            </p:cNvSpPr>
            <p:nvPr/>
          </p:nvSpPr>
          <p:spPr bwMode="auto">
            <a:xfrm rot="-5400000">
              <a:off x="2902" y="2081"/>
              <a:ext cx="383" cy="96"/>
            </a:xfrm>
            <a:prstGeom prst="rect">
              <a:avLst/>
            </a:prstGeom>
            <a:gradFill rotWithShape="1">
              <a:gsLst>
                <a:gs pos="0">
                  <a:srgbClr val="163F21"/>
                </a:gs>
                <a:gs pos="50000">
                  <a:srgbClr val="2F8848"/>
                </a:gs>
                <a:gs pos="100000">
                  <a:srgbClr val="163F21"/>
                </a:gs>
              </a:gsLst>
              <a:lin ang="0" scaled="1"/>
            </a:gradFill>
            <a:ln w="9525">
              <a:noFill/>
              <a:miter lim="800000"/>
              <a:headEnd/>
              <a:tailEnd/>
            </a:ln>
          </p:spPr>
          <p:txBody>
            <a:bodyPr wrap="none" anchor="ctr"/>
            <a:lstStyle/>
            <a:p>
              <a:pPr fontAlgn="base">
                <a:spcBef>
                  <a:spcPct val="0"/>
                </a:spcBef>
                <a:spcAft>
                  <a:spcPct val="0"/>
                </a:spcAft>
              </a:pPr>
              <a:endParaRPr lang="en-GB">
                <a:solidFill>
                  <a:prstClr val="black"/>
                </a:solidFill>
                <a:latin typeface="Arial" charset="0"/>
              </a:endParaRPr>
            </a:p>
          </p:txBody>
        </p:sp>
        <p:sp>
          <p:nvSpPr>
            <p:cNvPr id="14" name="Rectangle 13"/>
            <p:cNvSpPr>
              <a:spLocks noChangeArrowheads="1"/>
            </p:cNvSpPr>
            <p:nvPr/>
          </p:nvSpPr>
          <p:spPr bwMode="auto">
            <a:xfrm rot="-5400000">
              <a:off x="2418" y="1898"/>
              <a:ext cx="376" cy="461"/>
            </a:xfrm>
            <a:prstGeom prst="rect">
              <a:avLst/>
            </a:prstGeom>
            <a:gradFill rotWithShape="1">
              <a:gsLst>
                <a:gs pos="0">
                  <a:srgbClr val="325F3F"/>
                </a:gs>
                <a:gs pos="50000">
                  <a:srgbClr val="6DCD88"/>
                </a:gs>
                <a:gs pos="100000">
                  <a:srgbClr val="325F3F"/>
                </a:gs>
              </a:gsLst>
              <a:lin ang="0" scaled="1"/>
            </a:gradFill>
            <a:ln w="9525">
              <a:noFill/>
              <a:miter lim="800000"/>
              <a:headEnd/>
              <a:tailEnd/>
            </a:ln>
          </p:spPr>
          <p:txBody>
            <a:bodyPr wrap="none" anchor="ctr"/>
            <a:lstStyle/>
            <a:p>
              <a:pPr fontAlgn="base">
                <a:spcBef>
                  <a:spcPct val="0"/>
                </a:spcBef>
                <a:spcAft>
                  <a:spcPct val="0"/>
                </a:spcAft>
              </a:pPr>
              <a:endParaRPr lang="en-GB">
                <a:solidFill>
                  <a:prstClr val="black"/>
                </a:solidFill>
                <a:latin typeface="Arial" charset="0"/>
              </a:endParaRPr>
            </a:p>
          </p:txBody>
        </p:sp>
        <p:sp>
          <p:nvSpPr>
            <p:cNvPr id="15" name="AutoShape 14"/>
            <p:cNvSpPr>
              <a:spLocks noChangeArrowheads="1"/>
            </p:cNvSpPr>
            <p:nvPr/>
          </p:nvSpPr>
          <p:spPr bwMode="auto">
            <a:xfrm rot="16200000">
              <a:off x="1487" y="1577"/>
              <a:ext cx="381" cy="1103"/>
            </a:xfrm>
            <a:prstGeom prst="roundRect">
              <a:avLst>
                <a:gd name="adj" fmla="val 16667"/>
              </a:avLst>
            </a:prstGeom>
            <a:gradFill rotWithShape="1">
              <a:gsLst>
                <a:gs pos="0">
                  <a:schemeClr val="bg1">
                    <a:gamma/>
                    <a:shade val="72941"/>
                    <a:invGamma/>
                  </a:schemeClr>
                </a:gs>
                <a:gs pos="50000">
                  <a:schemeClr val="bg1"/>
                </a:gs>
                <a:gs pos="100000">
                  <a:schemeClr val="bg1">
                    <a:gamma/>
                    <a:shade val="72941"/>
                    <a:invGamma/>
                  </a:schemeClr>
                </a:gs>
              </a:gsLst>
              <a:lin ang="0" scaled="1"/>
            </a:gradFill>
            <a:ln w="9525">
              <a:solidFill>
                <a:srgbClr val="808080"/>
              </a:solidFill>
              <a:round/>
              <a:headEnd/>
              <a:tailEnd/>
            </a:ln>
            <a:effectLst/>
          </p:spPr>
          <p:txBody>
            <a:bodyPr wrap="none" anchor="ctr"/>
            <a:lstStyle/>
            <a:p>
              <a:pPr fontAlgn="base">
                <a:spcBef>
                  <a:spcPct val="0"/>
                </a:spcBef>
                <a:spcAft>
                  <a:spcPct val="0"/>
                </a:spcAft>
                <a:defRPr/>
              </a:pPr>
              <a:endParaRPr lang="en-GB">
                <a:solidFill>
                  <a:prstClr val="black"/>
                </a:solidFill>
                <a:latin typeface="Arial" charset="0"/>
              </a:endParaRPr>
            </a:p>
          </p:txBody>
        </p:sp>
        <p:sp>
          <p:nvSpPr>
            <p:cNvPr id="16" name="AutoShape 15"/>
            <p:cNvSpPr>
              <a:spLocks noChangeArrowheads="1"/>
            </p:cNvSpPr>
            <p:nvPr/>
          </p:nvSpPr>
          <p:spPr bwMode="auto">
            <a:xfrm rot="-5400000">
              <a:off x="3215" y="951"/>
              <a:ext cx="383" cy="2354"/>
            </a:xfrm>
            <a:prstGeom prst="roundRect">
              <a:avLst>
                <a:gd name="adj" fmla="val 16667"/>
              </a:avLst>
            </a:prstGeom>
            <a:noFill/>
            <a:ln w="9525">
              <a:solidFill>
                <a:srgbClr val="808080"/>
              </a:solidFill>
              <a:round/>
              <a:headEnd/>
              <a:tailEnd/>
            </a:ln>
          </p:spPr>
          <p:txBody>
            <a:bodyPr wrap="none" anchor="ctr"/>
            <a:lstStyle/>
            <a:p>
              <a:pPr fontAlgn="base">
                <a:spcBef>
                  <a:spcPct val="0"/>
                </a:spcBef>
                <a:spcAft>
                  <a:spcPct val="0"/>
                </a:spcAft>
              </a:pPr>
              <a:endParaRPr lang="en-GB">
                <a:solidFill>
                  <a:prstClr val="black"/>
                </a:solidFill>
                <a:latin typeface="Arial" charset="0"/>
              </a:endParaRPr>
            </a:p>
          </p:txBody>
        </p:sp>
        <p:sp>
          <p:nvSpPr>
            <p:cNvPr id="17" name="Rectangle 16"/>
            <p:cNvSpPr>
              <a:spLocks noChangeArrowheads="1"/>
            </p:cNvSpPr>
            <p:nvPr/>
          </p:nvSpPr>
          <p:spPr bwMode="auto">
            <a:xfrm rot="-5400000">
              <a:off x="1575" y="2001"/>
              <a:ext cx="383" cy="255"/>
            </a:xfrm>
            <a:prstGeom prst="rect">
              <a:avLst/>
            </a:prstGeom>
            <a:gradFill rotWithShape="1">
              <a:gsLst>
                <a:gs pos="0">
                  <a:srgbClr val="163F21"/>
                </a:gs>
                <a:gs pos="50000">
                  <a:srgbClr val="2F8848"/>
                </a:gs>
                <a:gs pos="100000">
                  <a:srgbClr val="163F21"/>
                </a:gs>
              </a:gsLst>
              <a:lin ang="0" scaled="1"/>
            </a:gradFill>
            <a:ln w="9525">
              <a:noFill/>
              <a:miter lim="800000"/>
              <a:headEnd/>
              <a:tailEnd/>
            </a:ln>
          </p:spPr>
          <p:txBody>
            <a:bodyPr wrap="none" anchor="ctr"/>
            <a:lstStyle/>
            <a:p>
              <a:pPr fontAlgn="base">
                <a:spcBef>
                  <a:spcPct val="0"/>
                </a:spcBef>
                <a:spcAft>
                  <a:spcPct val="0"/>
                </a:spcAft>
              </a:pPr>
              <a:endParaRPr lang="en-GB">
                <a:solidFill>
                  <a:prstClr val="black"/>
                </a:solidFill>
                <a:latin typeface="Arial" charset="0"/>
              </a:endParaRPr>
            </a:p>
          </p:txBody>
        </p:sp>
        <p:sp>
          <p:nvSpPr>
            <p:cNvPr id="18" name="Rectangle 17"/>
            <p:cNvSpPr>
              <a:spLocks noChangeArrowheads="1"/>
            </p:cNvSpPr>
            <p:nvPr/>
          </p:nvSpPr>
          <p:spPr bwMode="auto">
            <a:xfrm rot="-5400000">
              <a:off x="1176" y="2054"/>
              <a:ext cx="383" cy="150"/>
            </a:xfrm>
            <a:prstGeom prst="rect">
              <a:avLst/>
            </a:prstGeom>
            <a:gradFill rotWithShape="1">
              <a:gsLst>
                <a:gs pos="0">
                  <a:srgbClr val="163F21"/>
                </a:gs>
                <a:gs pos="50000">
                  <a:srgbClr val="2F8848"/>
                </a:gs>
                <a:gs pos="100000">
                  <a:srgbClr val="163F21"/>
                </a:gs>
              </a:gsLst>
              <a:lin ang="0" scaled="1"/>
            </a:gradFill>
            <a:ln w="9525">
              <a:noFill/>
              <a:miter lim="800000"/>
              <a:headEnd/>
              <a:tailEnd/>
            </a:ln>
          </p:spPr>
          <p:txBody>
            <a:bodyPr wrap="none" anchor="ctr"/>
            <a:lstStyle/>
            <a:p>
              <a:pPr fontAlgn="base">
                <a:spcBef>
                  <a:spcPct val="0"/>
                </a:spcBef>
                <a:spcAft>
                  <a:spcPct val="0"/>
                </a:spcAft>
              </a:pPr>
              <a:endParaRPr lang="en-GB">
                <a:solidFill>
                  <a:prstClr val="black"/>
                </a:solidFill>
                <a:latin typeface="Arial" charset="0"/>
              </a:endParaRPr>
            </a:p>
          </p:txBody>
        </p:sp>
        <p:sp>
          <p:nvSpPr>
            <p:cNvPr id="19" name="Line 18"/>
            <p:cNvSpPr>
              <a:spLocks noChangeShapeType="1"/>
            </p:cNvSpPr>
            <p:nvPr/>
          </p:nvSpPr>
          <p:spPr bwMode="auto">
            <a:xfrm rot="-5400000">
              <a:off x="1878" y="2129"/>
              <a:ext cx="383" cy="0"/>
            </a:xfrm>
            <a:prstGeom prst="line">
              <a:avLst/>
            </a:prstGeom>
            <a:noFill/>
            <a:ln w="9525">
              <a:solidFill>
                <a:srgbClr val="808080"/>
              </a:solidFill>
              <a:round/>
              <a:headEnd/>
              <a:tailEnd/>
            </a:ln>
          </p:spPr>
          <p:txBody>
            <a:bodyPr/>
            <a:lstStyle/>
            <a:p>
              <a:pPr fontAlgn="base">
                <a:spcBef>
                  <a:spcPct val="0"/>
                </a:spcBef>
                <a:spcAft>
                  <a:spcPct val="0"/>
                </a:spcAft>
              </a:pPr>
              <a:endParaRPr lang="nl-BE">
                <a:solidFill>
                  <a:prstClr val="black"/>
                </a:solidFill>
                <a:latin typeface="Arial" charset="0"/>
              </a:endParaRPr>
            </a:p>
          </p:txBody>
        </p:sp>
        <p:sp>
          <p:nvSpPr>
            <p:cNvPr id="20" name="AutoShape 19"/>
            <p:cNvSpPr>
              <a:spLocks noChangeArrowheads="1"/>
            </p:cNvSpPr>
            <p:nvPr/>
          </p:nvSpPr>
          <p:spPr bwMode="auto">
            <a:xfrm>
              <a:off x="1123" y="1551"/>
              <a:ext cx="383" cy="383"/>
            </a:xfrm>
            <a:prstGeom prst="roundRect">
              <a:avLst>
                <a:gd name="adj" fmla="val 16667"/>
              </a:avLst>
            </a:prstGeom>
            <a:gradFill rotWithShape="1">
              <a:gsLst>
                <a:gs pos="0">
                  <a:srgbClr val="163F21"/>
                </a:gs>
                <a:gs pos="50000">
                  <a:srgbClr val="2F8848"/>
                </a:gs>
                <a:gs pos="100000">
                  <a:srgbClr val="163F21"/>
                </a:gs>
              </a:gsLst>
              <a:lin ang="5400000" scaled="1"/>
            </a:gradFill>
            <a:ln w="9525">
              <a:noFill/>
              <a:round/>
              <a:headEnd/>
              <a:tailEnd/>
            </a:ln>
          </p:spPr>
          <p:txBody>
            <a:bodyPr wrap="none" anchor="ctr"/>
            <a:lstStyle/>
            <a:p>
              <a:pPr fontAlgn="base">
                <a:spcBef>
                  <a:spcPct val="0"/>
                </a:spcBef>
                <a:spcAft>
                  <a:spcPct val="0"/>
                </a:spcAft>
              </a:pPr>
              <a:endParaRPr lang="en-GB">
                <a:solidFill>
                  <a:prstClr val="black"/>
                </a:solidFill>
                <a:latin typeface="Arial" charset="0"/>
              </a:endParaRPr>
            </a:p>
          </p:txBody>
        </p:sp>
        <p:sp>
          <p:nvSpPr>
            <p:cNvPr id="21" name="WordArt 20"/>
            <p:cNvSpPr>
              <a:spLocks noChangeArrowheads="1" noChangeShapeType="1" noTextEdit="1"/>
            </p:cNvSpPr>
            <p:nvPr/>
          </p:nvSpPr>
          <p:spPr bwMode="auto">
            <a:xfrm>
              <a:off x="1178" y="1606"/>
              <a:ext cx="272" cy="27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nl-BE" sz="3600" kern="10" spc="720">
                  <a:ln w="9525">
                    <a:no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a:t>
              </a:r>
            </a:p>
          </p:txBody>
        </p:sp>
        <p:sp>
          <p:nvSpPr>
            <p:cNvPr id="22" name="AutoShape 21"/>
            <p:cNvSpPr>
              <a:spLocks noChangeArrowheads="1"/>
            </p:cNvSpPr>
            <p:nvPr/>
          </p:nvSpPr>
          <p:spPr bwMode="auto">
            <a:xfrm>
              <a:off x="1501" y="1551"/>
              <a:ext cx="383" cy="383"/>
            </a:xfrm>
            <a:prstGeom prst="roundRect">
              <a:avLst>
                <a:gd name="adj" fmla="val 16667"/>
              </a:avLst>
            </a:prstGeom>
            <a:gradFill rotWithShape="1">
              <a:gsLst>
                <a:gs pos="0">
                  <a:srgbClr val="163F21"/>
                </a:gs>
                <a:gs pos="50000">
                  <a:srgbClr val="2F8848"/>
                </a:gs>
                <a:gs pos="100000">
                  <a:srgbClr val="163F21"/>
                </a:gs>
              </a:gsLst>
              <a:lin ang="5400000" scaled="1"/>
            </a:gradFill>
            <a:ln w="9525">
              <a:noFill/>
              <a:round/>
              <a:headEnd/>
              <a:tailEnd/>
            </a:ln>
          </p:spPr>
          <p:txBody>
            <a:bodyPr wrap="none" anchor="ctr"/>
            <a:lstStyle/>
            <a:p>
              <a:pPr fontAlgn="base">
                <a:spcBef>
                  <a:spcPct val="0"/>
                </a:spcBef>
                <a:spcAft>
                  <a:spcPct val="0"/>
                </a:spcAft>
              </a:pPr>
              <a:endParaRPr lang="en-GB">
                <a:solidFill>
                  <a:prstClr val="black"/>
                </a:solidFill>
                <a:latin typeface="Arial" charset="0"/>
              </a:endParaRPr>
            </a:p>
          </p:txBody>
        </p:sp>
        <p:sp>
          <p:nvSpPr>
            <p:cNvPr id="23" name="WordArt 22"/>
            <p:cNvSpPr>
              <a:spLocks noChangeArrowheads="1" noChangeShapeType="1" noTextEdit="1"/>
            </p:cNvSpPr>
            <p:nvPr/>
          </p:nvSpPr>
          <p:spPr bwMode="auto">
            <a:xfrm>
              <a:off x="1556" y="1606"/>
              <a:ext cx="272" cy="27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nl-BE" sz="3600" kern="10" spc="720" dirty="0">
                  <a:ln w="9525">
                    <a:no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E</a:t>
              </a:r>
            </a:p>
          </p:txBody>
        </p:sp>
        <p:sp>
          <p:nvSpPr>
            <p:cNvPr id="24" name="AutoShape 23"/>
            <p:cNvSpPr>
              <a:spLocks noChangeArrowheads="1"/>
            </p:cNvSpPr>
            <p:nvPr/>
          </p:nvSpPr>
          <p:spPr bwMode="auto">
            <a:xfrm>
              <a:off x="1879" y="1551"/>
              <a:ext cx="383" cy="383"/>
            </a:xfrm>
            <a:prstGeom prst="roundRect">
              <a:avLst>
                <a:gd name="adj" fmla="val 16667"/>
              </a:avLst>
            </a:prstGeom>
            <a:gradFill rotWithShape="1">
              <a:gsLst>
                <a:gs pos="0">
                  <a:srgbClr val="163F21"/>
                </a:gs>
                <a:gs pos="50000">
                  <a:srgbClr val="2F8848"/>
                </a:gs>
                <a:gs pos="100000">
                  <a:srgbClr val="163F21"/>
                </a:gs>
              </a:gsLst>
              <a:lin ang="5400000" scaled="1"/>
            </a:gradFill>
            <a:ln w="9525">
              <a:noFill/>
              <a:round/>
              <a:headEnd/>
              <a:tailEnd/>
            </a:ln>
          </p:spPr>
          <p:txBody>
            <a:bodyPr wrap="none" anchor="ctr"/>
            <a:lstStyle/>
            <a:p>
              <a:pPr fontAlgn="base">
                <a:spcBef>
                  <a:spcPct val="0"/>
                </a:spcBef>
                <a:spcAft>
                  <a:spcPct val="0"/>
                </a:spcAft>
              </a:pPr>
              <a:endParaRPr lang="en-GB">
                <a:solidFill>
                  <a:prstClr val="black"/>
                </a:solidFill>
                <a:latin typeface="Arial" charset="0"/>
              </a:endParaRPr>
            </a:p>
          </p:txBody>
        </p:sp>
        <p:sp>
          <p:nvSpPr>
            <p:cNvPr id="25" name="WordArt 24"/>
            <p:cNvSpPr>
              <a:spLocks noChangeArrowheads="1" noChangeShapeType="1" noTextEdit="1"/>
            </p:cNvSpPr>
            <p:nvPr/>
          </p:nvSpPr>
          <p:spPr bwMode="auto">
            <a:xfrm>
              <a:off x="1934" y="1606"/>
              <a:ext cx="272" cy="27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nl-BE" sz="3600" kern="10" spc="720">
                  <a:ln w="9525">
                    <a:no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Q</a:t>
              </a:r>
            </a:p>
          </p:txBody>
        </p:sp>
        <p:sp>
          <p:nvSpPr>
            <p:cNvPr id="26" name="AutoShape 25"/>
            <p:cNvSpPr>
              <a:spLocks noChangeArrowheads="1"/>
            </p:cNvSpPr>
            <p:nvPr/>
          </p:nvSpPr>
          <p:spPr bwMode="auto">
            <a:xfrm>
              <a:off x="2257" y="1551"/>
              <a:ext cx="383" cy="383"/>
            </a:xfrm>
            <a:prstGeom prst="roundRect">
              <a:avLst>
                <a:gd name="adj" fmla="val 16667"/>
              </a:avLst>
            </a:prstGeom>
            <a:gradFill rotWithShape="1">
              <a:gsLst>
                <a:gs pos="0">
                  <a:srgbClr val="163F21"/>
                </a:gs>
                <a:gs pos="50000">
                  <a:srgbClr val="2F8848"/>
                </a:gs>
                <a:gs pos="100000">
                  <a:srgbClr val="163F21"/>
                </a:gs>
              </a:gsLst>
              <a:lin ang="5400000" scaled="1"/>
            </a:gradFill>
            <a:ln w="9525">
              <a:noFill/>
              <a:round/>
              <a:headEnd/>
              <a:tailEnd/>
            </a:ln>
          </p:spPr>
          <p:txBody>
            <a:bodyPr wrap="none" anchor="ctr"/>
            <a:lstStyle/>
            <a:p>
              <a:pPr fontAlgn="base">
                <a:spcBef>
                  <a:spcPct val="0"/>
                </a:spcBef>
                <a:spcAft>
                  <a:spcPct val="0"/>
                </a:spcAft>
              </a:pPr>
              <a:endParaRPr lang="en-GB">
                <a:solidFill>
                  <a:prstClr val="black"/>
                </a:solidFill>
                <a:latin typeface="Arial" charset="0"/>
              </a:endParaRPr>
            </a:p>
          </p:txBody>
        </p:sp>
        <p:sp>
          <p:nvSpPr>
            <p:cNvPr id="27" name="WordArt 26"/>
            <p:cNvSpPr>
              <a:spLocks noChangeArrowheads="1" noChangeShapeType="1" noTextEdit="1"/>
            </p:cNvSpPr>
            <p:nvPr/>
          </p:nvSpPr>
          <p:spPr bwMode="auto">
            <a:xfrm>
              <a:off x="2312" y="1606"/>
              <a:ext cx="272" cy="27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nl-BE" sz="3600" kern="10" spc="720">
                  <a:ln w="9525">
                    <a:no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a:t>
              </a:r>
            </a:p>
          </p:txBody>
        </p:sp>
        <p:grpSp>
          <p:nvGrpSpPr>
            <p:cNvPr id="28" name="Group 27"/>
            <p:cNvGrpSpPr>
              <a:grpSpLocks/>
            </p:cNvGrpSpPr>
            <p:nvPr/>
          </p:nvGrpSpPr>
          <p:grpSpPr bwMode="auto">
            <a:xfrm>
              <a:off x="2683" y="1565"/>
              <a:ext cx="1901" cy="354"/>
              <a:chOff x="1775" y="2183"/>
              <a:chExt cx="1901" cy="354"/>
            </a:xfrm>
          </p:grpSpPr>
          <p:sp>
            <p:nvSpPr>
              <p:cNvPr id="38" name="WordArt 28"/>
              <p:cNvSpPr>
                <a:spLocks noChangeArrowheads="1" noChangeShapeType="1" noTextEdit="1"/>
              </p:cNvSpPr>
              <p:nvPr/>
            </p:nvSpPr>
            <p:spPr bwMode="auto">
              <a:xfrm>
                <a:off x="1775" y="2183"/>
                <a:ext cx="1901" cy="166"/>
              </a:xfrm>
              <a:prstGeom prst="rect">
                <a:avLst/>
              </a:prstGeom>
            </p:spPr>
            <p:txBody>
              <a:bodyPr wrap="none" fromWordArt="1">
                <a:prstTxWarp prst="textDeflate">
                  <a:avLst>
                    <a:gd name="adj" fmla="val 0"/>
                  </a:avLst>
                </a:prstTxWarp>
              </a:bodyPr>
              <a:lstStyle/>
              <a:p>
                <a:pPr algn="ctr" fontAlgn="base">
                  <a:spcBef>
                    <a:spcPct val="0"/>
                  </a:spcBef>
                  <a:spcAft>
                    <a:spcPct val="0"/>
                  </a:spcAft>
                </a:pPr>
                <a:r>
                  <a:rPr lang="nl-BE" sz="3600" kern="10" dirty="0" err="1">
                    <a:ln w="9525">
                      <a:solidFill>
                        <a:srgbClr val="000000"/>
                      </a:solidFill>
                      <a:round/>
                      <a:headEnd/>
                      <a:tailEnd/>
                    </a:ln>
                    <a:solidFill>
                      <a:srgbClr val="000000"/>
                    </a:solidFill>
                    <a:latin typeface="Arial"/>
                    <a:cs typeface="Arial"/>
                  </a:rPr>
                  <a:t>Cytogenetic</a:t>
                </a:r>
                <a:r>
                  <a:rPr lang="nl-BE" sz="3600" kern="10" dirty="0">
                    <a:ln w="9525">
                      <a:solidFill>
                        <a:srgbClr val="000000"/>
                      </a:solidFill>
                      <a:round/>
                      <a:headEnd/>
                      <a:tailEnd/>
                    </a:ln>
                    <a:solidFill>
                      <a:srgbClr val="000000"/>
                    </a:solidFill>
                    <a:latin typeface="Arial"/>
                    <a:cs typeface="Arial"/>
                  </a:rPr>
                  <a:t> </a:t>
                </a:r>
                <a:r>
                  <a:rPr lang="nl-BE" sz="3600" kern="10" dirty="0" err="1">
                    <a:ln w="9525">
                      <a:solidFill>
                        <a:srgbClr val="000000"/>
                      </a:solidFill>
                      <a:round/>
                      <a:headEnd/>
                      <a:tailEnd/>
                    </a:ln>
                    <a:solidFill>
                      <a:srgbClr val="000000"/>
                    </a:solidFill>
                    <a:latin typeface="Arial"/>
                    <a:cs typeface="Arial"/>
                  </a:rPr>
                  <a:t>European</a:t>
                </a:r>
                <a:endParaRPr lang="nl-BE" sz="3600" kern="10" dirty="0">
                  <a:ln w="9525">
                    <a:solidFill>
                      <a:srgbClr val="000000"/>
                    </a:solidFill>
                    <a:round/>
                    <a:headEnd/>
                    <a:tailEnd/>
                  </a:ln>
                  <a:solidFill>
                    <a:srgbClr val="000000"/>
                  </a:solidFill>
                  <a:latin typeface="Arial"/>
                  <a:cs typeface="Arial"/>
                </a:endParaRPr>
              </a:p>
            </p:txBody>
          </p:sp>
          <p:sp>
            <p:nvSpPr>
              <p:cNvPr id="39" name="WordArt 29"/>
              <p:cNvSpPr>
                <a:spLocks noChangeArrowheads="1" noChangeShapeType="1" noTextEdit="1"/>
              </p:cNvSpPr>
              <p:nvPr/>
            </p:nvSpPr>
            <p:spPr bwMode="auto">
              <a:xfrm>
                <a:off x="1775" y="2371"/>
                <a:ext cx="1901" cy="166"/>
              </a:xfrm>
              <a:prstGeom prst="rect">
                <a:avLst/>
              </a:prstGeom>
            </p:spPr>
            <p:txBody>
              <a:bodyPr wrap="none" fromWordArt="1">
                <a:prstTxWarp prst="textDeflate">
                  <a:avLst>
                    <a:gd name="adj" fmla="val 0"/>
                  </a:avLst>
                </a:prstTxWarp>
              </a:bodyPr>
              <a:lstStyle/>
              <a:p>
                <a:pPr algn="ctr" fontAlgn="base">
                  <a:spcBef>
                    <a:spcPct val="0"/>
                  </a:spcBef>
                  <a:spcAft>
                    <a:spcPct val="0"/>
                  </a:spcAft>
                </a:pPr>
                <a:r>
                  <a:rPr lang="nl-BE" sz="3600" kern="10" dirty="0" err="1">
                    <a:ln w="9525">
                      <a:solidFill>
                        <a:srgbClr val="000000"/>
                      </a:solidFill>
                      <a:round/>
                      <a:headEnd/>
                      <a:tailEnd/>
                    </a:ln>
                    <a:solidFill>
                      <a:srgbClr val="000000"/>
                    </a:solidFill>
                    <a:latin typeface="Arial"/>
                    <a:cs typeface="Arial"/>
                  </a:rPr>
                  <a:t>Quality</a:t>
                </a:r>
                <a:r>
                  <a:rPr lang="nl-BE" sz="3600" kern="10" dirty="0">
                    <a:ln w="9525">
                      <a:solidFill>
                        <a:srgbClr val="000000"/>
                      </a:solidFill>
                      <a:round/>
                      <a:headEnd/>
                      <a:tailEnd/>
                    </a:ln>
                    <a:solidFill>
                      <a:srgbClr val="000000"/>
                    </a:solidFill>
                    <a:latin typeface="Arial"/>
                    <a:cs typeface="Arial"/>
                  </a:rPr>
                  <a:t> </a:t>
                </a:r>
                <a:r>
                  <a:rPr lang="nl-BE" sz="3600" kern="10" dirty="0" err="1">
                    <a:ln w="9525">
                      <a:solidFill>
                        <a:srgbClr val="000000"/>
                      </a:solidFill>
                      <a:round/>
                      <a:headEnd/>
                      <a:tailEnd/>
                    </a:ln>
                    <a:solidFill>
                      <a:srgbClr val="000000"/>
                    </a:solidFill>
                    <a:latin typeface="Arial"/>
                    <a:cs typeface="Arial"/>
                  </a:rPr>
                  <a:t>Assessment</a:t>
                </a:r>
                <a:endParaRPr lang="nl-BE" sz="3600" kern="10" dirty="0">
                  <a:ln w="9525">
                    <a:solidFill>
                      <a:srgbClr val="000000"/>
                    </a:solidFill>
                    <a:round/>
                    <a:headEnd/>
                    <a:tailEnd/>
                  </a:ln>
                  <a:solidFill>
                    <a:srgbClr val="000000"/>
                  </a:solidFill>
                  <a:latin typeface="Arial"/>
                  <a:cs typeface="Arial"/>
                </a:endParaRPr>
              </a:p>
            </p:txBody>
          </p:sp>
        </p:grpSp>
        <p:sp>
          <p:nvSpPr>
            <p:cNvPr id="29" name="Line 30"/>
            <p:cNvSpPr>
              <a:spLocks noChangeShapeType="1"/>
            </p:cNvSpPr>
            <p:nvPr/>
          </p:nvSpPr>
          <p:spPr bwMode="auto">
            <a:xfrm>
              <a:off x="2131" y="1939"/>
              <a:ext cx="243" cy="172"/>
            </a:xfrm>
            <a:prstGeom prst="line">
              <a:avLst/>
            </a:prstGeom>
            <a:noFill/>
            <a:ln w="9525">
              <a:solidFill>
                <a:srgbClr val="808080"/>
              </a:solidFill>
              <a:round/>
              <a:headEnd/>
              <a:tailEnd/>
            </a:ln>
          </p:spPr>
          <p:txBody>
            <a:bodyPr/>
            <a:lstStyle/>
            <a:p>
              <a:pPr fontAlgn="base">
                <a:spcBef>
                  <a:spcPct val="0"/>
                </a:spcBef>
                <a:spcAft>
                  <a:spcPct val="0"/>
                </a:spcAft>
              </a:pPr>
              <a:endParaRPr lang="nl-BE">
                <a:solidFill>
                  <a:prstClr val="black"/>
                </a:solidFill>
                <a:latin typeface="Arial" charset="0"/>
              </a:endParaRPr>
            </a:p>
          </p:txBody>
        </p:sp>
        <p:sp>
          <p:nvSpPr>
            <p:cNvPr id="30" name="Line 31"/>
            <p:cNvSpPr>
              <a:spLocks noChangeShapeType="1"/>
            </p:cNvSpPr>
            <p:nvPr/>
          </p:nvSpPr>
          <p:spPr bwMode="auto">
            <a:xfrm>
              <a:off x="2072" y="2120"/>
              <a:ext cx="281" cy="199"/>
            </a:xfrm>
            <a:prstGeom prst="line">
              <a:avLst/>
            </a:prstGeom>
            <a:noFill/>
            <a:ln w="9525">
              <a:solidFill>
                <a:srgbClr val="808080"/>
              </a:solidFill>
              <a:round/>
              <a:headEnd/>
              <a:tailEnd/>
            </a:ln>
          </p:spPr>
          <p:txBody>
            <a:bodyPr/>
            <a:lstStyle/>
            <a:p>
              <a:pPr fontAlgn="base">
                <a:spcBef>
                  <a:spcPct val="0"/>
                </a:spcBef>
                <a:spcAft>
                  <a:spcPct val="0"/>
                </a:spcAft>
              </a:pPr>
              <a:endParaRPr lang="nl-BE">
                <a:solidFill>
                  <a:prstClr val="black"/>
                </a:solidFill>
                <a:latin typeface="Arial" charset="0"/>
              </a:endParaRPr>
            </a:p>
          </p:txBody>
        </p:sp>
        <p:sp>
          <p:nvSpPr>
            <p:cNvPr id="31" name="Line 32"/>
            <p:cNvSpPr>
              <a:spLocks noChangeShapeType="1"/>
            </p:cNvSpPr>
            <p:nvPr/>
          </p:nvSpPr>
          <p:spPr bwMode="auto">
            <a:xfrm>
              <a:off x="2072" y="2269"/>
              <a:ext cx="69" cy="49"/>
            </a:xfrm>
            <a:prstGeom prst="line">
              <a:avLst/>
            </a:prstGeom>
            <a:noFill/>
            <a:ln w="9525">
              <a:solidFill>
                <a:srgbClr val="808080"/>
              </a:solidFill>
              <a:round/>
              <a:headEnd/>
              <a:tailEnd/>
            </a:ln>
          </p:spPr>
          <p:txBody>
            <a:bodyPr/>
            <a:lstStyle/>
            <a:p>
              <a:pPr fontAlgn="base">
                <a:spcBef>
                  <a:spcPct val="0"/>
                </a:spcBef>
                <a:spcAft>
                  <a:spcPct val="0"/>
                </a:spcAft>
              </a:pPr>
              <a:endParaRPr lang="nl-BE">
                <a:solidFill>
                  <a:prstClr val="black"/>
                </a:solidFill>
                <a:latin typeface="Arial" charset="0"/>
              </a:endParaRPr>
            </a:p>
          </p:txBody>
        </p:sp>
        <p:sp>
          <p:nvSpPr>
            <p:cNvPr id="32" name="Line 33"/>
            <p:cNvSpPr>
              <a:spLocks noChangeShapeType="1"/>
            </p:cNvSpPr>
            <p:nvPr/>
          </p:nvSpPr>
          <p:spPr bwMode="auto">
            <a:xfrm>
              <a:off x="2072" y="2195"/>
              <a:ext cx="141" cy="100"/>
            </a:xfrm>
            <a:prstGeom prst="line">
              <a:avLst/>
            </a:prstGeom>
            <a:noFill/>
            <a:ln w="9525">
              <a:solidFill>
                <a:srgbClr val="808080"/>
              </a:solidFill>
              <a:round/>
              <a:headEnd/>
              <a:tailEnd/>
            </a:ln>
          </p:spPr>
          <p:txBody>
            <a:bodyPr/>
            <a:lstStyle/>
            <a:p>
              <a:pPr fontAlgn="base">
                <a:spcBef>
                  <a:spcPct val="0"/>
                </a:spcBef>
                <a:spcAft>
                  <a:spcPct val="0"/>
                </a:spcAft>
              </a:pPr>
              <a:endParaRPr lang="nl-BE">
                <a:solidFill>
                  <a:prstClr val="black"/>
                </a:solidFill>
                <a:latin typeface="Arial" charset="0"/>
              </a:endParaRPr>
            </a:p>
          </p:txBody>
        </p:sp>
        <p:sp>
          <p:nvSpPr>
            <p:cNvPr id="33" name="Line 34"/>
            <p:cNvSpPr>
              <a:spLocks noChangeShapeType="1"/>
            </p:cNvSpPr>
            <p:nvPr/>
          </p:nvSpPr>
          <p:spPr bwMode="auto">
            <a:xfrm>
              <a:off x="2072" y="2046"/>
              <a:ext cx="300" cy="213"/>
            </a:xfrm>
            <a:prstGeom prst="line">
              <a:avLst/>
            </a:prstGeom>
            <a:noFill/>
            <a:ln w="9525">
              <a:solidFill>
                <a:srgbClr val="808080"/>
              </a:solidFill>
              <a:round/>
              <a:headEnd/>
              <a:tailEnd/>
            </a:ln>
          </p:spPr>
          <p:txBody>
            <a:bodyPr/>
            <a:lstStyle/>
            <a:p>
              <a:pPr fontAlgn="base">
                <a:spcBef>
                  <a:spcPct val="0"/>
                </a:spcBef>
                <a:spcAft>
                  <a:spcPct val="0"/>
                </a:spcAft>
              </a:pPr>
              <a:endParaRPr lang="nl-BE">
                <a:solidFill>
                  <a:prstClr val="black"/>
                </a:solidFill>
                <a:latin typeface="Arial" charset="0"/>
              </a:endParaRPr>
            </a:p>
          </p:txBody>
        </p:sp>
        <p:sp>
          <p:nvSpPr>
            <p:cNvPr id="34" name="Line 35"/>
            <p:cNvSpPr>
              <a:spLocks noChangeShapeType="1"/>
            </p:cNvSpPr>
            <p:nvPr/>
          </p:nvSpPr>
          <p:spPr bwMode="auto">
            <a:xfrm>
              <a:off x="2072" y="1972"/>
              <a:ext cx="300" cy="213"/>
            </a:xfrm>
            <a:prstGeom prst="line">
              <a:avLst/>
            </a:prstGeom>
            <a:noFill/>
            <a:ln w="9525">
              <a:solidFill>
                <a:srgbClr val="808080"/>
              </a:solidFill>
              <a:round/>
              <a:headEnd/>
              <a:tailEnd/>
            </a:ln>
          </p:spPr>
          <p:txBody>
            <a:bodyPr/>
            <a:lstStyle/>
            <a:p>
              <a:pPr fontAlgn="base">
                <a:spcBef>
                  <a:spcPct val="0"/>
                </a:spcBef>
                <a:spcAft>
                  <a:spcPct val="0"/>
                </a:spcAft>
              </a:pPr>
              <a:endParaRPr lang="nl-BE">
                <a:solidFill>
                  <a:prstClr val="black"/>
                </a:solidFill>
                <a:latin typeface="Arial" charset="0"/>
              </a:endParaRPr>
            </a:p>
          </p:txBody>
        </p:sp>
        <p:sp>
          <p:nvSpPr>
            <p:cNvPr id="35" name="Line 36"/>
            <p:cNvSpPr>
              <a:spLocks noChangeShapeType="1"/>
            </p:cNvSpPr>
            <p:nvPr/>
          </p:nvSpPr>
          <p:spPr bwMode="auto">
            <a:xfrm>
              <a:off x="2340" y="1939"/>
              <a:ext cx="34" cy="24"/>
            </a:xfrm>
            <a:prstGeom prst="line">
              <a:avLst/>
            </a:prstGeom>
            <a:noFill/>
            <a:ln w="9525">
              <a:solidFill>
                <a:srgbClr val="808080"/>
              </a:solidFill>
              <a:round/>
              <a:headEnd/>
              <a:tailEnd/>
            </a:ln>
          </p:spPr>
          <p:txBody>
            <a:bodyPr/>
            <a:lstStyle/>
            <a:p>
              <a:pPr fontAlgn="base">
                <a:spcBef>
                  <a:spcPct val="0"/>
                </a:spcBef>
                <a:spcAft>
                  <a:spcPct val="0"/>
                </a:spcAft>
              </a:pPr>
              <a:endParaRPr lang="nl-BE">
                <a:solidFill>
                  <a:prstClr val="black"/>
                </a:solidFill>
                <a:latin typeface="Arial" charset="0"/>
              </a:endParaRPr>
            </a:p>
          </p:txBody>
        </p:sp>
        <p:sp>
          <p:nvSpPr>
            <p:cNvPr id="36" name="Line 37"/>
            <p:cNvSpPr>
              <a:spLocks noChangeShapeType="1"/>
            </p:cNvSpPr>
            <p:nvPr/>
          </p:nvSpPr>
          <p:spPr bwMode="auto">
            <a:xfrm>
              <a:off x="2257" y="1955"/>
              <a:ext cx="117" cy="83"/>
            </a:xfrm>
            <a:prstGeom prst="line">
              <a:avLst/>
            </a:prstGeom>
            <a:noFill/>
            <a:ln w="9525">
              <a:solidFill>
                <a:srgbClr val="808080"/>
              </a:solidFill>
              <a:round/>
              <a:headEnd/>
              <a:tailEnd/>
            </a:ln>
          </p:spPr>
          <p:txBody>
            <a:bodyPr/>
            <a:lstStyle/>
            <a:p>
              <a:pPr fontAlgn="base">
                <a:spcBef>
                  <a:spcPct val="0"/>
                </a:spcBef>
                <a:spcAft>
                  <a:spcPct val="0"/>
                </a:spcAft>
              </a:pPr>
              <a:endParaRPr lang="nl-BE">
                <a:solidFill>
                  <a:prstClr val="black"/>
                </a:solidFill>
                <a:latin typeface="Arial" charset="0"/>
              </a:endParaRPr>
            </a:p>
          </p:txBody>
        </p:sp>
        <p:sp>
          <p:nvSpPr>
            <p:cNvPr id="37" name="Line 38"/>
            <p:cNvSpPr>
              <a:spLocks noChangeShapeType="1"/>
            </p:cNvSpPr>
            <p:nvPr/>
          </p:nvSpPr>
          <p:spPr bwMode="auto">
            <a:xfrm rot="-5400000">
              <a:off x="2182" y="2129"/>
              <a:ext cx="381" cy="0"/>
            </a:xfrm>
            <a:prstGeom prst="line">
              <a:avLst/>
            </a:prstGeom>
            <a:noFill/>
            <a:ln w="9525">
              <a:solidFill>
                <a:srgbClr val="808080"/>
              </a:solidFill>
              <a:round/>
              <a:headEnd/>
              <a:tailEnd/>
            </a:ln>
          </p:spPr>
          <p:txBody>
            <a:bodyPr/>
            <a:lstStyle/>
            <a:p>
              <a:pPr fontAlgn="base">
                <a:spcBef>
                  <a:spcPct val="0"/>
                </a:spcBef>
                <a:spcAft>
                  <a:spcPct val="0"/>
                </a:spcAft>
              </a:pPr>
              <a:endParaRPr lang="nl-BE">
                <a:solidFill>
                  <a:prstClr val="black"/>
                </a:solidFill>
                <a:latin typeface="Arial" charset="0"/>
              </a:endParaRPr>
            </a:p>
          </p:txBody>
        </p:sp>
      </p:grpSp>
      <p:pic>
        <p:nvPicPr>
          <p:cNvPr id="40" name="Picture 4" descr="CF Network"/>
          <p:cNvPicPr>
            <a:picLocks noChangeAspect="1" noChangeArrowheads="1"/>
          </p:cNvPicPr>
          <p:nvPr/>
        </p:nvPicPr>
        <p:blipFill>
          <a:blip r:embed="rId5" cstate="print"/>
          <a:srcRect/>
          <a:stretch>
            <a:fillRect/>
          </a:stretch>
        </p:blipFill>
        <p:spPr bwMode="auto">
          <a:xfrm>
            <a:off x="8403914" y="5761146"/>
            <a:ext cx="2032094" cy="704062"/>
          </a:xfrm>
          <a:prstGeom prst="rect">
            <a:avLst/>
          </a:prstGeom>
          <a:noFill/>
        </p:spPr>
      </p:pic>
      <p:pic>
        <p:nvPicPr>
          <p:cNvPr id="41" name="Picture 9" descr="ERNDIM-v3b-borderless-RGB.jpg"/>
          <p:cNvPicPr>
            <a:picLocks noChangeAspect="1"/>
          </p:cNvPicPr>
          <p:nvPr/>
        </p:nvPicPr>
        <p:blipFill>
          <a:blip r:embed="rId6" cstate="print"/>
          <a:srcRect t="11946" r="4247" b="12445"/>
          <a:stretch>
            <a:fillRect/>
          </a:stretch>
        </p:blipFill>
        <p:spPr bwMode="auto">
          <a:xfrm>
            <a:off x="3935526" y="5738697"/>
            <a:ext cx="1988966" cy="706474"/>
          </a:xfrm>
          <a:prstGeom prst="rect">
            <a:avLst/>
          </a:prstGeom>
          <a:noFill/>
          <a:ln w="9525">
            <a:noFill/>
            <a:miter lim="800000"/>
            <a:headEnd/>
            <a:tailEnd/>
          </a:ln>
        </p:spPr>
      </p:pic>
      <p:sp>
        <p:nvSpPr>
          <p:cNvPr id="42" name="Titel 41"/>
          <p:cNvSpPr>
            <a:spLocks noGrp="1"/>
          </p:cNvSpPr>
          <p:nvPr>
            <p:ph type="title"/>
          </p:nvPr>
        </p:nvSpPr>
        <p:spPr/>
        <p:txBody>
          <a:bodyPr/>
          <a:lstStyle/>
          <a:p>
            <a:pPr algn="ctr"/>
            <a:r>
              <a:rPr lang="nl-BE" dirty="0" err="1"/>
              <a:t>External</a:t>
            </a:r>
            <a:r>
              <a:rPr lang="nl-BE" dirty="0"/>
              <a:t> </a:t>
            </a:r>
            <a:r>
              <a:rPr lang="nl-BE" dirty="0" err="1"/>
              <a:t>Quality</a:t>
            </a:r>
            <a:r>
              <a:rPr lang="nl-BE" dirty="0"/>
              <a:t> </a:t>
            </a:r>
            <a:r>
              <a:rPr lang="nl-BE" dirty="0" err="1"/>
              <a:t>Assessment</a:t>
            </a:r>
            <a:r>
              <a:rPr lang="nl-BE" dirty="0"/>
              <a:t> (EQA)</a:t>
            </a:r>
          </a:p>
        </p:txBody>
      </p:sp>
      <p:sp>
        <p:nvSpPr>
          <p:cNvPr id="43" name="Tijdelijke aanduiding voor inhoud 42"/>
          <p:cNvSpPr>
            <a:spLocks noGrp="1"/>
          </p:cNvSpPr>
          <p:nvPr>
            <p:ph idx="1"/>
          </p:nvPr>
        </p:nvSpPr>
        <p:spPr/>
        <p:txBody>
          <a:bodyPr/>
          <a:lstStyle/>
          <a:p>
            <a:r>
              <a:rPr lang="en-US" dirty="0" err="1"/>
              <a:t>Evaluer</a:t>
            </a:r>
            <a:r>
              <a:rPr lang="en-US" dirty="0"/>
              <a:t> </a:t>
            </a:r>
            <a:r>
              <a:rPr lang="en-US" dirty="0" err="1"/>
              <a:t>l’interprétation</a:t>
            </a:r>
            <a:r>
              <a:rPr lang="en-US" dirty="0"/>
              <a:t> et le </a:t>
            </a:r>
            <a:r>
              <a:rPr lang="en-US" dirty="0" err="1"/>
              <a:t>compte-rendu</a:t>
            </a:r>
            <a:endParaRPr lang="en-US" dirty="0"/>
          </a:p>
          <a:p>
            <a:r>
              <a:rPr lang="en-US" dirty="0" err="1"/>
              <a:t>Offrir</a:t>
            </a:r>
            <a:r>
              <a:rPr lang="en-US" dirty="0"/>
              <a:t> des formations</a:t>
            </a:r>
          </a:p>
          <a:p>
            <a:r>
              <a:rPr lang="en-US" dirty="0" err="1"/>
              <a:t>Définir</a:t>
            </a:r>
            <a:r>
              <a:rPr lang="en-US" dirty="0"/>
              <a:t> des </a:t>
            </a:r>
            <a:r>
              <a:rPr lang="en-US" dirty="0" err="1"/>
              <a:t>bonnes</a:t>
            </a:r>
            <a:r>
              <a:rPr lang="en-US" dirty="0"/>
              <a:t> </a:t>
            </a:r>
          </a:p>
          <a:p>
            <a:pPr marL="0" indent="0">
              <a:buNone/>
            </a:pPr>
            <a:r>
              <a:rPr lang="en-US" dirty="0"/>
              <a:t>    </a:t>
            </a:r>
            <a:r>
              <a:rPr lang="en-US" dirty="0" err="1"/>
              <a:t>pratiques</a:t>
            </a:r>
            <a:endParaRPr lang="en-US" dirty="0"/>
          </a:p>
          <a:p>
            <a:endParaRPr lang="en-US" dirty="0"/>
          </a:p>
          <a:p>
            <a:r>
              <a:rPr lang="en-US" dirty="0"/>
              <a:t>ISO</a:t>
            </a:r>
          </a:p>
          <a:p>
            <a:endParaRPr lang="nl-BE" dirty="0"/>
          </a:p>
        </p:txBody>
      </p:sp>
    </p:spTree>
    <p:extLst>
      <p:ext uri="{BB962C8B-B14F-4D97-AF65-F5344CB8AC3E}">
        <p14:creationId xmlns:p14="http://schemas.microsoft.com/office/powerpoint/2010/main" val="3927741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
            <a:ext cx="10515600" cy="1241946"/>
          </a:xfrm>
        </p:spPr>
        <p:txBody>
          <a:bodyPr>
            <a:normAutofit/>
          </a:bodyPr>
          <a:lstStyle/>
          <a:p>
            <a:pPr algn="ctr"/>
            <a:r>
              <a:rPr lang="nl-BE" dirty="0"/>
              <a:t>Les </a:t>
            </a:r>
            <a:r>
              <a:rPr lang="nl-BE" dirty="0" err="1"/>
              <a:t>Questions</a:t>
            </a:r>
            <a:r>
              <a:rPr lang="nl-BE" dirty="0"/>
              <a:t> </a:t>
            </a:r>
            <a:r>
              <a:rPr lang="nl-BE" dirty="0" err="1"/>
              <a:t>liées</a:t>
            </a:r>
            <a:r>
              <a:rPr lang="nl-BE" dirty="0"/>
              <a:t> à </a:t>
            </a:r>
            <a:r>
              <a:rPr lang="nl-BE" dirty="0" err="1"/>
              <a:t>l’EQA</a:t>
            </a:r>
            <a:endParaRPr lang="nl-BE" dirty="0"/>
          </a:p>
        </p:txBody>
      </p:sp>
      <p:sp>
        <p:nvSpPr>
          <p:cNvPr id="3" name="Tijdelijke aanduiding voor inhoud 2"/>
          <p:cNvSpPr>
            <a:spLocks noGrp="1"/>
          </p:cNvSpPr>
          <p:nvPr>
            <p:ph idx="1"/>
          </p:nvPr>
        </p:nvSpPr>
        <p:spPr/>
        <p:txBody>
          <a:bodyPr>
            <a:normAutofit/>
          </a:bodyPr>
          <a:lstStyle/>
          <a:p>
            <a:pPr>
              <a:buFontTx/>
              <a:buChar char="-"/>
            </a:pPr>
            <a:r>
              <a:rPr lang="nl-BE" dirty="0"/>
              <a:t>EQA </a:t>
            </a:r>
            <a:r>
              <a:rPr lang="nl-BE" dirty="0" err="1"/>
              <a:t>doit</a:t>
            </a:r>
            <a:r>
              <a:rPr lang="nl-BE" dirty="0"/>
              <a:t> </a:t>
            </a:r>
            <a:r>
              <a:rPr lang="nl-BE" dirty="0" err="1"/>
              <a:t>être</a:t>
            </a:r>
            <a:r>
              <a:rPr lang="nl-BE" dirty="0"/>
              <a:t> </a:t>
            </a:r>
            <a:r>
              <a:rPr lang="nl-BE" dirty="0" err="1"/>
              <a:t>abordable</a:t>
            </a:r>
            <a:r>
              <a:rPr lang="nl-BE" dirty="0"/>
              <a:t> </a:t>
            </a:r>
            <a:r>
              <a:rPr lang="nl-BE" dirty="0" err="1"/>
              <a:t>financièrement</a:t>
            </a:r>
            <a:endParaRPr lang="nl-BE" dirty="0"/>
          </a:p>
          <a:p>
            <a:pPr>
              <a:buFontTx/>
              <a:buChar char="-"/>
            </a:pPr>
            <a:r>
              <a:rPr lang="nl-BE" dirty="0" err="1"/>
              <a:t>Participation</a:t>
            </a:r>
            <a:r>
              <a:rPr lang="nl-BE" dirty="0"/>
              <a:t> </a:t>
            </a:r>
            <a:r>
              <a:rPr lang="nl-BE" dirty="0" err="1"/>
              <a:t>doit</a:t>
            </a:r>
            <a:r>
              <a:rPr lang="nl-BE" dirty="0"/>
              <a:t> </a:t>
            </a:r>
            <a:r>
              <a:rPr lang="nl-BE" dirty="0" err="1"/>
              <a:t>être</a:t>
            </a:r>
            <a:r>
              <a:rPr lang="nl-BE" dirty="0"/>
              <a:t> </a:t>
            </a:r>
            <a:r>
              <a:rPr lang="nl-BE" dirty="0" err="1"/>
              <a:t>encouragée</a:t>
            </a:r>
            <a:r>
              <a:rPr lang="nl-BE" dirty="0"/>
              <a:t>	</a:t>
            </a:r>
          </a:p>
          <a:p>
            <a:pPr>
              <a:buFontTx/>
              <a:buChar char="-"/>
            </a:pPr>
            <a:r>
              <a:rPr lang="nl-BE" dirty="0" err="1"/>
              <a:t>Gouvernance</a:t>
            </a:r>
            <a:r>
              <a:rPr lang="nl-BE" dirty="0"/>
              <a:t> </a:t>
            </a:r>
            <a:r>
              <a:rPr lang="nl-BE" dirty="0" err="1"/>
              <a:t>doit</a:t>
            </a:r>
            <a:r>
              <a:rPr lang="nl-BE" dirty="0"/>
              <a:t> </a:t>
            </a:r>
            <a:r>
              <a:rPr lang="nl-BE" dirty="0" err="1"/>
              <a:t>être</a:t>
            </a:r>
            <a:r>
              <a:rPr lang="nl-BE" dirty="0"/>
              <a:t> </a:t>
            </a:r>
            <a:r>
              <a:rPr lang="nl-BE" dirty="0" err="1"/>
              <a:t>européenne</a:t>
            </a:r>
            <a:r>
              <a:rPr lang="nl-BE" dirty="0"/>
              <a:t> et des </a:t>
            </a:r>
            <a:r>
              <a:rPr lang="nl-BE" dirty="0" err="1"/>
              <a:t>moyens</a:t>
            </a:r>
            <a:r>
              <a:rPr lang="nl-BE" dirty="0"/>
              <a:t> </a:t>
            </a:r>
            <a:r>
              <a:rPr lang="nl-BE" dirty="0" err="1"/>
              <a:t>doivent</a:t>
            </a:r>
            <a:r>
              <a:rPr lang="nl-BE" dirty="0"/>
              <a:t> </a:t>
            </a:r>
            <a:r>
              <a:rPr lang="nl-BE" dirty="0" err="1"/>
              <a:t>être</a:t>
            </a:r>
            <a:r>
              <a:rPr lang="nl-BE" dirty="0"/>
              <a:t> </a:t>
            </a:r>
            <a:r>
              <a:rPr lang="nl-BE" dirty="0" err="1"/>
              <a:t>alloués</a:t>
            </a:r>
            <a:r>
              <a:rPr lang="nl-BE" dirty="0"/>
              <a:t> </a:t>
            </a:r>
            <a:r>
              <a:rPr lang="nl-BE" dirty="0" err="1"/>
              <a:t>aux</a:t>
            </a:r>
            <a:r>
              <a:rPr lang="nl-BE" dirty="0"/>
              <a:t> </a:t>
            </a:r>
            <a:r>
              <a:rPr lang="nl-BE" dirty="0" err="1"/>
              <a:t>organisateurs</a:t>
            </a:r>
            <a:endParaRPr lang="nl-BE" dirty="0"/>
          </a:p>
          <a:p>
            <a:pPr>
              <a:buFontTx/>
              <a:buChar char="-"/>
            </a:pPr>
            <a:r>
              <a:rPr lang="nl-BE" dirty="0"/>
              <a:t>Consensus nécessaire </a:t>
            </a:r>
            <a:r>
              <a:rPr lang="nl-BE" dirty="0" err="1"/>
              <a:t>sur</a:t>
            </a:r>
            <a:r>
              <a:rPr lang="nl-BE" dirty="0"/>
              <a:t> </a:t>
            </a:r>
            <a:r>
              <a:rPr lang="nl-BE" dirty="0" err="1"/>
              <a:t>l’action</a:t>
            </a:r>
            <a:r>
              <a:rPr lang="nl-BE" dirty="0"/>
              <a:t> à </a:t>
            </a:r>
            <a:r>
              <a:rPr lang="nl-BE" dirty="0" err="1"/>
              <a:t>mener</a:t>
            </a:r>
            <a:r>
              <a:rPr lang="nl-BE" dirty="0"/>
              <a:t> vis à vis des </a:t>
            </a:r>
            <a:r>
              <a:rPr lang="nl-BE" dirty="0" err="1"/>
              <a:t>laboratoires</a:t>
            </a:r>
            <a:r>
              <a:rPr lang="nl-BE" dirty="0"/>
              <a:t> </a:t>
            </a:r>
            <a:r>
              <a:rPr lang="nl-BE" dirty="0" err="1"/>
              <a:t>basse</a:t>
            </a:r>
            <a:r>
              <a:rPr lang="nl-BE" dirty="0"/>
              <a:t> </a:t>
            </a:r>
            <a:r>
              <a:rPr lang="nl-BE" dirty="0" err="1"/>
              <a:t>qualité</a:t>
            </a:r>
            <a:r>
              <a:rPr lang="nl-BE" dirty="0"/>
              <a:t> et </a:t>
            </a:r>
            <a:r>
              <a:rPr lang="nl-BE" dirty="0" err="1"/>
              <a:t>sur</a:t>
            </a:r>
            <a:r>
              <a:rPr lang="nl-BE" dirty="0"/>
              <a:t> la </a:t>
            </a:r>
            <a:r>
              <a:rPr lang="nl-BE" dirty="0" err="1"/>
              <a:t>façon</a:t>
            </a:r>
            <a:r>
              <a:rPr lang="nl-BE" dirty="0"/>
              <a:t> de les faire monter en </a:t>
            </a:r>
            <a:r>
              <a:rPr lang="nl-BE" dirty="0" err="1"/>
              <a:t>qualité</a:t>
            </a:r>
            <a:endParaRPr lang="nl-BE" dirty="0"/>
          </a:p>
          <a:p>
            <a:pPr marL="514350" indent="-514350">
              <a:buNone/>
            </a:pPr>
            <a:endParaRPr lang="nl-BE" dirty="0"/>
          </a:p>
        </p:txBody>
      </p:sp>
    </p:spTree>
    <p:extLst>
      <p:ext uri="{BB962C8B-B14F-4D97-AF65-F5344CB8AC3E}">
        <p14:creationId xmlns:p14="http://schemas.microsoft.com/office/powerpoint/2010/main" val="322775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
            <a:ext cx="10515600" cy="1214650"/>
          </a:xfrm>
        </p:spPr>
        <p:txBody>
          <a:bodyPr>
            <a:normAutofit fontScale="90000"/>
          </a:bodyPr>
          <a:lstStyle/>
          <a:p>
            <a:pPr algn="ctr"/>
            <a:r>
              <a:rPr lang="nl-BE" dirty="0"/>
              <a:t>Les points à </a:t>
            </a:r>
            <a:r>
              <a:rPr lang="nl-BE" dirty="0" err="1"/>
              <a:t>résoudre</a:t>
            </a:r>
            <a:r>
              <a:rPr lang="nl-BE" dirty="0"/>
              <a:t> </a:t>
            </a:r>
            <a:br>
              <a:rPr lang="nl-BE" dirty="0"/>
            </a:br>
            <a:r>
              <a:rPr lang="nl-BE" dirty="0"/>
              <a:t>pour </a:t>
            </a:r>
            <a:r>
              <a:rPr lang="nl-BE" dirty="0" err="1"/>
              <a:t>assurer</a:t>
            </a:r>
            <a:r>
              <a:rPr lang="nl-BE" dirty="0"/>
              <a:t> la </a:t>
            </a:r>
            <a:r>
              <a:rPr lang="nl-BE" dirty="0" err="1"/>
              <a:t>qualité</a:t>
            </a:r>
            <a:endParaRPr lang="nl-BE" dirty="0"/>
          </a:p>
        </p:txBody>
      </p:sp>
      <p:sp>
        <p:nvSpPr>
          <p:cNvPr id="3" name="Tijdelijke aanduiding voor inhoud 2"/>
          <p:cNvSpPr>
            <a:spLocks noGrp="1"/>
          </p:cNvSpPr>
          <p:nvPr>
            <p:ph idx="1"/>
          </p:nvPr>
        </p:nvSpPr>
        <p:spPr>
          <a:xfrm>
            <a:off x="1981200" y="2756849"/>
            <a:ext cx="8229600" cy="3369315"/>
          </a:xfrm>
        </p:spPr>
        <p:txBody>
          <a:bodyPr>
            <a:normAutofit/>
          </a:bodyPr>
          <a:lstStyle/>
          <a:p>
            <a:pPr marL="0" indent="0" algn="ctr">
              <a:buNone/>
            </a:pPr>
            <a:r>
              <a:rPr lang="nl-BE" sz="4000" b="1" dirty="0" err="1"/>
              <a:t>Comment</a:t>
            </a:r>
            <a:r>
              <a:rPr lang="nl-BE" sz="4000" b="1" dirty="0"/>
              <a:t> </a:t>
            </a:r>
            <a:r>
              <a:rPr lang="nl-BE" sz="4000" b="1" dirty="0" err="1"/>
              <a:t>valider</a:t>
            </a:r>
            <a:r>
              <a:rPr lang="nl-BE" sz="4000" b="1" dirty="0"/>
              <a:t> </a:t>
            </a:r>
          </a:p>
          <a:p>
            <a:pPr marL="0" indent="0" algn="ctr">
              <a:buNone/>
            </a:pPr>
            <a:r>
              <a:rPr lang="nl-BE" sz="4000" b="1" dirty="0"/>
              <a:t>les </a:t>
            </a:r>
            <a:r>
              <a:rPr lang="nl-BE" sz="4000" b="1" dirty="0" err="1"/>
              <a:t>plateformes</a:t>
            </a:r>
            <a:r>
              <a:rPr lang="nl-BE" sz="4000" b="1" dirty="0"/>
              <a:t> de </a:t>
            </a:r>
            <a:r>
              <a:rPr lang="nl-BE" sz="4000" b="1" dirty="0" err="1"/>
              <a:t>séquençage</a:t>
            </a:r>
            <a:r>
              <a:rPr lang="nl-BE" sz="4000" b="1" dirty="0"/>
              <a:t> </a:t>
            </a:r>
          </a:p>
          <a:p>
            <a:pPr marL="0" indent="0" algn="ctr">
              <a:buNone/>
            </a:pPr>
            <a:r>
              <a:rPr lang="nl-BE" sz="4000" b="1" dirty="0"/>
              <a:t>et les </a:t>
            </a:r>
            <a:r>
              <a:rPr lang="nl-BE" sz="4000" b="1" dirty="0" err="1"/>
              <a:t>résultats</a:t>
            </a:r>
            <a:r>
              <a:rPr lang="nl-BE" sz="4000" b="1" dirty="0"/>
              <a:t> du </a:t>
            </a:r>
            <a:r>
              <a:rPr lang="nl-BE" sz="4000" b="1" dirty="0" err="1"/>
              <a:t>séquençage</a:t>
            </a:r>
            <a:r>
              <a:rPr lang="nl-BE" sz="4000" b="1" dirty="0"/>
              <a:t> ? </a:t>
            </a:r>
          </a:p>
        </p:txBody>
      </p:sp>
    </p:spTree>
    <p:extLst>
      <p:ext uri="{BB962C8B-B14F-4D97-AF65-F5344CB8AC3E}">
        <p14:creationId xmlns:p14="http://schemas.microsoft.com/office/powerpoint/2010/main" val="4049989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11098" t="32096" r="8878" b="14381"/>
          <a:stretch>
            <a:fillRect/>
          </a:stretch>
        </p:blipFill>
        <p:spPr bwMode="auto">
          <a:xfrm>
            <a:off x="2689016" y="871560"/>
            <a:ext cx="7668344" cy="4106341"/>
          </a:xfrm>
          <a:prstGeom prst="rect">
            <a:avLst/>
          </a:prstGeom>
          <a:noFill/>
          <a:ln w="9525">
            <a:noFill/>
            <a:miter lim="800000"/>
            <a:headEnd/>
            <a:tailEnd/>
          </a:ln>
          <a:effectLst/>
        </p:spPr>
      </p:pic>
      <p:pic>
        <p:nvPicPr>
          <p:cNvPr id="4" name="Afbeelding 3" descr="EuroGentest2-transparant-newloogo.png"/>
          <p:cNvPicPr>
            <a:picLocks noChangeAspect="1"/>
          </p:cNvPicPr>
          <p:nvPr/>
        </p:nvPicPr>
        <p:blipFill>
          <a:blip r:embed="rId3" cstate="print"/>
          <a:stretch>
            <a:fillRect/>
          </a:stretch>
        </p:blipFill>
        <p:spPr>
          <a:xfrm>
            <a:off x="2279578" y="692699"/>
            <a:ext cx="1826789" cy="648072"/>
          </a:xfrm>
          <a:prstGeom prst="rect">
            <a:avLst/>
          </a:prstGeom>
        </p:spPr>
      </p:pic>
      <p:pic>
        <p:nvPicPr>
          <p:cNvPr id="5" name="Picture 2"/>
          <p:cNvPicPr>
            <a:picLocks noChangeAspect="1" noChangeArrowheads="1"/>
          </p:cNvPicPr>
          <p:nvPr/>
        </p:nvPicPr>
        <p:blipFill>
          <a:blip r:embed="rId4" cstate="print"/>
          <a:srcRect l="2828" t="23803" r="6557" b="10000"/>
          <a:stretch>
            <a:fillRect/>
          </a:stretch>
        </p:blipFill>
        <p:spPr bwMode="auto">
          <a:xfrm>
            <a:off x="1830965" y="4001869"/>
            <a:ext cx="4865537" cy="2221510"/>
          </a:xfrm>
          <a:prstGeom prst="rect">
            <a:avLst/>
          </a:prstGeom>
          <a:noFill/>
          <a:ln w="9525">
            <a:noFill/>
            <a:miter lim="800000"/>
            <a:headEnd/>
            <a:tailEnd/>
          </a:ln>
        </p:spPr>
      </p:pic>
    </p:spTree>
    <p:extLst>
      <p:ext uri="{BB962C8B-B14F-4D97-AF65-F5344CB8AC3E}">
        <p14:creationId xmlns:p14="http://schemas.microsoft.com/office/powerpoint/2010/main" val="236001179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9254" t="47003" r="20895" b="18343"/>
          <a:stretch>
            <a:fillRect/>
          </a:stretch>
        </p:blipFill>
        <p:spPr bwMode="auto">
          <a:xfrm>
            <a:off x="2479343" y="3998796"/>
            <a:ext cx="7724633" cy="2395183"/>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l="13545" t="25791" r="37873" b="18866"/>
          <a:stretch>
            <a:fillRect/>
          </a:stretch>
        </p:blipFill>
        <p:spPr bwMode="auto">
          <a:xfrm>
            <a:off x="1483057" y="13649"/>
            <a:ext cx="5260837" cy="3745619"/>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l="28321" t="26149" r="10560" b="43761"/>
          <a:stretch>
            <a:fillRect/>
          </a:stretch>
        </p:blipFill>
        <p:spPr bwMode="auto">
          <a:xfrm>
            <a:off x="5372671" y="233062"/>
            <a:ext cx="5008727" cy="1541147"/>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l="14627" t="29179" r="45075" b="53806"/>
          <a:stretch>
            <a:fillRect/>
          </a:stretch>
        </p:blipFill>
        <p:spPr bwMode="auto">
          <a:xfrm>
            <a:off x="5754806" y="2715905"/>
            <a:ext cx="4913194" cy="1296536"/>
          </a:xfrm>
          <a:prstGeom prst="rect">
            <a:avLst/>
          </a:prstGeom>
          <a:noFill/>
          <a:ln w="9525">
            <a:noFill/>
            <a:miter lim="800000"/>
            <a:headEnd/>
            <a:tailEnd/>
          </a:ln>
        </p:spPr>
      </p:pic>
    </p:spTree>
    <p:extLst>
      <p:ext uri="{BB962C8B-B14F-4D97-AF65-F5344CB8AC3E}">
        <p14:creationId xmlns:p14="http://schemas.microsoft.com/office/powerpoint/2010/main" val="323877297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0" y="188914"/>
            <a:ext cx="9072500" cy="777875"/>
          </a:xfrm>
        </p:spPr>
        <p:txBody>
          <a:bodyPr>
            <a:normAutofit fontScale="90000"/>
          </a:bodyPr>
          <a:lstStyle/>
          <a:p>
            <a:pPr algn="ctr"/>
            <a:r>
              <a:rPr lang="fr-FR" sz="3600" b="1" dirty="0">
                <a:latin typeface="Calibri" panose="020F0502020204030204" pitchFamily="34" charset="0"/>
              </a:rPr>
              <a:t>Différence entre activité diagnostique </a:t>
            </a:r>
            <a:br>
              <a:rPr lang="fr-FR" sz="3600" b="1" dirty="0">
                <a:latin typeface="Calibri" panose="020F0502020204030204" pitchFamily="34" charset="0"/>
              </a:rPr>
            </a:br>
            <a:r>
              <a:rPr lang="fr-FR" sz="3600" b="1" dirty="0">
                <a:latin typeface="Calibri" panose="020F0502020204030204" pitchFamily="34" charset="0"/>
              </a:rPr>
              <a:t>et activité de recherche</a:t>
            </a:r>
          </a:p>
        </p:txBody>
      </p:sp>
      <p:sp>
        <p:nvSpPr>
          <p:cNvPr id="3" name="Espace réservé du contenu 2"/>
          <p:cNvSpPr>
            <a:spLocks noGrp="1"/>
          </p:cNvSpPr>
          <p:nvPr>
            <p:ph idx="1"/>
          </p:nvPr>
        </p:nvSpPr>
        <p:spPr>
          <a:xfrm>
            <a:off x="1524000" y="1392072"/>
            <a:ext cx="9144000" cy="4618203"/>
          </a:xfrm>
        </p:spPr>
        <p:txBody>
          <a:bodyPr>
            <a:normAutofit fontScale="92500" lnSpcReduction="10000"/>
          </a:bodyPr>
          <a:lstStyle/>
          <a:p>
            <a:r>
              <a:rPr lang="fr-FR" dirty="0"/>
              <a:t>Un laboratoire de diagnostic</a:t>
            </a:r>
          </a:p>
          <a:p>
            <a:pPr lvl="1"/>
            <a:r>
              <a:rPr lang="fr-FR" dirty="0"/>
              <a:t>Utilise des technologies validées pour obtenir un résultat prévisible dont l’interprétation est à priori connue</a:t>
            </a:r>
          </a:p>
          <a:p>
            <a:pPr lvl="1"/>
            <a:r>
              <a:rPr lang="fr-FR" dirty="0"/>
              <a:t>Il est soumis à un control de qualité et a une obligation de résultat dans un temps imparti</a:t>
            </a:r>
          </a:p>
          <a:p>
            <a:pPr lvl="1"/>
            <a:r>
              <a:rPr lang="fr-FR" dirty="0"/>
              <a:t>Le malade signe un consentement au test</a:t>
            </a:r>
          </a:p>
          <a:p>
            <a:r>
              <a:rPr lang="fr-FR" dirty="0"/>
              <a:t>Un laboratoire de recherche</a:t>
            </a:r>
          </a:p>
          <a:p>
            <a:pPr lvl="1"/>
            <a:r>
              <a:rPr lang="fr-FR" dirty="0"/>
              <a:t>Utilise des technologies validée ou non validée, pour obtenir des données qui feront avancer les connaissances, ce qui pourra ou non, avoir une utilité pratique</a:t>
            </a:r>
          </a:p>
          <a:p>
            <a:pPr lvl="1"/>
            <a:r>
              <a:rPr lang="fr-FR" dirty="0"/>
              <a:t>Il n’a pas d’obligation de résultat ni d’obligation de rendre les résultats positifs ou négatifs</a:t>
            </a:r>
          </a:p>
          <a:p>
            <a:pPr lvl="1"/>
            <a:r>
              <a:rPr lang="fr-FR" dirty="0"/>
              <a:t>Le malades signe un consentement à la recherche</a:t>
            </a:r>
          </a:p>
          <a:p>
            <a:pPr lvl="1"/>
            <a:endParaRPr lang="fr-FR" dirty="0"/>
          </a:p>
        </p:txBody>
      </p:sp>
    </p:spTree>
    <p:extLst>
      <p:ext uri="{BB962C8B-B14F-4D97-AF65-F5344CB8AC3E}">
        <p14:creationId xmlns:p14="http://schemas.microsoft.com/office/powerpoint/2010/main" val="3399675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524000" y="274638"/>
            <a:ext cx="9144000" cy="1143000"/>
          </a:xfrm>
        </p:spPr>
        <p:txBody>
          <a:bodyPr>
            <a:noAutofit/>
          </a:bodyPr>
          <a:lstStyle/>
          <a:p>
            <a:pPr algn="ctr"/>
            <a:r>
              <a:rPr lang="nl-BE" sz="3600" b="1" dirty="0" err="1"/>
              <a:t>Recommendation</a:t>
            </a:r>
            <a:r>
              <a:rPr lang="nl-BE" sz="3600" b="1" dirty="0"/>
              <a:t> of the </a:t>
            </a:r>
            <a:r>
              <a:rPr lang="nl-BE" sz="3600" b="1" dirty="0" err="1"/>
              <a:t>Committee</a:t>
            </a:r>
            <a:r>
              <a:rPr lang="nl-BE" sz="3600" b="1" dirty="0"/>
              <a:t> of Ministers to </a:t>
            </a:r>
            <a:r>
              <a:rPr lang="nl-BE" sz="3600" b="1" dirty="0" err="1"/>
              <a:t>member</a:t>
            </a:r>
            <a:r>
              <a:rPr lang="nl-BE" sz="3600" b="1" dirty="0"/>
              <a:t> </a:t>
            </a:r>
            <a:r>
              <a:rPr lang="nl-BE" sz="3600" b="1" dirty="0" err="1"/>
              <a:t>states</a:t>
            </a:r>
            <a:r>
              <a:rPr lang="nl-BE" sz="3600" b="1" dirty="0"/>
              <a:t>.</a:t>
            </a:r>
            <a:br>
              <a:rPr lang="nl-BE" sz="3600" b="1" dirty="0"/>
            </a:br>
            <a:r>
              <a:rPr lang="nl-BE" sz="2800" b="1" dirty="0"/>
              <a:t>CM/</a:t>
            </a:r>
            <a:r>
              <a:rPr lang="nl-BE" sz="2800" b="1" dirty="0" err="1"/>
              <a:t>Rec</a:t>
            </a:r>
            <a:r>
              <a:rPr lang="nl-BE" sz="2800" b="1" dirty="0"/>
              <a:t> (2010)11</a:t>
            </a:r>
            <a:endParaRPr lang="nl-BE" sz="3600" b="1" dirty="0"/>
          </a:p>
        </p:txBody>
      </p:sp>
      <p:sp>
        <p:nvSpPr>
          <p:cNvPr id="3" name="Tijdelijke aanduiding voor inhoud 2"/>
          <p:cNvSpPr>
            <a:spLocks noGrp="1"/>
          </p:cNvSpPr>
          <p:nvPr>
            <p:ph idx="1"/>
          </p:nvPr>
        </p:nvSpPr>
        <p:spPr>
          <a:xfrm>
            <a:off x="1981200" y="2009641"/>
            <a:ext cx="8229600" cy="4525963"/>
          </a:xfrm>
        </p:spPr>
        <p:txBody>
          <a:bodyPr>
            <a:normAutofit/>
          </a:bodyPr>
          <a:lstStyle/>
          <a:p>
            <a:r>
              <a:rPr lang="nl-BE" dirty="0"/>
              <a:t>“…</a:t>
            </a:r>
            <a:r>
              <a:rPr lang="nl-BE" dirty="0" err="1"/>
              <a:t>systematic</a:t>
            </a:r>
            <a:r>
              <a:rPr lang="nl-BE" dirty="0"/>
              <a:t> </a:t>
            </a:r>
            <a:r>
              <a:rPr lang="nl-BE" dirty="0" err="1"/>
              <a:t>assessment</a:t>
            </a:r>
            <a:r>
              <a:rPr lang="nl-BE" dirty="0"/>
              <a:t> of the </a:t>
            </a:r>
            <a:r>
              <a:rPr lang="nl-BE" dirty="0" err="1"/>
              <a:t>quality</a:t>
            </a:r>
            <a:r>
              <a:rPr lang="nl-BE" dirty="0"/>
              <a:t>, </a:t>
            </a:r>
            <a:r>
              <a:rPr lang="nl-BE" dirty="0" err="1"/>
              <a:t>effectiveness</a:t>
            </a:r>
            <a:r>
              <a:rPr lang="nl-BE" dirty="0"/>
              <a:t> and efficiency of </a:t>
            </a:r>
            <a:r>
              <a:rPr lang="nl-BE" dirty="0" err="1"/>
              <a:t>genetic</a:t>
            </a:r>
            <a:r>
              <a:rPr lang="nl-BE" dirty="0"/>
              <a:t> services.”</a:t>
            </a:r>
          </a:p>
          <a:p>
            <a:pPr lvl="1"/>
            <a:r>
              <a:rPr lang="nl-BE" dirty="0"/>
              <a:t>“</a:t>
            </a:r>
            <a:r>
              <a:rPr lang="nl-BE" dirty="0" err="1"/>
              <a:t>developing</a:t>
            </a:r>
            <a:r>
              <a:rPr lang="nl-BE" dirty="0"/>
              <a:t> and </a:t>
            </a:r>
            <a:r>
              <a:rPr lang="nl-BE" dirty="0" err="1"/>
              <a:t>sharing</a:t>
            </a:r>
            <a:r>
              <a:rPr lang="nl-BE" dirty="0"/>
              <a:t> </a:t>
            </a:r>
            <a:r>
              <a:rPr lang="nl-BE" dirty="0" err="1"/>
              <a:t>standards</a:t>
            </a:r>
            <a:r>
              <a:rPr lang="nl-BE" dirty="0"/>
              <a:t>”</a:t>
            </a:r>
          </a:p>
          <a:p>
            <a:pPr lvl="1"/>
            <a:r>
              <a:rPr lang="nl-BE" dirty="0"/>
              <a:t>“</a:t>
            </a:r>
            <a:r>
              <a:rPr lang="nl-BE" dirty="0" err="1"/>
              <a:t>clinical</a:t>
            </a:r>
            <a:r>
              <a:rPr lang="nl-BE" dirty="0"/>
              <a:t> </a:t>
            </a:r>
            <a:r>
              <a:rPr lang="nl-BE" dirty="0" err="1"/>
              <a:t>practice</a:t>
            </a:r>
            <a:r>
              <a:rPr lang="nl-BE" dirty="0"/>
              <a:t> </a:t>
            </a:r>
            <a:r>
              <a:rPr lang="nl-BE" dirty="0" err="1"/>
              <a:t>guidelines</a:t>
            </a:r>
            <a:r>
              <a:rPr lang="nl-BE" dirty="0"/>
              <a:t>”</a:t>
            </a:r>
          </a:p>
          <a:p>
            <a:pPr lvl="1"/>
            <a:r>
              <a:rPr lang="nl-BE" dirty="0"/>
              <a:t>“</a:t>
            </a:r>
            <a:r>
              <a:rPr lang="nl-BE" dirty="0" err="1"/>
              <a:t>clinical</a:t>
            </a:r>
            <a:r>
              <a:rPr lang="nl-BE" dirty="0"/>
              <a:t> </a:t>
            </a:r>
            <a:r>
              <a:rPr lang="nl-BE" dirty="0" err="1"/>
              <a:t>protocols</a:t>
            </a:r>
            <a:r>
              <a:rPr lang="nl-BE" dirty="0"/>
              <a:t> at the </a:t>
            </a:r>
            <a:r>
              <a:rPr lang="nl-BE" dirty="0" err="1"/>
              <a:t>European</a:t>
            </a:r>
            <a:r>
              <a:rPr lang="nl-BE" dirty="0"/>
              <a:t> level”</a:t>
            </a:r>
          </a:p>
          <a:p>
            <a:r>
              <a:rPr lang="nl-BE" dirty="0"/>
              <a:t>“… </a:t>
            </a:r>
            <a:r>
              <a:rPr lang="nl-BE" dirty="0" err="1"/>
              <a:t>necessary</a:t>
            </a:r>
            <a:r>
              <a:rPr lang="nl-BE" dirty="0"/>
              <a:t> </a:t>
            </a:r>
            <a:r>
              <a:rPr lang="nl-BE" dirty="0" err="1"/>
              <a:t>infrastructure</a:t>
            </a:r>
            <a:r>
              <a:rPr lang="nl-BE" dirty="0"/>
              <a:t>, tools, resources,…</a:t>
            </a:r>
            <a:r>
              <a:rPr lang="nl-BE" dirty="0" err="1"/>
              <a:t>lead</a:t>
            </a:r>
            <a:r>
              <a:rPr lang="nl-BE" dirty="0"/>
              <a:t> to </a:t>
            </a:r>
            <a:r>
              <a:rPr lang="nl-BE" dirty="0" err="1"/>
              <a:t>quality</a:t>
            </a:r>
            <a:r>
              <a:rPr lang="nl-BE" dirty="0"/>
              <a:t> </a:t>
            </a:r>
            <a:r>
              <a:rPr lang="nl-BE" dirty="0" err="1"/>
              <a:t>genetic</a:t>
            </a:r>
            <a:r>
              <a:rPr lang="nl-BE" dirty="0"/>
              <a:t> </a:t>
            </a:r>
            <a:r>
              <a:rPr lang="nl-BE" dirty="0" err="1"/>
              <a:t>testing</a:t>
            </a:r>
            <a:r>
              <a:rPr lang="nl-BE" dirty="0"/>
              <a:t>”</a:t>
            </a:r>
          </a:p>
          <a:p>
            <a:r>
              <a:rPr lang="nl-BE" dirty="0"/>
              <a:t>“…</a:t>
            </a:r>
            <a:r>
              <a:rPr lang="nl-BE" dirty="0" err="1"/>
              <a:t>implement</a:t>
            </a:r>
            <a:r>
              <a:rPr lang="nl-BE" dirty="0"/>
              <a:t> </a:t>
            </a:r>
            <a:r>
              <a:rPr lang="nl-BE" dirty="0" err="1"/>
              <a:t>quality</a:t>
            </a:r>
            <a:r>
              <a:rPr lang="nl-BE" dirty="0"/>
              <a:t> </a:t>
            </a:r>
            <a:r>
              <a:rPr lang="nl-BE" dirty="0" err="1"/>
              <a:t>systems</a:t>
            </a:r>
            <a:r>
              <a:rPr lang="nl-BE" dirty="0"/>
              <a:t>, </a:t>
            </a:r>
            <a:r>
              <a:rPr lang="nl-BE" dirty="0" err="1"/>
              <a:t>participate</a:t>
            </a:r>
            <a:r>
              <a:rPr lang="nl-BE" dirty="0"/>
              <a:t> in EQA, prove </a:t>
            </a:r>
            <a:r>
              <a:rPr lang="nl-BE" dirty="0" err="1"/>
              <a:t>quality</a:t>
            </a:r>
            <a:r>
              <a:rPr lang="nl-BE" dirty="0"/>
              <a:t> </a:t>
            </a:r>
            <a:r>
              <a:rPr lang="nl-BE" dirty="0" err="1"/>
              <a:t>by</a:t>
            </a:r>
            <a:r>
              <a:rPr lang="nl-BE" dirty="0"/>
              <a:t> </a:t>
            </a:r>
            <a:r>
              <a:rPr lang="nl-BE" dirty="0" err="1"/>
              <a:t>accreditation</a:t>
            </a:r>
            <a:r>
              <a:rPr lang="nl-BE" dirty="0"/>
              <a:t>, …”</a:t>
            </a:r>
          </a:p>
          <a:p>
            <a:endParaRPr lang="nl-BE" dirty="0"/>
          </a:p>
        </p:txBody>
      </p:sp>
    </p:spTree>
    <p:extLst>
      <p:ext uri="{BB962C8B-B14F-4D97-AF65-F5344CB8AC3E}">
        <p14:creationId xmlns:p14="http://schemas.microsoft.com/office/powerpoint/2010/main" val="369190377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dirty="0"/>
              <a:t>Comment définir des normes </a:t>
            </a:r>
            <a:br>
              <a:rPr lang="fr-FR" dirty="0"/>
            </a:br>
            <a:r>
              <a:rPr lang="fr-FR" dirty="0"/>
              <a:t>quand on ne sait presque rien ?</a:t>
            </a:r>
          </a:p>
        </p:txBody>
      </p:sp>
      <p:sp>
        <p:nvSpPr>
          <p:cNvPr id="3" name="Espace réservé du contenu 2"/>
          <p:cNvSpPr>
            <a:spLocks noGrp="1"/>
          </p:cNvSpPr>
          <p:nvPr>
            <p:ph idx="1"/>
          </p:nvPr>
        </p:nvSpPr>
        <p:spPr>
          <a:xfrm>
            <a:off x="1981200" y="1801505"/>
            <a:ext cx="8229600" cy="4324659"/>
          </a:xfrm>
        </p:spPr>
        <p:txBody>
          <a:bodyPr>
            <a:normAutofit fontScale="92500"/>
          </a:bodyPr>
          <a:lstStyle/>
          <a:p>
            <a:r>
              <a:rPr lang="fr-FR" dirty="0"/>
              <a:t>Besoin de savoir quels sont les </a:t>
            </a:r>
            <a:r>
              <a:rPr lang="fr-FR" dirty="0" err="1"/>
              <a:t>variants</a:t>
            </a:r>
            <a:r>
              <a:rPr lang="fr-FR" dirty="0"/>
              <a:t> qui peuvent être associés à des </a:t>
            </a:r>
            <a:r>
              <a:rPr lang="fr-FR" dirty="0" err="1"/>
              <a:t>phénomes</a:t>
            </a:r>
            <a:r>
              <a:rPr lang="fr-FR" dirty="0"/>
              <a:t> anormaux (probabilité et sévérité)</a:t>
            </a:r>
          </a:p>
          <a:p>
            <a:r>
              <a:rPr lang="en-US" dirty="0" err="1"/>
              <a:t>L’efficacité</a:t>
            </a:r>
            <a:r>
              <a:rPr lang="en-US" dirty="0"/>
              <a:t> du </a:t>
            </a:r>
            <a:r>
              <a:rPr lang="en-US" dirty="0" err="1"/>
              <a:t>filtrage</a:t>
            </a:r>
            <a:r>
              <a:rPr lang="en-US" dirty="0"/>
              <a:t> des variant </a:t>
            </a:r>
            <a:r>
              <a:rPr lang="en-US" dirty="0" err="1"/>
              <a:t>observés</a:t>
            </a:r>
            <a:r>
              <a:rPr lang="en-US" dirty="0"/>
              <a:t> </a:t>
            </a:r>
            <a:r>
              <a:rPr lang="en-US" dirty="0" err="1"/>
              <a:t>dépend</a:t>
            </a:r>
            <a:r>
              <a:rPr lang="en-US" dirty="0"/>
              <a:t> des </a:t>
            </a:r>
            <a:r>
              <a:rPr lang="en-US" dirty="0" err="1"/>
              <a:t>données</a:t>
            </a:r>
            <a:r>
              <a:rPr lang="en-US" dirty="0"/>
              <a:t> de </a:t>
            </a:r>
            <a:r>
              <a:rPr lang="en-US" dirty="0" err="1"/>
              <a:t>référence</a:t>
            </a:r>
            <a:r>
              <a:rPr lang="en-US" dirty="0"/>
              <a:t>: </a:t>
            </a:r>
          </a:p>
          <a:p>
            <a:pPr lvl="1"/>
            <a:r>
              <a:rPr lang="en-US" dirty="0" err="1"/>
              <a:t>Nombre</a:t>
            </a:r>
            <a:r>
              <a:rPr lang="en-US" dirty="0"/>
              <a:t> de </a:t>
            </a:r>
            <a:r>
              <a:rPr lang="en-US" dirty="0" err="1"/>
              <a:t>génomes</a:t>
            </a:r>
            <a:r>
              <a:rPr lang="en-US" dirty="0"/>
              <a:t> de </a:t>
            </a:r>
            <a:r>
              <a:rPr lang="en-US" dirty="0" err="1"/>
              <a:t>référence</a:t>
            </a:r>
            <a:r>
              <a:rPr lang="en-US" dirty="0"/>
              <a:t> et </a:t>
            </a:r>
            <a:r>
              <a:rPr lang="en-US" dirty="0" err="1"/>
              <a:t>diversité</a:t>
            </a:r>
            <a:r>
              <a:rPr lang="en-US" dirty="0"/>
              <a:t> </a:t>
            </a:r>
            <a:r>
              <a:rPr lang="en-US" dirty="0" err="1"/>
              <a:t>populationnelle</a:t>
            </a:r>
            <a:endParaRPr lang="en-US" dirty="0"/>
          </a:p>
          <a:p>
            <a:r>
              <a:rPr lang="en-US" dirty="0" err="1"/>
              <a:t>Utilité</a:t>
            </a:r>
            <a:r>
              <a:rPr lang="en-US" dirty="0"/>
              <a:t> des </a:t>
            </a:r>
            <a:r>
              <a:rPr lang="en-US" dirty="0" err="1"/>
              <a:t>données</a:t>
            </a:r>
            <a:r>
              <a:rPr lang="en-US" dirty="0"/>
              <a:t> </a:t>
            </a:r>
            <a:r>
              <a:rPr lang="en-US" dirty="0" err="1"/>
              <a:t>actuelles</a:t>
            </a:r>
            <a:r>
              <a:rPr lang="en-US" dirty="0"/>
              <a:t> </a:t>
            </a:r>
            <a:r>
              <a:rPr lang="en-US" dirty="0" err="1"/>
              <a:t>compliquées</a:t>
            </a:r>
            <a:r>
              <a:rPr lang="en-US" dirty="0"/>
              <a:t> par </a:t>
            </a:r>
            <a:r>
              <a:rPr lang="en-US" dirty="0" err="1"/>
              <a:t>l’hétérogénéité</a:t>
            </a:r>
            <a:endParaRPr lang="en-US" dirty="0"/>
          </a:p>
          <a:p>
            <a:pPr lvl="1"/>
            <a:r>
              <a:rPr lang="fr-FR" dirty="0"/>
              <a:t>Hétérogénéité des méthodologies expérimentales</a:t>
            </a:r>
          </a:p>
          <a:p>
            <a:pPr lvl="1"/>
            <a:r>
              <a:rPr lang="fr-FR" dirty="0"/>
              <a:t>Hétérogénéité des méthodes de filtres utilisée</a:t>
            </a:r>
          </a:p>
          <a:p>
            <a:pPr lvl="1"/>
            <a:r>
              <a:rPr lang="fr-FR" dirty="0"/>
              <a:t>Le qualité médiocres des données phénotypiques des BDD   </a:t>
            </a:r>
          </a:p>
        </p:txBody>
      </p:sp>
    </p:spTree>
    <p:extLst>
      <p:ext uri="{BB962C8B-B14F-4D97-AF65-F5344CB8AC3E}">
        <p14:creationId xmlns:p14="http://schemas.microsoft.com/office/powerpoint/2010/main" val="1146988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0" y="188914"/>
            <a:ext cx="9072500" cy="777875"/>
          </a:xfrm>
        </p:spPr>
        <p:txBody>
          <a:bodyPr>
            <a:normAutofit fontScale="90000"/>
          </a:bodyPr>
          <a:lstStyle/>
          <a:p>
            <a:pPr algn="ctr"/>
            <a:r>
              <a:rPr lang="fr-FR" dirty="0"/>
              <a:t>Ce qu’on sait sur le séquençage</a:t>
            </a:r>
            <a:br>
              <a:rPr lang="fr-FR" dirty="0"/>
            </a:br>
            <a:r>
              <a:rPr lang="fr-FR" sz="2800" dirty="0"/>
              <a:t>Nature 18 Août 2016</a:t>
            </a:r>
          </a:p>
        </p:txBody>
      </p:sp>
      <p:sp>
        <p:nvSpPr>
          <p:cNvPr id="3" name="Espace réservé du contenu 2"/>
          <p:cNvSpPr>
            <a:spLocks noGrp="1"/>
          </p:cNvSpPr>
          <p:nvPr>
            <p:ph idx="1"/>
          </p:nvPr>
        </p:nvSpPr>
        <p:spPr>
          <a:xfrm>
            <a:off x="838200" y="1364776"/>
            <a:ext cx="10515600" cy="4812187"/>
          </a:xfrm>
        </p:spPr>
        <p:txBody>
          <a:bodyPr>
            <a:normAutofit lnSpcReduction="10000"/>
          </a:bodyPr>
          <a:lstStyle/>
          <a:p>
            <a:r>
              <a:rPr lang="fr-FR" dirty="0"/>
              <a:t>1 Variant toutes les 8 paires de bases</a:t>
            </a:r>
          </a:p>
          <a:p>
            <a:r>
              <a:rPr lang="fr-FR" dirty="0"/>
              <a:t>Plus de 2 000 gènes où des mutations devraient causer de pertes de fonction n’ont jamais été associés à des maladies</a:t>
            </a:r>
          </a:p>
          <a:p>
            <a:r>
              <a:rPr lang="fr-FR" dirty="0"/>
              <a:t>Les mutations de 183 gènes considérées comme causant des maladies génétiques se trouvent être très fréquentes en population générale.</a:t>
            </a:r>
          </a:p>
          <a:p>
            <a:r>
              <a:rPr lang="fr-FR" dirty="0"/>
              <a:t>3,230 </a:t>
            </a:r>
            <a:r>
              <a:rPr lang="en-US" dirty="0" err="1"/>
              <a:t>gènes</a:t>
            </a:r>
            <a:r>
              <a:rPr lang="en-US" dirty="0"/>
              <a:t> </a:t>
            </a:r>
            <a:r>
              <a:rPr lang="en-US" dirty="0" err="1"/>
              <a:t>intolérant</a:t>
            </a:r>
            <a:r>
              <a:rPr lang="en-US" dirty="0"/>
              <a:t> à la </a:t>
            </a:r>
            <a:r>
              <a:rPr lang="en-US" dirty="0" err="1"/>
              <a:t>perte</a:t>
            </a:r>
            <a:r>
              <a:rPr lang="en-US" dirty="0"/>
              <a:t> de </a:t>
            </a:r>
            <a:r>
              <a:rPr lang="en-US" dirty="0" err="1"/>
              <a:t>fonction</a:t>
            </a:r>
            <a:endParaRPr lang="en-US" dirty="0"/>
          </a:p>
          <a:p>
            <a:r>
              <a:rPr lang="en-US" dirty="0"/>
              <a:t>72% ne </a:t>
            </a:r>
            <a:r>
              <a:rPr lang="en-US" dirty="0" err="1"/>
              <a:t>sont</a:t>
            </a:r>
            <a:r>
              <a:rPr lang="en-US" dirty="0"/>
              <a:t> </a:t>
            </a:r>
            <a:r>
              <a:rPr lang="en-US" dirty="0" err="1"/>
              <a:t>liés</a:t>
            </a:r>
            <a:r>
              <a:rPr lang="en-US" dirty="0"/>
              <a:t> à </a:t>
            </a:r>
            <a:r>
              <a:rPr lang="en-US" dirty="0" err="1"/>
              <a:t>aucune</a:t>
            </a:r>
            <a:r>
              <a:rPr lang="en-US" dirty="0"/>
              <a:t> </a:t>
            </a:r>
            <a:r>
              <a:rPr lang="en-US" dirty="0" err="1"/>
              <a:t>maladie</a:t>
            </a:r>
            <a:r>
              <a:rPr lang="en-US" dirty="0"/>
              <a:t> </a:t>
            </a:r>
            <a:r>
              <a:rPr lang="en-US" dirty="0" err="1"/>
              <a:t>connue</a:t>
            </a:r>
            <a:r>
              <a:rPr lang="en-US" dirty="0"/>
              <a:t> </a:t>
            </a:r>
            <a:r>
              <a:rPr lang="en-US" dirty="0" err="1"/>
              <a:t>dans</a:t>
            </a:r>
            <a:r>
              <a:rPr lang="en-US" dirty="0"/>
              <a:t> OMIM </a:t>
            </a:r>
            <a:r>
              <a:rPr lang="en-US" dirty="0" err="1"/>
              <a:t>ou</a:t>
            </a:r>
            <a:r>
              <a:rPr lang="en-US" dirty="0"/>
              <a:t> </a:t>
            </a:r>
            <a:r>
              <a:rPr lang="en-US" dirty="0" err="1"/>
              <a:t>ClinVar</a:t>
            </a:r>
            <a:r>
              <a:rPr lang="en-US" dirty="0"/>
              <a:t> </a:t>
            </a:r>
            <a:r>
              <a:rPr lang="fr-FR" dirty="0"/>
              <a:t> </a:t>
            </a:r>
          </a:p>
          <a:p>
            <a:r>
              <a:rPr lang="fr-FR" dirty="0"/>
              <a:t>Pour 60% des maladies considérées comme d’origine génétique, le séquençage de détecte aucune anomalie qui peut être considérée comme causale</a:t>
            </a:r>
          </a:p>
        </p:txBody>
      </p:sp>
    </p:spTree>
    <p:extLst>
      <p:ext uri="{BB962C8B-B14F-4D97-AF65-F5344CB8AC3E}">
        <p14:creationId xmlns:p14="http://schemas.microsoft.com/office/powerpoint/2010/main" val="1864211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163773" y="1"/>
            <a:ext cx="11150221" cy="1133745"/>
          </a:xfrm>
        </p:spPr>
        <p:txBody>
          <a:bodyPr>
            <a:noAutofit/>
          </a:bodyPr>
          <a:lstStyle/>
          <a:p>
            <a:pPr algn="ctr"/>
            <a:r>
              <a:rPr lang="fr-FR" sz="4000" b="1" dirty="0"/>
              <a:t>Les Objectifs de la Génétique Médicale</a:t>
            </a:r>
            <a:br>
              <a:rPr lang="fr-FR" sz="4000" b="1" dirty="0"/>
            </a:br>
            <a:r>
              <a:rPr lang="fr-FR" sz="3200" b="1" dirty="0"/>
              <a:t>ou le service aux personnes concernées</a:t>
            </a:r>
          </a:p>
        </p:txBody>
      </p:sp>
      <p:sp>
        <p:nvSpPr>
          <p:cNvPr id="20484" name="Rectangle 3"/>
          <p:cNvSpPr>
            <a:spLocks noGrp="1" noChangeArrowheads="1"/>
          </p:cNvSpPr>
          <p:nvPr>
            <p:ph type="body" idx="1"/>
          </p:nvPr>
        </p:nvSpPr>
        <p:spPr>
          <a:xfrm>
            <a:off x="1981201" y="1223756"/>
            <a:ext cx="8228013" cy="4905583"/>
          </a:xfrm>
        </p:spPr>
        <p:txBody>
          <a:bodyPr/>
          <a:lstStyle/>
          <a:p>
            <a:pPr marL="0" indent="0">
              <a:buNone/>
            </a:pPr>
            <a:endParaRPr lang="fr-FR" dirty="0"/>
          </a:p>
          <a:p>
            <a:pPr>
              <a:lnSpc>
                <a:spcPct val="90000"/>
              </a:lnSpc>
            </a:pPr>
            <a:r>
              <a:rPr lang="fr-FR" dirty="0">
                <a:latin typeface="Calibri" panose="020F0502020204030204" pitchFamily="34" charset="0"/>
              </a:rPr>
              <a:t>Etablir le diagnostic  pour mieux prendre en charge</a:t>
            </a:r>
          </a:p>
          <a:p>
            <a:pPr>
              <a:lnSpc>
                <a:spcPct val="90000"/>
              </a:lnSpc>
            </a:pPr>
            <a:r>
              <a:rPr lang="fr-FR" dirty="0">
                <a:latin typeface="Calibri" panose="020F0502020204030204" pitchFamily="34" charset="0"/>
              </a:rPr>
              <a:t>Expliquer l’origine de la maladie, son mode de transmission et estimer les risques pour les apparentés</a:t>
            </a:r>
          </a:p>
          <a:p>
            <a:pPr>
              <a:lnSpc>
                <a:spcPct val="90000"/>
              </a:lnSpc>
            </a:pPr>
            <a:r>
              <a:rPr lang="fr-FR" dirty="0">
                <a:latin typeface="Calibri" panose="020F0502020204030204" pitchFamily="34" charset="0"/>
              </a:rPr>
              <a:t>Permettre le diagnostic prénatal / Préimplantatoire</a:t>
            </a:r>
          </a:p>
          <a:p>
            <a:pPr>
              <a:lnSpc>
                <a:spcPct val="90000"/>
              </a:lnSpc>
            </a:pPr>
            <a:r>
              <a:rPr lang="fr-FR" dirty="0">
                <a:latin typeface="Calibri" panose="020F0502020204030204" pitchFamily="34" charset="0"/>
              </a:rPr>
              <a:t>Dépister des apparentés asymptomatiques</a:t>
            </a:r>
          </a:p>
          <a:p>
            <a:pPr lvl="1">
              <a:lnSpc>
                <a:spcPct val="90000"/>
              </a:lnSpc>
            </a:pPr>
            <a:r>
              <a:rPr lang="fr-FR" sz="2800" dirty="0">
                <a:latin typeface="Calibri" panose="020F0502020204030204" pitchFamily="34" charset="0"/>
              </a:rPr>
              <a:t>si intervention possible, préventive ou curative </a:t>
            </a:r>
          </a:p>
          <a:p>
            <a:pPr lvl="1">
              <a:lnSpc>
                <a:spcPct val="90000"/>
              </a:lnSpc>
            </a:pPr>
            <a:r>
              <a:rPr lang="fr-FR" sz="2800" dirty="0">
                <a:latin typeface="Calibri" panose="020F0502020204030204" pitchFamily="34" charset="0"/>
              </a:rPr>
              <a:t>ou prise de décision, en particulier en matière de reproduction</a:t>
            </a:r>
          </a:p>
        </p:txBody>
      </p:sp>
    </p:spTree>
    <p:extLst>
      <p:ext uri="{BB962C8B-B14F-4D97-AF65-F5344CB8AC3E}">
        <p14:creationId xmlns:p14="http://schemas.microsoft.com/office/powerpoint/2010/main" val="2189874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550860" y="1684388"/>
            <a:ext cx="7361564" cy="2135456"/>
          </a:xfrm>
          <a:prstGeom prst="rect">
            <a:avLst/>
          </a:prstGeom>
        </p:spPr>
        <p:txBody>
          <a:bodyPr wrap="square">
            <a:spAutoFit/>
          </a:bodyPr>
          <a:lstStyle/>
          <a:p>
            <a:pPr algn="ct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fr-FR" b="1" dirty="0">
                <a:solidFill>
                  <a:srgbClr val="000000"/>
                </a:solidFill>
                <a:cs typeface="Times New Roman" pitchFamily="18" charset="0"/>
              </a:rPr>
              <a:t> Par </a:t>
            </a:r>
            <a:r>
              <a:rPr lang="fr-FR" b="1" dirty="0" err="1">
                <a:solidFill>
                  <a:srgbClr val="000000"/>
                </a:solidFill>
                <a:cs typeface="Times New Roman" pitchFamily="18" charset="0"/>
              </a:rPr>
              <a:t>exome</a:t>
            </a:r>
            <a:r>
              <a:rPr lang="fr-FR" b="1" dirty="0">
                <a:solidFill>
                  <a:srgbClr val="000000"/>
                </a:solidFill>
                <a:cs typeface="Times New Roman" pitchFamily="18" charset="0"/>
              </a:rPr>
              <a:t> </a:t>
            </a:r>
          </a:p>
          <a:p>
            <a:pPr algn="ct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fr-FR" b="1" dirty="0">
                <a:cs typeface="Times New Roman" pitchFamily="18" charset="0"/>
              </a:rPr>
              <a:t>50 Mb : </a:t>
            </a:r>
            <a:r>
              <a:rPr lang="fr-FR" b="1" dirty="0">
                <a:solidFill>
                  <a:srgbClr val="00B0F0"/>
                </a:solidFill>
                <a:cs typeface="Times New Roman" pitchFamily="18" charset="0"/>
              </a:rPr>
              <a:t>1.5% </a:t>
            </a:r>
            <a:r>
              <a:rPr lang="fr-FR" b="1" dirty="0">
                <a:cs typeface="Times New Roman" pitchFamily="18" charset="0"/>
              </a:rPr>
              <a:t>du génome </a:t>
            </a:r>
          </a:p>
          <a:p>
            <a:pPr algn="ct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fr-FR" b="1" dirty="0">
              <a:cs typeface="Times New Roman" pitchFamily="18" charset="0"/>
            </a:endParaRPr>
          </a:p>
          <a:p>
            <a:pPr algn="ct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fr-FR" b="1" dirty="0">
              <a:cs typeface="Times New Roman" pitchFamily="18" charset="0"/>
            </a:endParaRPr>
          </a:p>
          <a:p>
            <a:pPr algn="ct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fr-FR" b="1" dirty="0">
              <a:cs typeface="Times New Roman" pitchFamily="18" charset="0"/>
            </a:endParaRPr>
          </a:p>
          <a:p>
            <a:pPr algn="ctr">
              <a:lnSpc>
                <a:spcPct val="87000"/>
              </a:lnSpc>
              <a:spcBef>
                <a:spcPts val="300"/>
              </a:spcBef>
              <a:buFont typeface="Wingdings" pitchFamily="2" charset="2"/>
              <a:buChar char="ü"/>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fr-FR" b="1" dirty="0">
                <a:solidFill>
                  <a:srgbClr val="C00000"/>
                </a:solidFill>
                <a:cs typeface="Times New Roman" pitchFamily="18" charset="0"/>
              </a:rPr>
              <a:t>20 000 </a:t>
            </a:r>
            <a:r>
              <a:rPr lang="fr-FR" b="1" dirty="0">
                <a:cs typeface="Times New Roman" pitchFamily="18" charset="0"/>
              </a:rPr>
              <a:t>variations SNV/</a:t>
            </a:r>
            <a:r>
              <a:rPr lang="fr-FR" b="1" dirty="0" err="1">
                <a:cs typeface="Times New Roman" pitchFamily="18" charset="0"/>
              </a:rPr>
              <a:t>indels</a:t>
            </a:r>
            <a:r>
              <a:rPr lang="fr-FR" b="1" i="1" dirty="0">
                <a:cs typeface="Times New Roman" pitchFamily="18" charset="0"/>
              </a:rPr>
              <a:t>  </a:t>
            </a:r>
            <a:endParaRPr lang="fr-FR" b="1" dirty="0">
              <a:cs typeface="Times New Roman" pitchFamily="18" charset="0"/>
            </a:endParaRPr>
          </a:p>
          <a:p>
            <a:pPr algn="ctr">
              <a:lnSpc>
                <a:spcPct val="87000"/>
              </a:lnSpc>
              <a:spcBef>
                <a:spcPts val="300"/>
              </a:spcBef>
              <a:buFont typeface="Wingdings" pitchFamily="2" charset="2"/>
              <a:buChar char="ü"/>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fr-FR" b="1" dirty="0">
                <a:solidFill>
                  <a:srgbClr val="C00000"/>
                </a:solidFill>
                <a:cs typeface="Times New Roman" pitchFamily="18" charset="0"/>
              </a:rPr>
              <a:t>1000</a:t>
            </a:r>
            <a:r>
              <a:rPr lang="fr-FR" b="1" dirty="0">
                <a:solidFill>
                  <a:srgbClr val="00B0F0"/>
                </a:solidFill>
                <a:cs typeface="Times New Roman" pitchFamily="18" charset="0"/>
              </a:rPr>
              <a:t> </a:t>
            </a:r>
            <a:r>
              <a:rPr lang="fr-FR" b="1" dirty="0">
                <a:cs typeface="Times New Roman" pitchFamily="18" charset="0"/>
              </a:rPr>
              <a:t>variations</a:t>
            </a:r>
            <a:r>
              <a:rPr lang="fr-FR" b="1" dirty="0">
                <a:solidFill>
                  <a:srgbClr val="00B0F0"/>
                </a:solidFill>
                <a:cs typeface="Times New Roman" pitchFamily="18" charset="0"/>
              </a:rPr>
              <a:t> rares </a:t>
            </a:r>
            <a:r>
              <a:rPr lang="fr-FR" b="1" dirty="0">
                <a:cs typeface="Times New Roman" pitchFamily="18" charset="0"/>
              </a:rPr>
              <a:t>(&lt;0.1%)</a:t>
            </a:r>
            <a:endParaRPr lang="fr-FR" b="1" dirty="0">
              <a:solidFill>
                <a:srgbClr val="00B0F0"/>
              </a:solidFill>
              <a:cs typeface="Times New Roman" pitchFamily="18" charset="0"/>
            </a:endParaRPr>
          </a:p>
          <a:p>
            <a:pPr algn="ctr">
              <a:lnSpc>
                <a:spcPct val="87000"/>
              </a:lnSpc>
              <a:spcBef>
                <a:spcPts val="300"/>
              </a:spcBef>
              <a:buFont typeface="Wingdings" pitchFamily="2" charset="2"/>
              <a:buChar char="ü"/>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fr-FR" b="1" dirty="0">
                <a:solidFill>
                  <a:srgbClr val="00B0F0"/>
                </a:solidFill>
                <a:cs typeface="Times New Roman" pitchFamily="18" charset="0"/>
              </a:rPr>
              <a:t>1,5 </a:t>
            </a:r>
            <a:r>
              <a:rPr lang="fr-FR" b="1" dirty="0">
                <a:cs typeface="Times New Roman" pitchFamily="18" charset="0"/>
              </a:rPr>
              <a:t>variation</a:t>
            </a:r>
            <a:r>
              <a:rPr lang="fr-FR" b="1" dirty="0">
                <a:solidFill>
                  <a:srgbClr val="00B0F0"/>
                </a:solidFill>
                <a:cs typeface="Times New Roman" pitchFamily="18" charset="0"/>
              </a:rPr>
              <a:t> </a:t>
            </a:r>
            <a:r>
              <a:rPr lang="fr-FR" b="1" i="1" dirty="0">
                <a:solidFill>
                  <a:srgbClr val="00B0F0"/>
                </a:solidFill>
                <a:cs typeface="Times New Roman" pitchFamily="18" charset="0"/>
              </a:rPr>
              <a:t>de novo</a:t>
            </a:r>
            <a:endParaRPr lang="fr-FR" dirty="0">
              <a:solidFill>
                <a:srgbClr val="00B0F0"/>
              </a:solidFill>
            </a:endParaRPr>
          </a:p>
        </p:txBody>
      </p:sp>
      <p:sp>
        <p:nvSpPr>
          <p:cNvPr id="13" name="Line 66"/>
          <p:cNvSpPr>
            <a:spLocks noChangeShapeType="1"/>
          </p:cNvSpPr>
          <p:nvPr/>
        </p:nvSpPr>
        <p:spPr bwMode="auto">
          <a:xfrm flipH="1" flipV="1">
            <a:off x="6161606" y="2310681"/>
            <a:ext cx="0" cy="576064"/>
          </a:xfrm>
          <a:prstGeom prst="line">
            <a:avLst/>
          </a:prstGeom>
          <a:noFill/>
          <a:ln w="57150">
            <a:solidFill>
              <a:srgbClr val="C00000"/>
            </a:solidFill>
            <a:round/>
            <a:headEnd type="triangle" w="med" len="med"/>
            <a:tailEnd/>
          </a:ln>
          <a:effectLst>
            <a:outerShdw blurRad="50800" dist="38100" dir="8100000" algn="tr" rotWithShape="0">
              <a:prstClr val="black">
                <a:alpha val="40000"/>
              </a:prstClr>
            </a:outerShdw>
          </a:effectLst>
        </p:spPr>
        <p:txBody>
          <a:bodyPr lIns="91427" tIns="45713" rIns="91427" bIns="45713"/>
          <a:lstStyle/>
          <a:p>
            <a:endParaRPr lang="fr-FR">
              <a:solidFill>
                <a:srgbClr val="000000"/>
              </a:solidFill>
            </a:endParaRPr>
          </a:p>
        </p:txBody>
      </p:sp>
      <p:sp>
        <p:nvSpPr>
          <p:cNvPr id="17" name="ZoneTexte 16"/>
          <p:cNvSpPr txBox="1"/>
          <p:nvPr/>
        </p:nvSpPr>
        <p:spPr>
          <a:xfrm>
            <a:off x="3836744" y="4204668"/>
            <a:ext cx="4714908" cy="923330"/>
          </a:xfrm>
          <a:prstGeom prst="rect">
            <a:avLst/>
          </a:prstGeom>
          <a:noFill/>
          <a:ln>
            <a:noFill/>
          </a:ln>
        </p:spPr>
        <p:txBody>
          <a:bodyPr wrap="square" rtlCol="0">
            <a:spAutoFit/>
          </a:bodyPr>
          <a:lstStyle/>
          <a:p>
            <a:pPr algn="ctr"/>
            <a:r>
              <a:rPr lang="fr-FR" b="1" dirty="0"/>
              <a:t>Défi médical et scientifique :</a:t>
            </a:r>
          </a:p>
          <a:p>
            <a:pPr algn="ctr"/>
            <a:r>
              <a:rPr lang="fr-FR" b="1" dirty="0">
                <a:solidFill>
                  <a:srgbClr val="C00000"/>
                </a:solidFill>
              </a:rPr>
              <a:t>Interprétation</a:t>
            </a:r>
            <a:r>
              <a:rPr lang="fr-FR" b="1" dirty="0">
                <a:solidFill>
                  <a:srgbClr val="FF0000"/>
                </a:solidFill>
              </a:rPr>
              <a:t> </a:t>
            </a:r>
          </a:p>
          <a:p>
            <a:pPr algn="ctr"/>
            <a:r>
              <a:rPr lang="fr-FR" b="1" dirty="0">
                <a:solidFill>
                  <a:srgbClr val="00B0F0"/>
                </a:solidFill>
              </a:rPr>
              <a:t>des variations génétiques rares</a:t>
            </a:r>
          </a:p>
        </p:txBody>
      </p:sp>
      <p:sp>
        <p:nvSpPr>
          <p:cNvPr id="18" name="Line 66"/>
          <p:cNvSpPr>
            <a:spLocks noChangeShapeType="1"/>
          </p:cNvSpPr>
          <p:nvPr/>
        </p:nvSpPr>
        <p:spPr bwMode="auto">
          <a:xfrm flipH="1" flipV="1">
            <a:off x="6188902" y="3756090"/>
            <a:ext cx="0" cy="504000"/>
          </a:xfrm>
          <a:prstGeom prst="line">
            <a:avLst/>
          </a:prstGeom>
          <a:noFill/>
          <a:ln w="57150">
            <a:solidFill>
              <a:srgbClr val="C00000"/>
            </a:solidFill>
            <a:round/>
            <a:headEnd type="triangle" w="med" len="med"/>
            <a:tailEnd/>
          </a:ln>
          <a:effectLst>
            <a:outerShdw blurRad="50800" dist="38100" dir="8100000" algn="tr" rotWithShape="0">
              <a:prstClr val="black">
                <a:alpha val="40000"/>
              </a:prstClr>
            </a:outerShdw>
          </a:effectLst>
        </p:spPr>
        <p:txBody>
          <a:bodyPr lIns="91427" tIns="45713" rIns="91427" bIns="45713"/>
          <a:lstStyle/>
          <a:p>
            <a:endParaRPr lang="fr-FR">
              <a:solidFill>
                <a:srgbClr val="000000"/>
              </a:solidFill>
            </a:endParaRPr>
          </a:p>
        </p:txBody>
      </p:sp>
      <p:sp>
        <p:nvSpPr>
          <p:cNvPr id="19" name="Rectangle 18"/>
          <p:cNvSpPr>
            <a:spLocks noChangeArrowheads="1"/>
          </p:cNvSpPr>
          <p:nvPr/>
        </p:nvSpPr>
        <p:spPr bwMode="auto">
          <a:xfrm>
            <a:off x="1589903" y="115330"/>
            <a:ext cx="9012194" cy="505359"/>
          </a:xfrm>
          <a:prstGeom prst="rect">
            <a:avLst/>
          </a:prstGeom>
          <a:solidFill>
            <a:schemeClr val="tx1">
              <a:lumMod val="75000"/>
              <a:lumOff val="25000"/>
            </a:schemeClr>
          </a:solidFill>
          <a:ln w="9360">
            <a:noFill/>
            <a:miter lim="800000"/>
            <a:headEnd/>
            <a:tailEnd/>
          </a:ln>
        </p:spPr>
        <p:txBody>
          <a:bodyPr wrap="none" lIns="91436" tIns="45718" rIns="91436" bIns="45718" anchor="ctr"/>
          <a:lstStyle/>
          <a:p>
            <a:pPr algn="ct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fr-FR" altLang="fr-FR" sz="2400" b="1" dirty="0">
                <a:solidFill>
                  <a:schemeClr val="bg1"/>
                </a:solidFill>
                <a:latin typeface="Calibri" panose="020F0502020204030204" pitchFamily="34" charset="0"/>
                <a:cs typeface="Arial" charset="0"/>
              </a:rPr>
              <a:t>Rappels</a:t>
            </a:r>
            <a:endParaRPr lang="fr-FR" sz="2800" b="1" dirty="0">
              <a:solidFill>
                <a:schemeClr val="bg1"/>
              </a:solidFill>
              <a:latin typeface="Calibri" panose="020F0502020204030204" pitchFamily="34" charset="0"/>
              <a:cs typeface="Arial" pitchFamily="34" charset="0"/>
            </a:endParaRPr>
          </a:p>
        </p:txBody>
      </p:sp>
      <p:sp>
        <p:nvSpPr>
          <p:cNvPr id="21" name="AutoShape 2" descr="An external file that holds a picture, illustration, etc.&#10;Object name is nihms175346f1.jpg Object name is nihms175346f1.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 name="Rectangle 27"/>
          <p:cNvSpPr/>
          <p:nvPr/>
        </p:nvSpPr>
        <p:spPr>
          <a:xfrm>
            <a:off x="1524000" y="0"/>
            <a:ext cx="9144000" cy="69269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Titre 1"/>
          <p:cNvSpPr txBox="1">
            <a:spLocks/>
          </p:cNvSpPr>
          <p:nvPr/>
        </p:nvSpPr>
        <p:spPr>
          <a:xfrm>
            <a:off x="1524000" y="0"/>
            <a:ext cx="9144000" cy="6926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fr-FR" sz="2400" b="1" dirty="0">
                <a:solidFill>
                  <a:schemeClr val="bg1"/>
                </a:solidFill>
                <a:latin typeface="Calibri" panose="020F0502020204030204" pitchFamily="34" charset="0"/>
                <a:cs typeface="Arial" charset="0"/>
              </a:rPr>
              <a:t>Génétique humaine en 2018 : défi de l’interprétation des </a:t>
            </a:r>
            <a:r>
              <a:rPr lang="fr-FR" sz="2400" b="1" dirty="0" err="1">
                <a:solidFill>
                  <a:schemeClr val="bg1"/>
                </a:solidFill>
                <a:latin typeface="Calibri" panose="020F0502020204030204" pitchFamily="34" charset="0"/>
                <a:cs typeface="Arial" charset="0"/>
              </a:rPr>
              <a:t>variants</a:t>
            </a:r>
            <a:endParaRPr lang="fr-FR" sz="2800" b="1" dirty="0">
              <a:solidFill>
                <a:schemeClr val="bg1"/>
              </a:solidFill>
              <a:latin typeface="Calibri" panose="020F0502020204030204" pitchFamily="34" charset="0"/>
              <a:cs typeface="Arial" pitchFamily="34" charset="0"/>
            </a:endParaRPr>
          </a:p>
        </p:txBody>
      </p:sp>
      <p:sp>
        <p:nvSpPr>
          <p:cNvPr id="2" name="ZoneTexte 1"/>
          <p:cNvSpPr txBox="1"/>
          <p:nvPr/>
        </p:nvSpPr>
        <p:spPr>
          <a:xfrm>
            <a:off x="6231643" y="2382784"/>
            <a:ext cx="1944741" cy="369332"/>
          </a:xfrm>
          <a:prstGeom prst="rect">
            <a:avLst/>
          </a:prstGeom>
          <a:noFill/>
        </p:spPr>
        <p:txBody>
          <a:bodyPr wrap="square" rtlCol="0">
            <a:spAutoFit/>
          </a:bodyPr>
          <a:lstStyle/>
          <a:p>
            <a:r>
              <a:rPr lang="fr-FR" b="1" dirty="0"/>
              <a:t>détection</a:t>
            </a:r>
          </a:p>
        </p:txBody>
      </p:sp>
      <p:pic>
        <p:nvPicPr>
          <p:cNvPr id="38" name="Image 37">
            <a:extLst>
              <a:ext uri="{FF2B5EF4-FFF2-40B4-BE49-F238E27FC236}">
                <a16:creationId xmlns:a16="http://schemas.microsoft.com/office/drawing/2014/main" id="{EB94388B-D90C-42D4-8376-81A4CFFBCB5E}"/>
              </a:ext>
            </a:extLst>
          </p:cNvPr>
          <p:cNvPicPr>
            <a:picLocks noChangeAspect="1"/>
          </p:cNvPicPr>
          <p:nvPr/>
        </p:nvPicPr>
        <p:blipFill rotWithShape="1">
          <a:blip r:embed="rId3"/>
          <a:srcRect l="16667" t="24788" r="53150" b="17784"/>
          <a:stretch/>
        </p:blipFill>
        <p:spPr>
          <a:xfrm>
            <a:off x="8221837" y="1429564"/>
            <a:ext cx="1996826" cy="2135999"/>
          </a:xfrm>
          <a:prstGeom prst="rect">
            <a:avLst/>
          </a:prstGeom>
        </p:spPr>
      </p:pic>
      <p:sp>
        <p:nvSpPr>
          <p:cNvPr id="39" name="Line 66">
            <a:extLst>
              <a:ext uri="{FF2B5EF4-FFF2-40B4-BE49-F238E27FC236}">
                <a16:creationId xmlns:a16="http://schemas.microsoft.com/office/drawing/2014/main" id="{F5A51EBE-B37F-4F2F-AC68-4773338D736B}"/>
              </a:ext>
            </a:extLst>
          </p:cNvPr>
          <p:cNvSpPr>
            <a:spLocks noChangeShapeType="1"/>
          </p:cNvSpPr>
          <p:nvPr/>
        </p:nvSpPr>
        <p:spPr bwMode="auto">
          <a:xfrm flipH="1" flipV="1">
            <a:off x="6161606" y="5263104"/>
            <a:ext cx="0" cy="504000"/>
          </a:xfrm>
          <a:prstGeom prst="line">
            <a:avLst/>
          </a:prstGeom>
          <a:noFill/>
          <a:ln w="57150">
            <a:solidFill>
              <a:srgbClr val="C00000"/>
            </a:solidFill>
            <a:round/>
            <a:headEnd type="triangle" w="med" len="med"/>
            <a:tailEnd/>
          </a:ln>
          <a:effectLst>
            <a:outerShdw blurRad="50800" dist="38100" dir="8100000" algn="tr" rotWithShape="0">
              <a:prstClr val="black">
                <a:alpha val="40000"/>
              </a:prstClr>
            </a:outerShdw>
          </a:effectLst>
        </p:spPr>
        <p:txBody>
          <a:bodyPr lIns="91427" tIns="45713" rIns="91427" bIns="45713"/>
          <a:lstStyle/>
          <a:p>
            <a:endParaRPr lang="fr-FR">
              <a:solidFill>
                <a:srgbClr val="000000"/>
              </a:solidFill>
            </a:endParaRPr>
          </a:p>
        </p:txBody>
      </p:sp>
      <p:sp>
        <p:nvSpPr>
          <p:cNvPr id="40" name="ZoneTexte 39">
            <a:extLst>
              <a:ext uri="{FF2B5EF4-FFF2-40B4-BE49-F238E27FC236}">
                <a16:creationId xmlns:a16="http://schemas.microsoft.com/office/drawing/2014/main" id="{E0A07E99-2DC2-4F3E-8C47-1A3AE2E4BA9B}"/>
              </a:ext>
            </a:extLst>
          </p:cNvPr>
          <p:cNvSpPr txBox="1"/>
          <p:nvPr/>
        </p:nvSpPr>
        <p:spPr>
          <a:xfrm>
            <a:off x="3804152" y="5767105"/>
            <a:ext cx="4714908" cy="646331"/>
          </a:xfrm>
          <a:prstGeom prst="rect">
            <a:avLst/>
          </a:prstGeom>
          <a:noFill/>
          <a:ln>
            <a:noFill/>
          </a:ln>
        </p:spPr>
        <p:txBody>
          <a:bodyPr wrap="square" rtlCol="0">
            <a:spAutoFit/>
          </a:bodyPr>
          <a:lstStyle/>
          <a:p>
            <a:pPr algn="ctr"/>
            <a:r>
              <a:rPr lang="fr-FR" b="1" dirty="0"/>
              <a:t>Variations d’intérêt médical</a:t>
            </a:r>
          </a:p>
          <a:p>
            <a:pPr algn="ctr"/>
            <a:r>
              <a:rPr lang="fr-FR" b="1" dirty="0">
                <a:solidFill>
                  <a:srgbClr val="00B0F0"/>
                </a:solidFill>
              </a:rPr>
              <a:t>classification</a:t>
            </a:r>
          </a:p>
        </p:txBody>
      </p:sp>
      <p:pic>
        <p:nvPicPr>
          <p:cNvPr id="41" name="Picture 3">
            <a:extLst>
              <a:ext uri="{FF2B5EF4-FFF2-40B4-BE49-F238E27FC236}">
                <a16:creationId xmlns:a16="http://schemas.microsoft.com/office/drawing/2014/main" id="{C389F822-7D77-4F9F-8784-3A2F858F2657}"/>
              </a:ext>
            </a:extLst>
          </p:cNvPr>
          <p:cNvPicPr>
            <a:picLocks noChangeAspect="1" noChangeArrowheads="1"/>
          </p:cNvPicPr>
          <p:nvPr/>
        </p:nvPicPr>
        <p:blipFill>
          <a:blip r:embed="rId4" cstate="print"/>
          <a:srcRect/>
          <a:stretch>
            <a:fillRect/>
          </a:stretch>
        </p:blipFill>
        <p:spPr bwMode="auto">
          <a:xfrm>
            <a:off x="2564893" y="1721284"/>
            <a:ext cx="1388054" cy="2538807"/>
          </a:xfrm>
          <a:prstGeom prst="rect">
            <a:avLst/>
          </a:prstGeom>
          <a:noFill/>
          <a:ln w="9525">
            <a:noFill/>
            <a:round/>
            <a:headEnd/>
            <a:tailEnd/>
          </a:ln>
          <a:effectLst/>
        </p:spPr>
      </p:pic>
    </p:spTree>
    <p:extLst>
      <p:ext uri="{BB962C8B-B14F-4D97-AF65-F5344CB8AC3E}">
        <p14:creationId xmlns:p14="http://schemas.microsoft.com/office/powerpoint/2010/main" val="15339418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 name="ZoneTexte 110"/>
          <p:cNvSpPr txBox="1"/>
          <p:nvPr/>
        </p:nvSpPr>
        <p:spPr>
          <a:xfrm>
            <a:off x="2685199" y="946464"/>
            <a:ext cx="6763262" cy="2554545"/>
          </a:xfrm>
          <a:prstGeom prst="rect">
            <a:avLst/>
          </a:prstGeom>
          <a:noFill/>
          <a:ln>
            <a:noFill/>
          </a:ln>
        </p:spPr>
        <p:txBody>
          <a:bodyPr wrap="none" rtlCol="0">
            <a:spAutoFit/>
          </a:bodyPr>
          <a:lstStyle/>
          <a:p>
            <a:pPr algn="ctr"/>
            <a:r>
              <a:rPr lang="en-US" sz="2000" b="1" i="1" dirty="0"/>
              <a:t>American College of Medical Genetics and Genomics (ACMG) –</a:t>
            </a:r>
          </a:p>
          <a:p>
            <a:pPr algn="ctr"/>
            <a:r>
              <a:rPr lang="en-US" sz="2000" b="1" i="1" dirty="0"/>
              <a:t>Association of Molecular Pathology (AMP)</a:t>
            </a:r>
          </a:p>
          <a:p>
            <a:pPr algn="ctr"/>
            <a:endParaRPr lang="en-US" sz="2000" b="1" dirty="0"/>
          </a:p>
          <a:p>
            <a:pPr algn="ctr"/>
            <a:r>
              <a:rPr lang="en-US" sz="2000" b="1" dirty="0"/>
              <a:t>Class </a:t>
            </a:r>
            <a:r>
              <a:rPr lang="en-US" sz="2000" b="1" dirty="0">
                <a:solidFill>
                  <a:srgbClr val="C00000"/>
                </a:solidFill>
              </a:rPr>
              <a:t>5</a:t>
            </a:r>
            <a:r>
              <a:rPr lang="en-US" sz="2000" b="1" dirty="0"/>
              <a:t>: </a:t>
            </a:r>
            <a:r>
              <a:rPr lang="en-US" sz="2000" b="1" dirty="0">
                <a:solidFill>
                  <a:srgbClr val="0000FF"/>
                </a:solidFill>
              </a:rPr>
              <a:t>Pathogenic</a:t>
            </a:r>
          </a:p>
          <a:p>
            <a:pPr algn="ctr"/>
            <a:r>
              <a:rPr lang="en-US" sz="2000" b="1" dirty="0"/>
              <a:t>Class </a:t>
            </a:r>
            <a:r>
              <a:rPr lang="en-US" sz="2000" b="1" dirty="0">
                <a:solidFill>
                  <a:srgbClr val="C00000"/>
                </a:solidFill>
              </a:rPr>
              <a:t>4</a:t>
            </a:r>
            <a:r>
              <a:rPr lang="en-US" sz="2000" b="1" dirty="0"/>
              <a:t>: </a:t>
            </a:r>
            <a:r>
              <a:rPr lang="en-US" sz="2000" b="1" dirty="0">
                <a:solidFill>
                  <a:srgbClr val="0000FF"/>
                </a:solidFill>
              </a:rPr>
              <a:t>Likely pathogenic</a:t>
            </a:r>
            <a:endParaRPr lang="en-US" sz="2000" b="1" dirty="0"/>
          </a:p>
          <a:p>
            <a:pPr algn="ctr"/>
            <a:r>
              <a:rPr lang="en-US" sz="2000" b="1" dirty="0"/>
              <a:t>Class </a:t>
            </a:r>
            <a:r>
              <a:rPr lang="en-US" sz="2000" b="1" dirty="0">
                <a:solidFill>
                  <a:srgbClr val="C00000"/>
                </a:solidFill>
              </a:rPr>
              <a:t>3</a:t>
            </a:r>
            <a:r>
              <a:rPr lang="en-US" sz="2000" b="1" dirty="0"/>
              <a:t>: Variant of uncertain significance (VUS)</a:t>
            </a:r>
          </a:p>
          <a:p>
            <a:pPr algn="ctr"/>
            <a:r>
              <a:rPr lang="en-US" sz="2000" b="1" dirty="0"/>
              <a:t>Class </a:t>
            </a:r>
            <a:r>
              <a:rPr lang="en-US" sz="2000" b="1" dirty="0">
                <a:solidFill>
                  <a:srgbClr val="C00000"/>
                </a:solidFill>
              </a:rPr>
              <a:t>2</a:t>
            </a:r>
            <a:r>
              <a:rPr lang="en-US" sz="2000" b="1" dirty="0"/>
              <a:t>: </a:t>
            </a:r>
            <a:r>
              <a:rPr lang="en-US" sz="2000" b="1" dirty="0">
                <a:solidFill>
                  <a:schemeClr val="tx1">
                    <a:lumMod val="50000"/>
                    <a:lumOff val="50000"/>
                  </a:schemeClr>
                </a:solidFill>
              </a:rPr>
              <a:t>Likely benign </a:t>
            </a:r>
          </a:p>
          <a:p>
            <a:pPr algn="ctr"/>
            <a:r>
              <a:rPr lang="en-US" sz="2000" b="1" dirty="0"/>
              <a:t>Class </a:t>
            </a:r>
            <a:r>
              <a:rPr lang="en-US" sz="2000" b="1" dirty="0">
                <a:solidFill>
                  <a:srgbClr val="C00000"/>
                </a:solidFill>
              </a:rPr>
              <a:t>1</a:t>
            </a:r>
            <a:r>
              <a:rPr lang="en-US" sz="2000" b="1" dirty="0"/>
              <a:t>: </a:t>
            </a:r>
            <a:r>
              <a:rPr lang="en-US" sz="2000" b="1" dirty="0">
                <a:solidFill>
                  <a:schemeClr val="tx1">
                    <a:lumMod val="50000"/>
                    <a:lumOff val="50000"/>
                  </a:schemeClr>
                </a:solidFill>
              </a:rPr>
              <a:t>Benign</a:t>
            </a:r>
            <a:endParaRPr lang="fr-FR" sz="2000" b="1" dirty="0">
              <a:solidFill>
                <a:schemeClr val="tx1">
                  <a:lumMod val="50000"/>
                  <a:lumOff val="50000"/>
                </a:schemeClr>
              </a:solidFill>
            </a:endParaRPr>
          </a:p>
        </p:txBody>
      </p:sp>
      <p:sp>
        <p:nvSpPr>
          <p:cNvPr id="2" name="ZoneTexte 1"/>
          <p:cNvSpPr txBox="1"/>
          <p:nvPr/>
        </p:nvSpPr>
        <p:spPr>
          <a:xfrm>
            <a:off x="2161362" y="3861048"/>
            <a:ext cx="1990423" cy="646331"/>
          </a:xfrm>
          <a:prstGeom prst="rect">
            <a:avLst/>
          </a:prstGeom>
          <a:noFill/>
        </p:spPr>
        <p:txBody>
          <a:bodyPr wrap="square" rtlCol="0">
            <a:spAutoFit/>
          </a:bodyPr>
          <a:lstStyle/>
          <a:p>
            <a:pPr algn="ctr"/>
            <a:r>
              <a:rPr lang="fr-FR" b="1" dirty="0"/>
              <a:t>Bases de données de contrôles</a:t>
            </a:r>
          </a:p>
        </p:txBody>
      </p:sp>
      <p:sp>
        <p:nvSpPr>
          <p:cNvPr id="7" name="ZoneTexte 6"/>
          <p:cNvSpPr txBox="1"/>
          <p:nvPr/>
        </p:nvSpPr>
        <p:spPr>
          <a:xfrm>
            <a:off x="2452800" y="4560314"/>
            <a:ext cx="1961215" cy="646331"/>
          </a:xfrm>
          <a:prstGeom prst="rect">
            <a:avLst/>
          </a:prstGeom>
          <a:noFill/>
        </p:spPr>
        <p:txBody>
          <a:bodyPr wrap="square" rtlCol="0">
            <a:spAutoFit/>
          </a:bodyPr>
          <a:lstStyle/>
          <a:p>
            <a:pPr algn="ctr"/>
            <a:r>
              <a:rPr lang="fr-FR" b="1" dirty="0"/>
              <a:t>Bases de données de malades</a:t>
            </a:r>
          </a:p>
        </p:txBody>
      </p:sp>
      <p:sp>
        <p:nvSpPr>
          <p:cNvPr id="8" name="ZoneTexte 7"/>
          <p:cNvSpPr txBox="1"/>
          <p:nvPr/>
        </p:nvSpPr>
        <p:spPr>
          <a:xfrm>
            <a:off x="2999657" y="5194949"/>
            <a:ext cx="1821616" cy="646331"/>
          </a:xfrm>
          <a:prstGeom prst="rect">
            <a:avLst/>
          </a:prstGeom>
          <a:noFill/>
        </p:spPr>
        <p:txBody>
          <a:bodyPr wrap="square" rtlCol="0">
            <a:spAutoFit/>
          </a:bodyPr>
          <a:lstStyle/>
          <a:p>
            <a:pPr algn="ctr"/>
            <a:r>
              <a:rPr lang="fr-FR" b="1" dirty="0"/>
              <a:t>Prédictions </a:t>
            </a:r>
            <a:r>
              <a:rPr lang="fr-FR" b="1" dirty="0" err="1"/>
              <a:t>bioinformatiques</a:t>
            </a:r>
            <a:endParaRPr lang="fr-FR" b="1" dirty="0"/>
          </a:p>
        </p:txBody>
      </p:sp>
      <p:sp>
        <p:nvSpPr>
          <p:cNvPr id="9" name="ZoneTexte 8"/>
          <p:cNvSpPr txBox="1"/>
          <p:nvPr/>
        </p:nvSpPr>
        <p:spPr>
          <a:xfrm>
            <a:off x="3562313" y="5871150"/>
            <a:ext cx="1703402" cy="369332"/>
          </a:xfrm>
          <a:prstGeom prst="rect">
            <a:avLst/>
          </a:prstGeom>
          <a:noFill/>
        </p:spPr>
        <p:txBody>
          <a:bodyPr wrap="square" rtlCol="0">
            <a:spAutoFit/>
          </a:bodyPr>
          <a:lstStyle/>
          <a:p>
            <a:r>
              <a:rPr lang="fr-FR" b="1" dirty="0" err="1"/>
              <a:t>Biostatistiques</a:t>
            </a:r>
            <a:endParaRPr lang="fr-FR" b="1" dirty="0"/>
          </a:p>
        </p:txBody>
      </p:sp>
      <p:sp>
        <p:nvSpPr>
          <p:cNvPr id="10" name="ZoneTexte 9"/>
          <p:cNvSpPr txBox="1"/>
          <p:nvPr/>
        </p:nvSpPr>
        <p:spPr>
          <a:xfrm>
            <a:off x="4439817" y="6239054"/>
            <a:ext cx="1955591" cy="646331"/>
          </a:xfrm>
          <a:prstGeom prst="rect">
            <a:avLst/>
          </a:prstGeom>
          <a:noFill/>
        </p:spPr>
        <p:txBody>
          <a:bodyPr wrap="square" rtlCol="0">
            <a:spAutoFit/>
          </a:bodyPr>
          <a:lstStyle/>
          <a:p>
            <a:pPr algn="ctr"/>
            <a:r>
              <a:rPr lang="fr-FR" b="1" dirty="0"/>
              <a:t>Données de ségrégation</a:t>
            </a:r>
          </a:p>
        </p:txBody>
      </p:sp>
      <p:sp>
        <p:nvSpPr>
          <p:cNvPr id="11" name="ZoneTexte 10"/>
          <p:cNvSpPr txBox="1"/>
          <p:nvPr/>
        </p:nvSpPr>
        <p:spPr>
          <a:xfrm>
            <a:off x="7752184" y="4437113"/>
            <a:ext cx="1821616" cy="646331"/>
          </a:xfrm>
          <a:prstGeom prst="rect">
            <a:avLst/>
          </a:prstGeom>
          <a:noFill/>
        </p:spPr>
        <p:txBody>
          <a:bodyPr wrap="square" rtlCol="0">
            <a:spAutoFit/>
          </a:bodyPr>
          <a:lstStyle/>
          <a:p>
            <a:pPr algn="ctr"/>
            <a:r>
              <a:rPr lang="fr-FR" b="1" dirty="0"/>
              <a:t>Expertise moléculaire</a:t>
            </a:r>
          </a:p>
        </p:txBody>
      </p:sp>
      <p:sp>
        <p:nvSpPr>
          <p:cNvPr id="12" name="ZoneTexte 11"/>
          <p:cNvSpPr txBox="1"/>
          <p:nvPr/>
        </p:nvSpPr>
        <p:spPr>
          <a:xfrm>
            <a:off x="7331088" y="5157193"/>
            <a:ext cx="1501217" cy="646331"/>
          </a:xfrm>
          <a:prstGeom prst="rect">
            <a:avLst/>
          </a:prstGeom>
          <a:noFill/>
        </p:spPr>
        <p:txBody>
          <a:bodyPr wrap="square" rtlCol="0">
            <a:spAutoFit/>
          </a:bodyPr>
          <a:lstStyle/>
          <a:p>
            <a:pPr algn="ctr"/>
            <a:r>
              <a:rPr lang="fr-FR" b="1" dirty="0"/>
              <a:t>Expertise clinique</a:t>
            </a:r>
          </a:p>
        </p:txBody>
      </p:sp>
      <p:sp>
        <p:nvSpPr>
          <p:cNvPr id="13" name="ZoneTexte 12"/>
          <p:cNvSpPr txBox="1"/>
          <p:nvPr/>
        </p:nvSpPr>
        <p:spPr>
          <a:xfrm>
            <a:off x="6611008" y="5805614"/>
            <a:ext cx="2221296" cy="646331"/>
          </a:xfrm>
          <a:prstGeom prst="rect">
            <a:avLst/>
          </a:prstGeom>
          <a:noFill/>
        </p:spPr>
        <p:txBody>
          <a:bodyPr wrap="square" rtlCol="0">
            <a:spAutoFit/>
          </a:bodyPr>
          <a:lstStyle/>
          <a:p>
            <a:pPr algn="ctr"/>
            <a:r>
              <a:rPr lang="fr-FR" b="1" dirty="0"/>
              <a:t>Confrontations </a:t>
            </a:r>
            <a:r>
              <a:rPr lang="fr-FR" b="1" dirty="0" err="1"/>
              <a:t>clinico</a:t>
            </a:r>
            <a:r>
              <a:rPr lang="fr-FR" b="1" dirty="0"/>
              <a:t>-biologiques</a:t>
            </a:r>
          </a:p>
        </p:txBody>
      </p:sp>
      <p:sp>
        <p:nvSpPr>
          <p:cNvPr id="14" name="Text Box 14">
            <a:extLst>
              <a:ext uri="{FF2B5EF4-FFF2-40B4-BE49-F238E27FC236}">
                <a16:creationId xmlns:a16="http://schemas.microsoft.com/office/drawing/2014/main" id="{2122D939-F599-449B-9875-C5EBF8889687}"/>
              </a:ext>
            </a:extLst>
          </p:cNvPr>
          <p:cNvSpPr txBox="1">
            <a:spLocks noChangeArrowheads="1"/>
          </p:cNvSpPr>
          <p:nvPr/>
        </p:nvSpPr>
        <p:spPr bwMode="auto">
          <a:xfrm>
            <a:off x="2209800" y="28587"/>
            <a:ext cx="7772400" cy="492125"/>
          </a:xfrm>
          <a:prstGeom prst="rect">
            <a:avLst/>
          </a:prstGeom>
          <a:noFill/>
          <a:ln w="9525">
            <a:noFill/>
            <a:round/>
            <a:headEnd/>
            <a:tailEnd/>
          </a:ln>
        </p:spPr>
        <p:txBody>
          <a:bodyPr>
            <a:prstTxWarp prst="textNoShape">
              <a:avLst/>
            </a:prstTxWarp>
          </a:bodyPr>
          <a:lstStyle/>
          <a:p>
            <a:pPr algn="ctr" defTabSz="449263">
              <a:spcBef>
                <a:spcPts val="1500"/>
              </a:spcBef>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sz="2200" b="1">
              <a:solidFill>
                <a:srgbClr val="000066"/>
              </a:solidFill>
              <a:latin typeface="Calibri" pitchFamily="34" charset="0"/>
            </a:endParaRPr>
          </a:p>
        </p:txBody>
      </p:sp>
      <p:sp>
        <p:nvSpPr>
          <p:cNvPr id="15" name="Text Box 21">
            <a:extLst>
              <a:ext uri="{FF2B5EF4-FFF2-40B4-BE49-F238E27FC236}">
                <a16:creationId xmlns:a16="http://schemas.microsoft.com/office/drawing/2014/main" id="{8930E1EB-7D00-4037-A3F5-00048CA56773}"/>
              </a:ext>
            </a:extLst>
          </p:cNvPr>
          <p:cNvSpPr txBox="1">
            <a:spLocks noChangeArrowheads="1"/>
          </p:cNvSpPr>
          <p:nvPr/>
        </p:nvSpPr>
        <p:spPr bwMode="auto">
          <a:xfrm>
            <a:off x="1524000" y="0"/>
            <a:ext cx="9144000" cy="609600"/>
          </a:xfrm>
          <a:prstGeom prst="rect">
            <a:avLst/>
          </a:prstGeom>
          <a:solidFill>
            <a:schemeClr val="accent5">
              <a:lumMod val="75000"/>
            </a:schemeClr>
          </a:solidFill>
          <a:ln w="9525">
            <a:noFill/>
            <a:miter lim="800000"/>
            <a:headEnd/>
            <a:tailEnd/>
          </a:ln>
          <a:effectLst>
            <a:outerShdw blurRad="40000" dist="20000" dir="5400000" rotWithShape="0">
              <a:srgbClr val="808080">
                <a:alpha val="37999"/>
              </a:srgbClr>
            </a:outerShdw>
          </a:effectLst>
        </p:spPr>
        <p:txBody>
          <a:bodyPr/>
          <a:lstStyle>
            <a:defPPr>
              <a:defRPr lang="fr-FR"/>
            </a:defPPr>
            <a:lvl1pPr algn="ctr" defTabSz="449263">
              <a:lnSpc>
                <a:spcPct val="150000"/>
              </a:lnSpc>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i="0">
                <a:solidFill>
                  <a:schemeClr val="tx2">
                    <a:lumMod val="50000"/>
                  </a:schemeClr>
                </a:solidFill>
                <a:latin typeface="Calibri" pitchFamily="34" charset="0"/>
                <a:ea typeface="Arial Unicode MS" pitchFamily="34" charset="-128"/>
                <a:cs typeface="Arial Unicode MS" pitchFamily="34" charset="-128"/>
              </a:defRPr>
            </a:lvl1pPr>
            <a:lvl2pPr marL="37931725" indent="-37474525"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5pPr>
            <a:lvl6pPr marL="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6pPr>
            <a:lvl7pPr marL="9144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7pPr>
            <a:lvl8pPr marL="1371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8pPr>
            <a:lvl9pPr marL="18288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Calibri" pitchFamily="34" charset="0"/>
                <a:ea typeface="ＭＳ Ｐゴシック" pitchFamily="34" charset="-128"/>
              </a:defRPr>
            </a:lvl9pPr>
          </a:lstStyle>
          <a:p>
            <a:r>
              <a:rPr lang="fr-FR" sz="2400" dirty="0">
                <a:solidFill>
                  <a:schemeClr val="bg1"/>
                </a:solidFill>
              </a:rPr>
              <a:t>Assurer l’expertise de l’interprétation des variations génétiques</a:t>
            </a:r>
          </a:p>
        </p:txBody>
      </p:sp>
      <p:sp>
        <p:nvSpPr>
          <p:cNvPr id="3" name="Rectangle à coins arrondis 2"/>
          <p:cNvSpPr/>
          <p:nvPr/>
        </p:nvSpPr>
        <p:spPr>
          <a:xfrm>
            <a:off x="2423592" y="836713"/>
            <a:ext cx="7344817" cy="269856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8184233" y="3816937"/>
            <a:ext cx="1955591" cy="646331"/>
          </a:xfrm>
          <a:prstGeom prst="rect">
            <a:avLst/>
          </a:prstGeom>
          <a:noFill/>
        </p:spPr>
        <p:txBody>
          <a:bodyPr wrap="square" rtlCol="0">
            <a:spAutoFit/>
          </a:bodyPr>
          <a:lstStyle/>
          <a:p>
            <a:pPr algn="ctr"/>
            <a:r>
              <a:rPr lang="fr-FR" b="1" dirty="0"/>
              <a:t>Données fonctionnelles</a:t>
            </a:r>
          </a:p>
        </p:txBody>
      </p:sp>
      <p:sp>
        <p:nvSpPr>
          <p:cNvPr id="18" name="Arc 17"/>
          <p:cNvSpPr/>
          <p:nvPr/>
        </p:nvSpPr>
        <p:spPr>
          <a:xfrm flipV="1">
            <a:off x="2752861" y="3428210"/>
            <a:ext cx="3024790" cy="792879"/>
          </a:xfrm>
          <a:prstGeom prst="arc">
            <a:avLst>
              <a:gd name="adj1" fmla="val 15904653"/>
              <a:gd name="adj2" fmla="val 21347430"/>
            </a:avLst>
          </a:prstGeom>
          <a:ln w="1905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Arc 21"/>
          <p:cNvSpPr/>
          <p:nvPr/>
        </p:nvSpPr>
        <p:spPr>
          <a:xfrm flipH="1" flipV="1">
            <a:off x="6557910" y="3420497"/>
            <a:ext cx="3024790" cy="792879"/>
          </a:xfrm>
          <a:prstGeom prst="arc">
            <a:avLst>
              <a:gd name="adj1" fmla="val 15904653"/>
              <a:gd name="adj2" fmla="val 21332897"/>
            </a:avLst>
          </a:prstGeom>
          <a:ln w="1905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3" name="Arc 22"/>
          <p:cNvSpPr/>
          <p:nvPr/>
        </p:nvSpPr>
        <p:spPr>
          <a:xfrm flipV="1">
            <a:off x="2905262" y="2852934"/>
            <a:ext cx="2974715" cy="2006199"/>
          </a:xfrm>
          <a:prstGeom prst="arc">
            <a:avLst>
              <a:gd name="adj1" fmla="val 15904653"/>
              <a:gd name="adj2" fmla="val 21410725"/>
            </a:avLst>
          </a:prstGeom>
          <a:ln w="1905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4" name="Arc 23"/>
          <p:cNvSpPr/>
          <p:nvPr/>
        </p:nvSpPr>
        <p:spPr>
          <a:xfrm flipH="1" flipV="1">
            <a:off x="6496949" y="2848446"/>
            <a:ext cx="2922466" cy="2006199"/>
          </a:xfrm>
          <a:prstGeom prst="arc">
            <a:avLst>
              <a:gd name="adj1" fmla="val 15904653"/>
              <a:gd name="adj2" fmla="val 21428912"/>
            </a:avLst>
          </a:prstGeom>
          <a:ln w="1905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Arc 24"/>
          <p:cNvSpPr/>
          <p:nvPr/>
        </p:nvSpPr>
        <p:spPr>
          <a:xfrm flipV="1">
            <a:off x="3490274" y="2185991"/>
            <a:ext cx="2533719" cy="3294365"/>
          </a:xfrm>
          <a:prstGeom prst="arc">
            <a:avLst>
              <a:gd name="adj1" fmla="val 15904653"/>
              <a:gd name="adj2" fmla="val 21332897"/>
            </a:avLst>
          </a:prstGeom>
          <a:ln w="1905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6" name="Arc 25"/>
          <p:cNvSpPr/>
          <p:nvPr/>
        </p:nvSpPr>
        <p:spPr>
          <a:xfrm flipH="1" flipV="1">
            <a:off x="6370593" y="2207627"/>
            <a:ext cx="2173679" cy="3294365"/>
          </a:xfrm>
          <a:prstGeom prst="arc">
            <a:avLst>
              <a:gd name="adj1" fmla="val 15904653"/>
              <a:gd name="adj2" fmla="val 21332897"/>
            </a:avLst>
          </a:prstGeom>
          <a:ln w="1905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7" name="Arc 26"/>
          <p:cNvSpPr/>
          <p:nvPr/>
        </p:nvSpPr>
        <p:spPr>
          <a:xfrm flipH="1" flipV="1">
            <a:off x="6266260" y="1628799"/>
            <a:ext cx="1586960" cy="4499981"/>
          </a:xfrm>
          <a:prstGeom prst="arc">
            <a:avLst>
              <a:gd name="adj1" fmla="val 16540455"/>
              <a:gd name="adj2" fmla="val 21332897"/>
            </a:avLst>
          </a:prstGeom>
          <a:ln w="1905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8" name="Arc 27"/>
          <p:cNvSpPr/>
          <p:nvPr/>
        </p:nvSpPr>
        <p:spPr>
          <a:xfrm flipV="1">
            <a:off x="3647728" y="1644039"/>
            <a:ext cx="2448272" cy="4499981"/>
          </a:xfrm>
          <a:prstGeom prst="arc">
            <a:avLst>
              <a:gd name="adj1" fmla="val 16540455"/>
              <a:gd name="adj2" fmla="val 21486123"/>
            </a:avLst>
          </a:prstGeom>
          <a:ln w="1905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9" name="Arc 28"/>
          <p:cNvSpPr/>
          <p:nvPr/>
        </p:nvSpPr>
        <p:spPr>
          <a:xfrm flipV="1">
            <a:off x="4167024" y="1412776"/>
            <a:ext cx="2016224" cy="5039167"/>
          </a:xfrm>
          <a:prstGeom prst="arc">
            <a:avLst>
              <a:gd name="adj1" fmla="val 16780461"/>
              <a:gd name="adj2" fmla="val 21592296"/>
            </a:avLst>
          </a:prstGeom>
          <a:ln w="1905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Triangle isocèle 19"/>
          <p:cNvSpPr/>
          <p:nvPr/>
        </p:nvSpPr>
        <p:spPr>
          <a:xfrm>
            <a:off x="5712150" y="3645024"/>
            <a:ext cx="918000" cy="287334"/>
          </a:xfrm>
          <a:prstGeom prst="triangle">
            <a:avLst/>
          </a:prstGeom>
          <a:solidFill>
            <a:srgbClr val="C00000">
              <a:alpha val="76078"/>
            </a:srgbClr>
          </a:solidFill>
          <a:ln>
            <a:solidFill>
              <a:srgbClr val="C00000">
                <a:alpha val="76078"/>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79333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
            <a:ext cx="10515600" cy="996286"/>
          </a:xfrm>
        </p:spPr>
        <p:txBody>
          <a:bodyPr>
            <a:normAutofit/>
          </a:bodyPr>
          <a:lstStyle/>
          <a:p>
            <a:pPr algn="ctr"/>
            <a:r>
              <a:rPr lang="nl-BE" dirty="0"/>
              <a:t>Les </a:t>
            </a:r>
            <a:r>
              <a:rPr lang="nl-BE" dirty="0" err="1"/>
              <a:t>étapes</a:t>
            </a:r>
            <a:r>
              <a:rPr lang="nl-BE" dirty="0"/>
              <a:t> de </a:t>
            </a:r>
            <a:r>
              <a:rPr lang="nl-BE" dirty="0" err="1"/>
              <a:t>validation</a:t>
            </a:r>
            <a:endParaRPr lang="nl-BE" dirty="0"/>
          </a:p>
        </p:txBody>
      </p:sp>
      <p:sp>
        <p:nvSpPr>
          <p:cNvPr id="3" name="Tijdelijke aanduiding voor inhoud 2"/>
          <p:cNvSpPr>
            <a:spLocks noGrp="1"/>
          </p:cNvSpPr>
          <p:nvPr>
            <p:ph idx="1"/>
          </p:nvPr>
        </p:nvSpPr>
        <p:spPr>
          <a:xfrm>
            <a:off x="1981200" y="1378424"/>
            <a:ext cx="8229600" cy="5240740"/>
          </a:xfrm>
        </p:spPr>
        <p:txBody>
          <a:bodyPr>
            <a:noAutofit/>
          </a:bodyPr>
          <a:lstStyle/>
          <a:p>
            <a:pPr>
              <a:buFontTx/>
              <a:buChar char="-"/>
            </a:pPr>
            <a:r>
              <a:rPr lang="en-US" sz="2400" dirty="0"/>
              <a:t>Validation technique collaborative</a:t>
            </a:r>
          </a:p>
          <a:p>
            <a:pPr>
              <a:buFontTx/>
              <a:buChar char="-"/>
            </a:pPr>
            <a:r>
              <a:rPr lang="en-US" sz="2400" dirty="0"/>
              <a:t>Validation des BDD de </a:t>
            </a:r>
            <a:r>
              <a:rPr lang="en-US" sz="2400" dirty="0" err="1"/>
              <a:t>référence</a:t>
            </a:r>
            <a:endParaRPr lang="en-US" sz="2400" dirty="0"/>
          </a:p>
          <a:p>
            <a:pPr>
              <a:buFontTx/>
              <a:buChar char="-"/>
            </a:pPr>
            <a:r>
              <a:rPr lang="en-US" sz="2400" b="1" dirty="0" err="1"/>
              <a:t>Séparation</a:t>
            </a:r>
            <a:r>
              <a:rPr lang="en-US" sz="2400" b="1" dirty="0"/>
              <a:t> du </a:t>
            </a:r>
            <a:r>
              <a:rPr lang="en-US" sz="2400" b="1" dirty="0" err="1"/>
              <a:t>contexte</a:t>
            </a:r>
            <a:r>
              <a:rPr lang="en-US" sz="2400" b="1" dirty="0"/>
              <a:t> </a:t>
            </a:r>
            <a:r>
              <a:rPr lang="en-US" sz="2400" b="1" dirty="0" err="1"/>
              <a:t>recherche</a:t>
            </a:r>
            <a:r>
              <a:rPr lang="en-US" sz="2400" b="1" dirty="0"/>
              <a:t> du </a:t>
            </a:r>
            <a:r>
              <a:rPr lang="en-US" sz="2400" b="1" dirty="0" err="1"/>
              <a:t>contexte</a:t>
            </a:r>
            <a:r>
              <a:rPr lang="en-US" sz="2400" b="1" dirty="0"/>
              <a:t> </a:t>
            </a:r>
            <a:r>
              <a:rPr lang="en-US" sz="2400" b="1" dirty="0" err="1"/>
              <a:t>clinique</a:t>
            </a:r>
            <a:endParaRPr lang="en-US" sz="2400" b="1" dirty="0"/>
          </a:p>
          <a:p>
            <a:pPr>
              <a:buFontTx/>
              <a:buChar char="-"/>
            </a:pPr>
            <a:r>
              <a:rPr lang="en-US" sz="2400" dirty="0"/>
              <a:t>Evaluation du </a:t>
            </a:r>
            <a:r>
              <a:rPr lang="en-US" sz="2400" dirty="0" err="1"/>
              <a:t>séquençage</a:t>
            </a:r>
            <a:r>
              <a:rPr lang="en-US" sz="2400" dirty="0"/>
              <a:t> </a:t>
            </a:r>
            <a:r>
              <a:rPr lang="en-US" sz="2400" dirty="0" err="1"/>
              <a:t>comme</a:t>
            </a:r>
            <a:r>
              <a:rPr lang="en-US" sz="2400" dirty="0"/>
              <a:t> </a:t>
            </a:r>
            <a:r>
              <a:rPr lang="en-US" sz="2400" dirty="0" err="1"/>
              <a:t>méthode</a:t>
            </a:r>
            <a:r>
              <a:rPr lang="en-US" sz="2400" dirty="0"/>
              <a:t> de test </a:t>
            </a:r>
            <a:r>
              <a:rPr lang="en-US" sz="2400" dirty="0" err="1"/>
              <a:t>en</a:t>
            </a:r>
            <a:r>
              <a:rPr lang="en-US" sz="2400" dirty="0"/>
              <a:t> </a:t>
            </a:r>
            <a:r>
              <a:rPr lang="en-US" sz="2400" dirty="0" err="1"/>
              <a:t>clinique</a:t>
            </a:r>
            <a:endParaRPr lang="en-US" sz="2400" dirty="0"/>
          </a:p>
          <a:p>
            <a:pPr lvl="1">
              <a:buFontTx/>
              <a:buChar char="-"/>
            </a:pPr>
            <a:r>
              <a:rPr lang="en-US" dirty="0" err="1"/>
              <a:t>Sensibilité</a:t>
            </a:r>
            <a:endParaRPr lang="en-US" dirty="0"/>
          </a:p>
          <a:p>
            <a:pPr lvl="1">
              <a:buFontTx/>
              <a:buChar char="-"/>
            </a:pPr>
            <a:r>
              <a:rPr lang="en-US" dirty="0" err="1"/>
              <a:t>Spécificité</a:t>
            </a:r>
            <a:endParaRPr lang="en-US" dirty="0"/>
          </a:p>
          <a:p>
            <a:pPr lvl="1">
              <a:buFontTx/>
              <a:buChar char="-"/>
            </a:pPr>
            <a:r>
              <a:rPr lang="en-US" dirty="0" err="1"/>
              <a:t>Valeur</a:t>
            </a:r>
            <a:r>
              <a:rPr lang="en-US" dirty="0"/>
              <a:t> </a:t>
            </a:r>
            <a:r>
              <a:rPr lang="en-US" dirty="0" err="1"/>
              <a:t>prédictive</a:t>
            </a:r>
            <a:r>
              <a:rPr lang="en-US" dirty="0"/>
              <a:t> positive et </a:t>
            </a:r>
            <a:r>
              <a:rPr lang="en-US" dirty="0" err="1"/>
              <a:t>négative</a:t>
            </a:r>
            <a:endParaRPr lang="en-US" dirty="0"/>
          </a:p>
          <a:p>
            <a:pPr>
              <a:buFontTx/>
              <a:buChar char="-"/>
            </a:pPr>
            <a:r>
              <a:rPr lang="en-US" sz="2400" dirty="0" err="1"/>
              <a:t>Organisation</a:t>
            </a:r>
            <a:r>
              <a:rPr lang="en-US" sz="2400" dirty="0"/>
              <a:t> des services pour </a:t>
            </a:r>
            <a:r>
              <a:rPr lang="en-US" sz="2400" dirty="0" err="1"/>
              <a:t>garantir</a:t>
            </a:r>
            <a:r>
              <a:rPr lang="en-US" sz="2400" dirty="0"/>
              <a:t> un service de </a:t>
            </a:r>
            <a:r>
              <a:rPr lang="en-US" sz="2400" dirty="0" err="1"/>
              <a:t>qualité</a:t>
            </a:r>
            <a:r>
              <a:rPr lang="en-US" sz="2400" dirty="0"/>
              <a:t> au </a:t>
            </a:r>
            <a:r>
              <a:rPr lang="en-US" sz="2400" dirty="0" err="1"/>
              <a:t>moins</a:t>
            </a:r>
            <a:r>
              <a:rPr lang="en-US" sz="2400" dirty="0"/>
              <a:t> </a:t>
            </a:r>
            <a:r>
              <a:rPr lang="en-US" sz="2400" dirty="0" err="1"/>
              <a:t>égal</a:t>
            </a:r>
            <a:r>
              <a:rPr lang="en-US" sz="2400" dirty="0"/>
              <a:t> au service </a:t>
            </a:r>
            <a:r>
              <a:rPr lang="en-US" sz="2400" dirty="0" err="1"/>
              <a:t>actuel</a:t>
            </a:r>
            <a:endParaRPr lang="en-US" sz="2400" dirty="0"/>
          </a:p>
          <a:p>
            <a:pPr lvl="1">
              <a:buFontTx/>
              <a:buChar char="-"/>
            </a:pPr>
            <a:r>
              <a:rPr lang="en-US" dirty="0"/>
              <a:t>Exactitude du </a:t>
            </a:r>
            <a:r>
              <a:rPr lang="en-US" dirty="0" err="1"/>
              <a:t>résultat</a:t>
            </a:r>
            <a:endParaRPr lang="en-US" dirty="0"/>
          </a:p>
          <a:p>
            <a:pPr lvl="1">
              <a:buFontTx/>
              <a:buChar char="-"/>
            </a:pPr>
            <a:r>
              <a:rPr lang="en-US" dirty="0" err="1"/>
              <a:t>Rendu</a:t>
            </a:r>
            <a:r>
              <a:rPr lang="en-US" dirty="0"/>
              <a:t> </a:t>
            </a:r>
            <a:r>
              <a:rPr lang="en-US" dirty="0" err="1"/>
              <a:t>en</a:t>
            </a:r>
            <a:r>
              <a:rPr lang="en-US" dirty="0"/>
              <a:t> temp acceptable</a:t>
            </a:r>
          </a:p>
          <a:p>
            <a:pPr lvl="1">
              <a:buFontTx/>
              <a:buChar char="-"/>
            </a:pPr>
            <a:r>
              <a:rPr lang="en-US" dirty="0" err="1"/>
              <a:t>Coût</a:t>
            </a:r>
            <a:r>
              <a:rPr lang="en-US" dirty="0"/>
              <a:t>/</a:t>
            </a:r>
            <a:r>
              <a:rPr lang="en-US" dirty="0" err="1"/>
              <a:t>efficace</a:t>
            </a:r>
            <a:endParaRPr lang="en-US" dirty="0"/>
          </a:p>
          <a:p>
            <a:pPr>
              <a:buFontTx/>
              <a:buChar char="-"/>
            </a:pPr>
            <a:endParaRPr lang="en-US" sz="2400" dirty="0"/>
          </a:p>
          <a:p>
            <a:pPr marL="514350" indent="-514350">
              <a:buNone/>
            </a:pPr>
            <a:r>
              <a:rPr lang="en-US" sz="2400" dirty="0"/>
              <a:t> </a:t>
            </a:r>
            <a:endParaRPr lang="nl-BE" sz="2400" dirty="0"/>
          </a:p>
        </p:txBody>
      </p:sp>
    </p:spTree>
    <p:extLst>
      <p:ext uri="{BB962C8B-B14F-4D97-AF65-F5344CB8AC3E}">
        <p14:creationId xmlns:p14="http://schemas.microsoft.com/office/powerpoint/2010/main" val="2353897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1524000" y="395785"/>
            <a:ext cx="9144000" cy="3114178"/>
          </a:xfrm>
        </p:spPr>
        <p:txBody>
          <a:bodyPr>
            <a:normAutofit fontScale="90000"/>
          </a:bodyPr>
          <a:lstStyle/>
          <a:p>
            <a:r>
              <a:rPr lang="fr-FR" dirty="0"/>
              <a:t>La France, un pays </a:t>
            </a:r>
            <a:br>
              <a:rPr lang="fr-FR" dirty="0"/>
            </a:br>
            <a:r>
              <a:rPr lang="fr-FR" dirty="0"/>
              <a:t>jusqu’à présent très « sage »</a:t>
            </a:r>
            <a:br>
              <a:rPr lang="fr-FR" dirty="0"/>
            </a:br>
            <a:r>
              <a:rPr lang="fr-FR" dirty="0"/>
              <a:t>dans le domaine de la génétique médicale</a:t>
            </a:r>
          </a:p>
        </p:txBody>
      </p:sp>
    </p:spTree>
    <p:extLst>
      <p:ext uri="{BB962C8B-B14F-4D97-AF65-F5344CB8AC3E}">
        <p14:creationId xmlns:p14="http://schemas.microsoft.com/office/powerpoint/2010/main" val="3695357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1" y="188914"/>
            <a:ext cx="9027494" cy="777875"/>
          </a:xfrm>
        </p:spPr>
        <p:txBody>
          <a:bodyPr/>
          <a:lstStyle/>
          <a:p>
            <a:r>
              <a:rPr lang="fr-FR" sz="3200" b="1" dirty="0">
                <a:latin typeface="Calibri" panose="020F0502020204030204" pitchFamily="34" charset="0"/>
              </a:rPr>
              <a:t>Seul pays à surveiller l’activité de tests génétiques</a:t>
            </a:r>
          </a:p>
        </p:txBody>
      </p:sp>
      <p:sp>
        <p:nvSpPr>
          <p:cNvPr id="3" name="Espace réservé du contenu 2"/>
          <p:cNvSpPr>
            <a:spLocks noGrp="1"/>
          </p:cNvSpPr>
          <p:nvPr>
            <p:ph idx="1"/>
          </p:nvPr>
        </p:nvSpPr>
        <p:spPr>
          <a:xfrm>
            <a:off x="647131" y="1323832"/>
            <a:ext cx="10515600" cy="4743947"/>
          </a:xfrm>
        </p:spPr>
        <p:txBody>
          <a:bodyPr>
            <a:noAutofit/>
          </a:bodyPr>
          <a:lstStyle/>
          <a:p>
            <a:r>
              <a:rPr lang="fr-FR" sz="3200" dirty="0"/>
              <a:t>Agence de la Biomédecine établie en 2004 par la Loi de Bioéthique</a:t>
            </a:r>
          </a:p>
          <a:p>
            <a:pPr marL="0" indent="0">
              <a:buNone/>
            </a:pPr>
            <a:r>
              <a:rPr lang="fr-FR" sz="3200" dirty="0"/>
              <a:t> </a:t>
            </a:r>
          </a:p>
          <a:p>
            <a:r>
              <a:rPr lang="fr-FR" sz="3200" dirty="0"/>
              <a:t>Rapport d’activité obligatoire de tous les laboratoires de génétique </a:t>
            </a:r>
          </a:p>
          <a:p>
            <a:r>
              <a:rPr lang="fr-FR" sz="3200" dirty="0"/>
              <a:t>Rapport d’activité obligatoire de tous les laboratoires de diagnostic prénatal</a:t>
            </a:r>
          </a:p>
          <a:p>
            <a:r>
              <a:rPr lang="fr-FR" sz="3200" dirty="0"/>
              <a:t>Rapports d’activité des Centres pluridisciplinaires de diagnostic prénatal </a:t>
            </a:r>
          </a:p>
        </p:txBody>
      </p:sp>
    </p:spTree>
    <p:extLst>
      <p:ext uri="{BB962C8B-B14F-4D97-AF65-F5344CB8AC3E}">
        <p14:creationId xmlns:p14="http://schemas.microsoft.com/office/powerpoint/2010/main" val="1175081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1524000" y="98630"/>
            <a:ext cx="9144000" cy="990110"/>
          </a:xfrm>
        </p:spPr>
        <p:txBody>
          <a:bodyPr>
            <a:noAutofit/>
          </a:bodyPr>
          <a:lstStyle/>
          <a:p>
            <a:pPr algn="ctr"/>
            <a:r>
              <a:rPr lang="fr-FR" altLang="fr-FR" sz="4000" b="1" dirty="0"/>
              <a:t>Seul pays a avoir une politique pour le diagnostic prénatal</a:t>
            </a:r>
          </a:p>
        </p:txBody>
      </p:sp>
      <p:sp>
        <p:nvSpPr>
          <p:cNvPr id="23556" name="Rectangle 3"/>
          <p:cNvSpPr>
            <a:spLocks noGrp="1" noChangeArrowheads="1"/>
          </p:cNvSpPr>
          <p:nvPr>
            <p:ph type="body" idx="1"/>
          </p:nvPr>
        </p:nvSpPr>
        <p:spPr>
          <a:xfrm>
            <a:off x="1981201" y="1604964"/>
            <a:ext cx="8228013" cy="4524375"/>
          </a:xfrm>
        </p:spPr>
        <p:txBody>
          <a:bodyPr/>
          <a:lstStyle/>
          <a:p>
            <a:r>
              <a:rPr lang="fr-FR" altLang="fr-FR" sz="2500" dirty="0"/>
              <a:t>Objectifs</a:t>
            </a:r>
          </a:p>
          <a:p>
            <a:pPr lvl="1"/>
            <a:r>
              <a:rPr lang="fr-FR" altLang="fr-FR" sz="2200" dirty="0"/>
              <a:t>Informer les couples sur l’état de santé de l’enfant</a:t>
            </a:r>
          </a:p>
          <a:p>
            <a:pPr lvl="1"/>
            <a:r>
              <a:rPr lang="fr-FR" altLang="fr-FR" sz="2200" dirty="0"/>
              <a:t>Réduire le niveau d’anxiété des couples à risque</a:t>
            </a:r>
          </a:p>
          <a:p>
            <a:pPr lvl="1"/>
            <a:r>
              <a:rPr lang="fr-FR" altLang="fr-FR" sz="2200" dirty="0"/>
              <a:t>Donner la possibilité d’interrompre la grossesse</a:t>
            </a:r>
          </a:p>
          <a:p>
            <a:pPr lvl="1"/>
            <a:r>
              <a:rPr lang="fr-FR" altLang="fr-FR" sz="2200" dirty="0"/>
              <a:t>Assurer une prise en charge optimale</a:t>
            </a:r>
          </a:p>
          <a:p>
            <a:pPr marL="457200" lvl="1" indent="0">
              <a:buNone/>
            </a:pPr>
            <a:endParaRPr lang="fr-FR" altLang="fr-FR" sz="2200" dirty="0"/>
          </a:p>
          <a:p>
            <a:r>
              <a:rPr lang="fr-FR" sz="2500" dirty="0"/>
              <a:t>Encadrement du diagnostic prénatal</a:t>
            </a:r>
          </a:p>
          <a:p>
            <a:pPr lvl="1"/>
            <a:r>
              <a:rPr lang="fr-FR" sz="2100" dirty="0"/>
              <a:t>Lois Bioéthiques 1994, 2004, 2011</a:t>
            </a:r>
          </a:p>
          <a:p>
            <a:pPr lvl="1"/>
            <a:r>
              <a:rPr lang="fr-FR" sz="2100" dirty="0"/>
              <a:t>Encadrement des indications du diagnostic invasif</a:t>
            </a:r>
          </a:p>
          <a:p>
            <a:pPr lvl="1"/>
            <a:r>
              <a:rPr lang="fr-FR" sz="2100" dirty="0"/>
              <a:t>Encadrement de la validation du diagnostic et de la prise de décision par les CPDPN</a:t>
            </a:r>
          </a:p>
        </p:txBody>
      </p:sp>
    </p:spTree>
    <p:extLst>
      <p:ext uri="{BB962C8B-B14F-4D97-AF65-F5344CB8AC3E}">
        <p14:creationId xmlns:p14="http://schemas.microsoft.com/office/powerpoint/2010/main" val="40107152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1037229"/>
          </a:xfrm>
        </p:spPr>
        <p:txBody>
          <a:bodyPr>
            <a:normAutofit fontScale="90000"/>
          </a:bodyPr>
          <a:lstStyle/>
          <a:p>
            <a:r>
              <a:rPr lang="fr-FR" sz="3600" dirty="0"/>
              <a:t>La France, un Pays qui perd ses repères avec le plan Génome </a:t>
            </a:r>
          </a:p>
        </p:txBody>
      </p:sp>
      <p:sp>
        <p:nvSpPr>
          <p:cNvPr id="3" name="Espace réservé du contenu 2"/>
          <p:cNvSpPr>
            <a:spLocks noGrp="1"/>
          </p:cNvSpPr>
          <p:nvPr>
            <p:ph idx="1"/>
          </p:nvPr>
        </p:nvSpPr>
        <p:spPr>
          <a:xfrm>
            <a:off x="736978" y="1223755"/>
            <a:ext cx="10616821" cy="4525962"/>
          </a:xfrm>
        </p:spPr>
        <p:txBody>
          <a:bodyPr>
            <a:normAutofit fontScale="92500" lnSpcReduction="10000"/>
          </a:bodyPr>
          <a:lstStyle/>
          <a:p>
            <a:pPr marL="457200" indent="-457200"/>
            <a:r>
              <a:rPr lang="fr-FR" dirty="0">
                <a:latin typeface="Calibri" panose="020F0502020204030204" pitchFamily="34" charset="0"/>
              </a:rPr>
              <a:t>S</a:t>
            </a:r>
            <a:r>
              <a:rPr lang="fr-FR" sz="3200" dirty="0">
                <a:latin typeface="Calibri" panose="020F0502020204030204" pitchFamily="34" charset="0"/>
              </a:rPr>
              <a:t>tratégie nationale dans le domaine du séquençage de recherche très tardive</a:t>
            </a:r>
          </a:p>
          <a:p>
            <a:pPr marL="857250" lvl="1" indent="-457200"/>
            <a:r>
              <a:rPr lang="fr-FR" sz="2600" dirty="0">
                <a:latin typeface="Calibri" panose="020F0502020204030204" pitchFamily="34" charset="0"/>
              </a:rPr>
              <a:t>Très grands projets au Royaume-Uni, aux Pays-Bas, en Allemagne, au Canada…..</a:t>
            </a:r>
          </a:p>
          <a:p>
            <a:pPr marL="457200" indent="-457200"/>
            <a:r>
              <a:rPr lang="fr-FR" sz="3200" dirty="0">
                <a:latin typeface="Calibri" panose="020F0502020204030204" pitchFamily="34" charset="0"/>
              </a:rPr>
              <a:t>Confusion entre Recherche et Soin</a:t>
            </a:r>
          </a:p>
          <a:p>
            <a:pPr marL="914400" lvl="1" indent="-457200"/>
            <a:r>
              <a:rPr lang="fr-FR" sz="2600" dirty="0">
                <a:latin typeface="Calibri" panose="020F0502020204030204" pitchFamily="34" charset="0"/>
              </a:rPr>
              <a:t>Bataille pour la valorisation (financière) des données</a:t>
            </a:r>
          </a:p>
          <a:p>
            <a:pPr marL="914400" lvl="1" indent="-457200"/>
            <a:r>
              <a:rPr lang="fr-FR" sz="2600" dirty="0">
                <a:latin typeface="Calibri" panose="020F0502020204030204" pitchFamily="34" charset="0"/>
              </a:rPr>
              <a:t>Absence de réflexion sur le control de qualité, l’évaluation coût/bénéfice, l’utilité des services pour les malades et leur priorisation, l’organisation de l’interprétation, la participation aux efforts internationaux</a:t>
            </a:r>
          </a:p>
          <a:p>
            <a:pPr marL="457200" indent="-457200"/>
            <a:r>
              <a:rPr lang="fr-FR" sz="3200" dirty="0">
                <a:latin typeface="Calibri" panose="020F0502020204030204" pitchFamily="34" charset="0"/>
              </a:rPr>
              <a:t>Modalités de prise en charge financière en danger</a:t>
            </a:r>
          </a:p>
          <a:p>
            <a:pPr marL="1257300" lvl="2" indent="-457200"/>
            <a:r>
              <a:rPr lang="fr-FR" sz="2600" dirty="0">
                <a:latin typeface="Calibri" panose="020F0502020204030204" pitchFamily="34" charset="0"/>
              </a:rPr>
              <a:t>Projet irréaliste en termes de ressources à mobiliser</a:t>
            </a:r>
          </a:p>
          <a:p>
            <a:pPr marL="1257300" lvl="2" indent="-457200"/>
            <a:r>
              <a:rPr lang="fr-FR" sz="2600" dirty="0">
                <a:latin typeface="Calibri" panose="020F0502020204030204" pitchFamily="34" charset="0"/>
              </a:rPr>
              <a:t>Actes à la nomenclature/Soins innovants /Rien entre les 2</a:t>
            </a:r>
          </a:p>
          <a:p>
            <a:pPr marL="457200" indent="-457200"/>
            <a:endParaRPr lang="fr-FR" dirty="0"/>
          </a:p>
          <a:p>
            <a:pPr marL="0" indent="0"/>
            <a:endParaRPr lang="fr-FR" dirty="0"/>
          </a:p>
        </p:txBody>
      </p:sp>
    </p:spTree>
    <p:extLst>
      <p:ext uri="{BB962C8B-B14F-4D97-AF65-F5344CB8AC3E}">
        <p14:creationId xmlns:p14="http://schemas.microsoft.com/office/powerpoint/2010/main" val="17602282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fr-FR" altLang="fr-FR" dirty="0"/>
              <a:t>Dans un contexte plus général….</a:t>
            </a:r>
          </a:p>
        </p:txBody>
      </p:sp>
      <p:sp>
        <p:nvSpPr>
          <p:cNvPr id="121859" name="Rectangle 3"/>
          <p:cNvSpPr>
            <a:spLocks noGrp="1" noChangeArrowheads="1"/>
          </p:cNvSpPr>
          <p:nvPr>
            <p:ph type="body" idx="1"/>
          </p:nvPr>
        </p:nvSpPr>
        <p:spPr/>
        <p:txBody>
          <a:bodyPr>
            <a:normAutofit lnSpcReduction="10000"/>
          </a:bodyPr>
          <a:lstStyle/>
          <a:p>
            <a:pPr>
              <a:lnSpc>
                <a:spcPct val="90000"/>
              </a:lnSpc>
            </a:pPr>
            <a:r>
              <a:rPr lang="fr-FR" altLang="fr-FR" dirty="0"/>
              <a:t>Le développement de « marchés » dans le domaine de la médecine</a:t>
            </a:r>
          </a:p>
          <a:p>
            <a:pPr lvl="1">
              <a:lnSpc>
                <a:spcPct val="90000"/>
              </a:lnSpc>
            </a:pPr>
            <a:r>
              <a:rPr lang="fr-FR" altLang="fr-FR" dirty="0"/>
              <a:t>sans lien avec une utilité quelconque</a:t>
            </a:r>
          </a:p>
          <a:p>
            <a:pPr>
              <a:lnSpc>
                <a:spcPct val="90000"/>
              </a:lnSpc>
            </a:pPr>
            <a:r>
              <a:rPr lang="fr-FR" altLang="fr-FR" dirty="0"/>
              <a:t>Absence de conseil génétique </a:t>
            </a:r>
            <a:r>
              <a:rPr lang="fr-FR" altLang="fr-FR" dirty="0" err="1"/>
              <a:t>pre</a:t>
            </a:r>
            <a:r>
              <a:rPr lang="fr-FR" altLang="fr-FR" dirty="0"/>
              <a:t>- et </a:t>
            </a:r>
            <a:r>
              <a:rPr lang="fr-FR" altLang="fr-FR" dirty="0" err="1"/>
              <a:t>post-test</a:t>
            </a:r>
            <a:endParaRPr lang="fr-FR" altLang="fr-FR" dirty="0"/>
          </a:p>
          <a:p>
            <a:pPr lvl="1">
              <a:lnSpc>
                <a:spcPct val="90000"/>
              </a:lnSpc>
            </a:pPr>
            <a:r>
              <a:rPr lang="fr-FR" altLang="fr-FR" dirty="0"/>
              <a:t>Calculer le risque</a:t>
            </a:r>
          </a:p>
          <a:p>
            <a:pPr lvl="1">
              <a:lnSpc>
                <a:spcPct val="90000"/>
              </a:lnSpc>
            </a:pPr>
            <a:r>
              <a:rPr lang="fr-FR" altLang="fr-FR" dirty="0"/>
              <a:t>Transmettre l’information de façon compréhensible</a:t>
            </a:r>
          </a:p>
          <a:p>
            <a:pPr lvl="1">
              <a:lnSpc>
                <a:spcPct val="90000"/>
              </a:lnSpc>
            </a:pPr>
            <a:r>
              <a:rPr lang="fr-FR" altLang="fr-FR" dirty="0"/>
              <a:t>Accompagner le processus d’appropriation et de décision éventuel</a:t>
            </a:r>
          </a:p>
          <a:p>
            <a:pPr>
              <a:lnSpc>
                <a:spcPct val="90000"/>
              </a:lnSpc>
            </a:pPr>
            <a:r>
              <a:rPr lang="fr-FR" altLang="fr-FR" dirty="0"/>
              <a:t>Renchérissement des coûts de santé</a:t>
            </a:r>
          </a:p>
          <a:p>
            <a:pPr lvl="1">
              <a:lnSpc>
                <a:spcPct val="90000"/>
              </a:lnSpc>
            </a:pPr>
            <a:r>
              <a:rPr lang="fr-FR" altLang="fr-FR" dirty="0"/>
              <a:t>Consommation +++ de tests inutiles et non remboursements de tests utiles</a:t>
            </a:r>
          </a:p>
          <a:p>
            <a:pPr>
              <a:lnSpc>
                <a:spcPct val="90000"/>
              </a:lnSpc>
            </a:pPr>
            <a:r>
              <a:rPr lang="fr-FR" altLang="fr-FR" dirty="0"/>
              <a:t>Absence de prise en charge</a:t>
            </a:r>
          </a:p>
          <a:p>
            <a:pPr lvl="1">
              <a:lnSpc>
                <a:spcPct val="90000"/>
              </a:lnSpc>
            </a:pPr>
            <a:r>
              <a:rPr lang="fr-FR" altLang="fr-FR" dirty="0"/>
              <a:t>Suivi des conséquences individuelles et familiales</a:t>
            </a:r>
          </a:p>
        </p:txBody>
      </p:sp>
    </p:spTree>
    <p:extLst>
      <p:ext uri="{BB962C8B-B14F-4D97-AF65-F5344CB8AC3E}">
        <p14:creationId xmlns:p14="http://schemas.microsoft.com/office/powerpoint/2010/main" val="222905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
            <a:ext cx="10515600" cy="996286"/>
          </a:xfrm>
        </p:spPr>
        <p:txBody>
          <a:bodyPr>
            <a:normAutofit/>
          </a:bodyPr>
          <a:lstStyle/>
          <a:p>
            <a:pPr algn="ctr"/>
            <a:r>
              <a:rPr lang="nl-BE" dirty="0"/>
              <a:t>Les </a:t>
            </a:r>
            <a:r>
              <a:rPr lang="nl-BE" dirty="0" err="1"/>
              <a:t>Priorités</a:t>
            </a:r>
            <a:r>
              <a:rPr lang="nl-BE" dirty="0"/>
              <a:t> pour </a:t>
            </a:r>
            <a:r>
              <a:rPr lang="nl-BE" dirty="0" err="1"/>
              <a:t>l’Action</a:t>
            </a:r>
            <a:endParaRPr lang="nl-BE" dirty="0"/>
          </a:p>
        </p:txBody>
      </p:sp>
      <p:sp>
        <p:nvSpPr>
          <p:cNvPr id="3" name="Tijdelijke aanduiding voor inhoud 2"/>
          <p:cNvSpPr>
            <a:spLocks noGrp="1"/>
          </p:cNvSpPr>
          <p:nvPr>
            <p:ph idx="1"/>
          </p:nvPr>
        </p:nvSpPr>
        <p:spPr/>
        <p:txBody>
          <a:bodyPr>
            <a:normAutofit/>
          </a:bodyPr>
          <a:lstStyle/>
          <a:p>
            <a:pPr marL="514350" indent="-514350">
              <a:buFontTx/>
              <a:buChar char="-"/>
            </a:pPr>
            <a:r>
              <a:rPr lang="nl-BE" dirty="0" err="1"/>
              <a:t>Documenter</a:t>
            </a:r>
            <a:r>
              <a:rPr lang="nl-BE" dirty="0"/>
              <a:t> </a:t>
            </a:r>
            <a:r>
              <a:rPr lang="nl-BE" dirty="0" err="1"/>
              <a:t>l’utilité</a:t>
            </a:r>
            <a:r>
              <a:rPr lang="nl-BE" dirty="0"/>
              <a:t> </a:t>
            </a:r>
            <a:r>
              <a:rPr lang="nl-BE" dirty="0" err="1"/>
              <a:t>clinique</a:t>
            </a:r>
            <a:r>
              <a:rPr lang="nl-BE" dirty="0"/>
              <a:t> des tests pour la prise de </a:t>
            </a:r>
            <a:r>
              <a:rPr lang="nl-BE" dirty="0" err="1"/>
              <a:t>décision</a:t>
            </a:r>
            <a:endParaRPr lang="nl-BE" dirty="0"/>
          </a:p>
          <a:p>
            <a:pPr marL="514350" indent="-514350">
              <a:buFontTx/>
              <a:buChar char="-"/>
            </a:pPr>
            <a:r>
              <a:rPr lang="nl-BE" dirty="0" err="1"/>
              <a:t>Séquençage</a:t>
            </a:r>
            <a:r>
              <a:rPr lang="nl-BE" dirty="0"/>
              <a:t> de panels de </a:t>
            </a:r>
            <a:r>
              <a:rPr lang="nl-BE" dirty="0" err="1"/>
              <a:t>gènes</a:t>
            </a:r>
            <a:r>
              <a:rPr lang="nl-BE" dirty="0"/>
              <a:t> dans </a:t>
            </a:r>
            <a:r>
              <a:rPr lang="nl-BE" dirty="0" err="1"/>
              <a:t>le</a:t>
            </a:r>
            <a:r>
              <a:rPr lang="nl-BE" dirty="0"/>
              <a:t> </a:t>
            </a:r>
            <a:r>
              <a:rPr lang="nl-BE" dirty="0" err="1"/>
              <a:t>cadre</a:t>
            </a:r>
            <a:r>
              <a:rPr lang="nl-BE" dirty="0"/>
              <a:t> du </a:t>
            </a:r>
            <a:r>
              <a:rPr lang="nl-BE" dirty="0" err="1"/>
              <a:t>soin</a:t>
            </a:r>
            <a:endParaRPr lang="nl-BE" dirty="0"/>
          </a:p>
          <a:p>
            <a:pPr marL="514350" indent="-514350">
              <a:buFontTx/>
              <a:buChar char="-"/>
            </a:pPr>
            <a:r>
              <a:rPr lang="nl-BE" dirty="0" err="1"/>
              <a:t>Accès</a:t>
            </a:r>
            <a:r>
              <a:rPr lang="nl-BE" dirty="0"/>
              <a:t> au </a:t>
            </a:r>
            <a:r>
              <a:rPr lang="nl-BE" dirty="0" err="1"/>
              <a:t>séquençage</a:t>
            </a:r>
            <a:r>
              <a:rPr lang="nl-BE" dirty="0"/>
              <a:t> </a:t>
            </a:r>
            <a:r>
              <a:rPr lang="nl-BE" dirty="0" err="1"/>
              <a:t>génome</a:t>
            </a:r>
            <a:r>
              <a:rPr lang="nl-BE" dirty="0"/>
              <a:t> </a:t>
            </a:r>
            <a:r>
              <a:rPr lang="nl-BE" dirty="0" err="1"/>
              <a:t>entier</a:t>
            </a:r>
            <a:r>
              <a:rPr lang="nl-BE" dirty="0"/>
              <a:t> pour les </a:t>
            </a:r>
            <a:r>
              <a:rPr lang="nl-BE" dirty="0" err="1"/>
              <a:t>patients</a:t>
            </a:r>
            <a:r>
              <a:rPr lang="nl-BE" dirty="0"/>
              <a:t> sans </a:t>
            </a:r>
            <a:r>
              <a:rPr lang="nl-BE" dirty="0" err="1"/>
              <a:t>diagnostic</a:t>
            </a:r>
            <a:endParaRPr lang="nl-BE" dirty="0"/>
          </a:p>
          <a:p>
            <a:pPr marL="514350" indent="-514350">
              <a:buFontTx/>
              <a:buChar char="-"/>
            </a:pPr>
            <a:r>
              <a:rPr lang="nl-BE" dirty="0" err="1"/>
              <a:t>Inclusion</a:t>
            </a:r>
            <a:r>
              <a:rPr lang="nl-BE" dirty="0"/>
              <a:t> des </a:t>
            </a:r>
            <a:r>
              <a:rPr lang="nl-BE" dirty="0" err="1"/>
              <a:t>laboratoires</a:t>
            </a:r>
            <a:r>
              <a:rPr lang="nl-BE" dirty="0"/>
              <a:t> de </a:t>
            </a:r>
            <a:r>
              <a:rPr lang="nl-BE" dirty="0" err="1"/>
              <a:t>séquençage</a:t>
            </a:r>
            <a:r>
              <a:rPr lang="nl-BE" dirty="0"/>
              <a:t> dans les </a:t>
            </a:r>
            <a:r>
              <a:rPr lang="nl-BE" dirty="0" err="1"/>
              <a:t>Réseaux</a:t>
            </a:r>
            <a:r>
              <a:rPr lang="nl-BE" dirty="0"/>
              <a:t> </a:t>
            </a:r>
            <a:r>
              <a:rPr lang="nl-BE" dirty="0" err="1"/>
              <a:t>Européens</a:t>
            </a:r>
            <a:r>
              <a:rPr lang="nl-BE" dirty="0"/>
              <a:t> de Référence</a:t>
            </a:r>
          </a:p>
          <a:p>
            <a:pPr marL="514350" indent="-514350">
              <a:buFontTx/>
              <a:buChar char="-"/>
            </a:pPr>
            <a:r>
              <a:rPr lang="nl-BE" dirty="0" err="1"/>
              <a:t>Production</a:t>
            </a:r>
            <a:r>
              <a:rPr lang="nl-BE" dirty="0"/>
              <a:t> de </a:t>
            </a:r>
            <a:r>
              <a:rPr lang="nl-BE" dirty="0" err="1"/>
              <a:t>guidelines</a:t>
            </a:r>
            <a:r>
              <a:rPr lang="nl-BE" dirty="0"/>
              <a:t> pour </a:t>
            </a:r>
            <a:r>
              <a:rPr lang="nl-BE" dirty="0" err="1"/>
              <a:t>le</a:t>
            </a:r>
            <a:r>
              <a:rPr lang="nl-BE" dirty="0"/>
              <a:t> </a:t>
            </a:r>
            <a:r>
              <a:rPr lang="nl-BE" dirty="0" err="1"/>
              <a:t>séquençage</a:t>
            </a:r>
            <a:endParaRPr lang="nl-BE" dirty="0"/>
          </a:p>
          <a:p>
            <a:pPr marL="514350" indent="-514350">
              <a:buFontTx/>
              <a:buChar char="-"/>
            </a:pPr>
            <a:r>
              <a:rPr lang="nl-BE" dirty="0" err="1"/>
              <a:t>Outils</a:t>
            </a:r>
            <a:r>
              <a:rPr lang="nl-BE" dirty="0"/>
              <a:t> Open source , BDD </a:t>
            </a:r>
            <a:r>
              <a:rPr lang="nl-BE" dirty="0" err="1"/>
              <a:t>interoperables</a:t>
            </a:r>
            <a:endParaRPr lang="nl-BE" dirty="0"/>
          </a:p>
          <a:p>
            <a:pPr marL="514350" indent="-514350">
              <a:buFontTx/>
              <a:buChar char="-"/>
            </a:pPr>
            <a:r>
              <a:rPr lang="nl-BE" dirty="0" err="1"/>
              <a:t>Obligation</a:t>
            </a:r>
            <a:r>
              <a:rPr lang="nl-BE" dirty="0"/>
              <a:t> de </a:t>
            </a:r>
            <a:r>
              <a:rPr lang="nl-BE" dirty="0" err="1"/>
              <a:t>contribuer</a:t>
            </a:r>
            <a:r>
              <a:rPr lang="nl-BE" dirty="0"/>
              <a:t> </a:t>
            </a:r>
            <a:r>
              <a:rPr lang="nl-BE" dirty="0" err="1"/>
              <a:t>aux</a:t>
            </a:r>
            <a:r>
              <a:rPr lang="nl-BE" dirty="0"/>
              <a:t> BDD de </a:t>
            </a:r>
            <a:r>
              <a:rPr lang="nl-BE" dirty="0" err="1"/>
              <a:t>variants</a:t>
            </a:r>
            <a:endParaRPr lang="nl-BE" dirty="0"/>
          </a:p>
          <a:p>
            <a:pPr marL="514350" indent="-514350">
              <a:buFontTx/>
              <a:buChar char="-"/>
            </a:pPr>
            <a:endParaRPr lang="nl-BE" dirty="0"/>
          </a:p>
        </p:txBody>
      </p:sp>
    </p:spTree>
    <p:extLst>
      <p:ext uri="{BB962C8B-B14F-4D97-AF65-F5344CB8AC3E}">
        <p14:creationId xmlns:p14="http://schemas.microsoft.com/office/powerpoint/2010/main" val="19638872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64874"/>
            <a:ext cx="10515600" cy="1325563"/>
          </a:xfrm>
        </p:spPr>
        <p:txBody>
          <a:bodyPr>
            <a:normAutofit/>
          </a:bodyPr>
          <a:lstStyle/>
          <a:p>
            <a:pPr algn="ctr"/>
            <a:r>
              <a:rPr lang="fr-FR" sz="4000" dirty="0"/>
              <a:t>Diffusion et Adoption </a:t>
            </a:r>
            <a:br>
              <a:rPr lang="fr-FR" sz="4000" dirty="0"/>
            </a:br>
            <a:r>
              <a:rPr lang="fr-FR" sz="4000" dirty="0"/>
              <a:t>des Technologies en Santé</a:t>
            </a:r>
          </a:p>
        </p:txBody>
      </p:sp>
      <p:sp>
        <p:nvSpPr>
          <p:cNvPr id="3" name="Espace réservé du contenu 2"/>
          <p:cNvSpPr>
            <a:spLocks noGrp="1"/>
          </p:cNvSpPr>
          <p:nvPr>
            <p:ph idx="1"/>
          </p:nvPr>
        </p:nvSpPr>
        <p:spPr>
          <a:xfrm>
            <a:off x="838199" y="1610436"/>
            <a:ext cx="10393907" cy="4776715"/>
          </a:xfrm>
        </p:spPr>
        <p:txBody>
          <a:bodyPr>
            <a:normAutofit fontScale="85000" lnSpcReduction="20000"/>
          </a:bodyPr>
          <a:lstStyle/>
          <a:p>
            <a:r>
              <a:rPr lang="fr-FR" sz="3200" dirty="0"/>
              <a:t>Ne pas confondre Innovation et Progrès</a:t>
            </a:r>
          </a:p>
          <a:p>
            <a:r>
              <a:rPr lang="fr-FR" sz="3200" dirty="0"/>
              <a:t>Résister au mantra « si c’est possible ce sera fait » ou « ça se fait ailleurs, alors… »</a:t>
            </a:r>
          </a:p>
          <a:p>
            <a:r>
              <a:rPr lang="fr-FR" sz="3200" dirty="0"/>
              <a:t>Répondre aux besoins pas créer des besoins pour vendre des actes techniques</a:t>
            </a:r>
          </a:p>
          <a:p>
            <a:r>
              <a:rPr lang="fr-FR" sz="3200" dirty="0"/>
              <a:t>Séparer les actions soin et recherche pour éviter les conflits d’intérêt</a:t>
            </a:r>
          </a:p>
          <a:p>
            <a:pPr marL="0" indent="0">
              <a:buNone/>
            </a:pPr>
            <a:endParaRPr lang="fr-FR" sz="3200" dirty="0"/>
          </a:p>
          <a:p>
            <a:r>
              <a:rPr lang="fr-FR" sz="3200" dirty="0"/>
              <a:t>Il faut en moyenne 10 ans pour que 50% des malades bénéficient d’une nouvelle technologie</a:t>
            </a:r>
          </a:p>
          <a:p>
            <a:r>
              <a:rPr lang="fr-FR" sz="3200" dirty="0"/>
              <a:t>Chiffre parfaitement vérifié avec la cytogénétique et la génétique moléculaire</a:t>
            </a:r>
          </a:p>
          <a:p>
            <a:r>
              <a:rPr lang="fr-FR" sz="3200" dirty="0"/>
              <a:t>Actuellement les besoin de base en diagnostic moléculaire ne sont pas couvert correctement. Commencer par là</a:t>
            </a:r>
          </a:p>
        </p:txBody>
      </p:sp>
    </p:spTree>
    <p:extLst>
      <p:ext uri="{BB962C8B-B14F-4D97-AF65-F5344CB8AC3E}">
        <p14:creationId xmlns:p14="http://schemas.microsoft.com/office/powerpoint/2010/main" val="166352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1524001" y="98630"/>
            <a:ext cx="9027495" cy="990110"/>
          </a:xfrm>
        </p:spPr>
        <p:txBody>
          <a:bodyPr>
            <a:normAutofit/>
          </a:bodyPr>
          <a:lstStyle/>
          <a:p>
            <a:r>
              <a:rPr lang="fr-FR" altLang="fr-FR" sz="4000" b="1" dirty="0"/>
              <a:t>Les Objectifs de la Recherche en Génétique</a:t>
            </a:r>
          </a:p>
        </p:txBody>
      </p:sp>
      <p:sp>
        <p:nvSpPr>
          <p:cNvPr id="21508" name="Rectangle 3"/>
          <p:cNvSpPr>
            <a:spLocks noGrp="1" noChangeArrowheads="1"/>
          </p:cNvSpPr>
          <p:nvPr>
            <p:ph type="body" idx="1"/>
          </p:nvPr>
        </p:nvSpPr>
        <p:spPr>
          <a:xfrm>
            <a:off x="1981201" y="1628800"/>
            <a:ext cx="8228013" cy="4500538"/>
          </a:xfrm>
        </p:spPr>
        <p:txBody>
          <a:bodyPr/>
          <a:lstStyle/>
          <a:p>
            <a:r>
              <a:rPr lang="fr-FR" altLang="fr-FR" dirty="0"/>
              <a:t>Identifier le(s) gène(s) en cause</a:t>
            </a:r>
          </a:p>
          <a:p>
            <a:r>
              <a:rPr lang="fr-FR" altLang="fr-FR" dirty="0"/>
              <a:t>Étudier l’expression du gène et  sa régulation</a:t>
            </a:r>
          </a:p>
          <a:p>
            <a:r>
              <a:rPr lang="fr-FR" altLang="fr-FR" dirty="0"/>
              <a:t>Établir le processus par lequel la protéine anormale ou absente provoque l’anomalie observée</a:t>
            </a:r>
          </a:p>
          <a:p>
            <a:r>
              <a:rPr lang="fr-FR" altLang="fr-FR" dirty="0"/>
              <a:t>Etablir le catalogue des </a:t>
            </a:r>
            <a:r>
              <a:rPr lang="fr-FR" altLang="fr-FR" dirty="0" err="1"/>
              <a:t>variants</a:t>
            </a:r>
            <a:r>
              <a:rPr lang="fr-FR" altLang="fr-FR" dirty="0"/>
              <a:t> et leur valeur prédictive</a:t>
            </a:r>
          </a:p>
          <a:p>
            <a:r>
              <a:rPr lang="fr-FR" altLang="fr-FR" dirty="0"/>
              <a:t>Construire des modèles animaux</a:t>
            </a:r>
          </a:p>
          <a:p>
            <a:r>
              <a:rPr lang="fr-FR" altLang="fr-FR" dirty="0"/>
              <a:t>Imaginer éventuellement un traitement</a:t>
            </a:r>
          </a:p>
        </p:txBody>
      </p:sp>
    </p:spTree>
    <p:extLst>
      <p:ext uri="{BB962C8B-B14F-4D97-AF65-F5344CB8AC3E}">
        <p14:creationId xmlns:p14="http://schemas.microsoft.com/office/powerpoint/2010/main" val="21443756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p:txBody>
          <a:bodyPr/>
          <a:lstStyle/>
          <a:p>
            <a:r>
              <a:rPr lang="fr-FR" dirty="0"/>
              <a:t>Merci de votre attention</a:t>
            </a:r>
          </a:p>
        </p:txBody>
      </p:sp>
      <p:sp>
        <p:nvSpPr>
          <p:cNvPr id="7" name="Sous-titre 6"/>
          <p:cNvSpPr>
            <a:spLocks noGrp="1"/>
          </p:cNvSpPr>
          <p:nvPr>
            <p:ph type="subTitle" idx="1"/>
          </p:nvPr>
        </p:nvSpPr>
        <p:spPr/>
        <p:txBody>
          <a:bodyPr/>
          <a:lstStyle/>
          <a:p>
            <a:endParaRPr lang="fr-FR"/>
          </a:p>
        </p:txBody>
      </p:sp>
    </p:spTree>
    <p:extLst>
      <p:ext uri="{BB962C8B-B14F-4D97-AF65-F5344CB8AC3E}">
        <p14:creationId xmlns:p14="http://schemas.microsoft.com/office/powerpoint/2010/main" val="688398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1023581"/>
          </a:xfrm>
        </p:spPr>
        <p:txBody>
          <a:bodyPr/>
          <a:lstStyle/>
          <a:p>
            <a:pPr algn="ctr"/>
            <a:r>
              <a:rPr lang="fr-FR" dirty="0"/>
              <a:t>L’Organisation de la Génétique</a:t>
            </a:r>
          </a:p>
        </p:txBody>
      </p:sp>
      <p:sp>
        <p:nvSpPr>
          <p:cNvPr id="3" name="Espace réservé du contenu 2"/>
          <p:cNvSpPr>
            <a:spLocks noGrp="1"/>
          </p:cNvSpPr>
          <p:nvPr>
            <p:ph idx="1"/>
          </p:nvPr>
        </p:nvSpPr>
        <p:spPr>
          <a:xfrm>
            <a:off x="1981200" y="1433015"/>
            <a:ext cx="8229600" cy="5090615"/>
          </a:xfrm>
        </p:spPr>
        <p:txBody>
          <a:bodyPr>
            <a:normAutofit/>
          </a:bodyPr>
          <a:lstStyle/>
          <a:p>
            <a:r>
              <a:rPr lang="fr-FR" dirty="0"/>
              <a:t>Nécessité d’une organisation nationale</a:t>
            </a:r>
          </a:p>
          <a:p>
            <a:pPr lvl="1"/>
            <a:r>
              <a:rPr lang="fr-FR" dirty="0"/>
              <a:t>Expertise rare à rendre accessible à tous</a:t>
            </a:r>
          </a:p>
          <a:p>
            <a:pPr lvl="1"/>
            <a:r>
              <a:rPr lang="fr-FR" dirty="0"/>
              <a:t>Plateaux techniques pointus donc coûteux</a:t>
            </a:r>
          </a:p>
          <a:p>
            <a:pPr lvl="1"/>
            <a:r>
              <a:rPr lang="fr-FR" dirty="0"/>
              <a:t>Faibles nombre de tests pour chaque maladie donc concentration de l’expertise</a:t>
            </a:r>
          </a:p>
          <a:p>
            <a:pPr lvl="1"/>
            <a:r>
              <a:rPr lang="fr-FR" b="1" dirty="0"/>
              <a:t>Provision et financement national des tests</a:t>
            </a:r>
          </a:p>
          <a:p>
            <a:pPr marL="457200" lvl="1" indent="0">
              <a:buNone/>
            </a:pPr>
            <a:endParaRPr lang="fr-FR" dirty="0"/>
          </a:p>
          <a:p>
            <a:r>
              <a:rPr lang="fr-FR" dirty="0"/>
              <a:t>Nécessité de soins transfrontaliers</a:t>
            </a:r>
          </a:p>
          <a:p>
            <a:pPr lvl="1"/>
            <a:r>
              <a:rPr lang="fr-FR" dirty="0"/>
              <a:t>Certains tests ne sont pas faisables en France</a:t>
            </a:r>
          </a:p>
          <a:p>
            <a:pPr lvl="1"/>
            <a:r>
              <a:rPr lang="fr-FR" dirty="0"/>
              <a:t>Certains test ne sont faits qu’en France</a:t>
            </a:r>
          </a:p>
        </p:txBody>
      </p:sp>
    </p:spTree>
    <p:extLst>
      <p:ext uri="{BB962C8B-B14F-4D97-AF65-F5344CB8AC3E}">
        <p14:creationId xmlns:p14="http://schemas.microsoft.com/office/powerpoint/2010/main" val="2071711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1050877"/>
          </a:xfrm>
        </p:spPr>
        <p:txBody>
          <a:bodyPr>
            <a:normAutofit/>
          </a:bodyPr>
          <a:lstStyle/>
          <a:p>
            <a:pPr algn="ctr"/>
            <a:r>
              <a:rPr lang="fr-FR" sz="4000" dirty="0"/>
              <a:t>Nombre de gènes testés en 2014  (sur 2500)</a:t>
            </a:r>
          </a:p>
        </p:txBody>
      </p:sp>
      <p:pic>
        <p:nvPicPr>
          <p:cNvPr id="4" name="Picture 3"/>
          <p:cNvPicPr>
            <a:picLocks noGrp="1" noChangeAspect="1" noChangeArrowheads="1"/>
          </p:cNvPicPr>
          <p:nvPr>
            <p:ph idx="1"/>
          </p:nvPr>
        </p:nvPicPr>
        <p:blipFill>
          <a:blip r:embed="rId2" cstate="print"/>
          <a:srcRect/>
          <a:stretch>
            <a:fillRect/>
          </a:stretch>
        </p:blipFill>
        <p:spPr bwMode="auto">
          <a:xfrm>
            <a:off x="2639616" y="941697"/>
            <a:ext cx="7272808" cy="5500048"/>
          </a:xfrm>
          <a:prstGeom prst="rect">
            <a:avLst/>
          </a:prstGeom>
          <a:noFill/>
          <a:ln w="9525">
            <a:noFill/>
            <a:miter lim="800000"/>
            <a:headEnd/>
            <a:tailEnd/>
          </a:ln>
          <a:effectLst/>
        </p:spPr>
      </p:pic>
    </p:spTree>
    <p:extLst>
      <p:ext uri="{BB962C8B-B14F-4D97-AF65-F5344CB8AC3E}">
        <p14:creationId xmlns:p14="http://schemas.microsoft.com/office/powerpoint/2010/main" val="3834867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phique 4"/>
          <p:cNvGraphicFramePr/>
          <p:nvPr>
            <p:extLst>
              <p:ext uri="{D42A27DB-BD31-4B8C-83A1-F6EECF244321}">
                <p14:modId xmlns:p14="http://schemas.microsoft.com/office/powerpoint/2010/main" val="4202249733"/>
              </p:ext>
            </p:extLst>
          </p:nvPr>
        </p:nvGraphicFramePr>
        <p:xfrm>
          <a:off x="1282891" y="1665027"/>
          <a:ext cx="9962864" cy="3468939"/>
        </p:xfrm>
        <a:graphic>
          <a:graphicData uri="http://schemas.openxmlformats.org/drawingml/2006/chart">
            <c:chart xmlns:c="http://schemas.openxmlformats.org/drawingml/2006/chart" xmlns:r="http://schemas.openxmlformats.org/officeDocument/2006/relationships" r:id="rId2"/>
          </a:graphicData>
        </a:graphic>
      </p:graphicFrame>
      <p:sp>
        <p:nvSpPr>
          <p:cNvPr id="125955" name="ZoneTexte 5"/>
          <p:cNvSpPr txBox="1">
            <a:spLocks noChangeArrowheads="1"/>
          </p:cNvSpPr>
          <p:nvPr/>
        </p:nvSpPr>
        <p:spPr bwMode="auto">
          <a:xfrm>
            <a:off x="1666875" y="188641"/>
            <a:ext cx="85507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fr-FR" altLang="fr-FR" sz="4000" dirty="0"/>
              <a:t>La plupart des tests ne sont fait </a:t>
            </a:r>
          </a:p>
          <a:p>
            <a:pPr algn="ctr"/>
            <a:r>
              <a:rPr lang="fr-FR" altLang="fr-FR" sz="4000" dirty="0"/>
              <a:t>que dans &lt; 10 pays</a:t>
            </a:r>
          </a:p>
        </p:txBody>
      </p:sp>
      <p:sp>
        <p:nvSpPr>
          <p:cNvPr id="125956" name="ZoneTexte 6"/>
          <p:cNvSpPr txBox="1">
            <a:spLocks noChangeArrowheads="1"/>
          </p:cNvSpPr>
          <p:nvPr/>
        </p:nvSpPr>
        <p:spPr bwMode="auto">
          <a:xfrm>
            <a:off x="2095501" y="5143500"/>
            <a:ext cx="792956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FR" altLang="fr-FR" dirty="0"/>
              <a:t>Exemples:</a:t>
            </a:r>
          </a:p>
          <a:p>
            <a:r>
              <a:rPr lang="fr-FR" altLang="fr-FR" dirty="0"/>
              <a:t>Seule la mucoviscidose est testée dans 32 pays</a:t>
            </a:r>
          </a:p>
          <a:p>
            <a:r>
              <a:rPr lang="fr-FR" altLang="fr-FR" dirty="0"/>
              <a:t>Le syndrome de l’X Fragile dans 25 pays</a:t>
            </a:r>
          </a:p>
          <a:p>
            <a:r>
              <a:rPr lang="fr-FR" altLang="fr-FR" b="1" dirty="0"/>
              <a:t>591 maladies ne sont testées que dans un pays européen</a:t>
            </a:r>
          </a:p>
          <a:p>
            <a:endParaRPr lang="fr-FR" altLang="fr-FR" dirty="0"/>
          </a:p>
          <a:p>
            <a:endParaRPr lang="fr-FR" altLang="fr-FR" dirty="0"/>
          </a:p>
        </p:txBody>
      </p:sp>
    </p:spTree>
    <p:extLst>
      <p:ext uri="{BB962C8B-B14F-4D97-AF65-F5344CB8AC3E}">
        <p14:creationId xmlns:p14="http://schemas.microsoft.com/office/powerpoint/2010/main" val="422738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1173706"/>
          </a:xfrm>
        </p:spPr>
        <p:txBody>
          <a:bodyPr>
            <a:normAutofit/>
          </a:bodyPr>
          <a:lstStyle/>
          <a:p>
            <a:pPr algn="ctr"/>
            <a:r>
              <a:rPr lang="fr-FR" dirty="0"/>
              <a:t>Tests Génétiques Postnataux en 2016</a:t>
            </a:r>
          </a:p>
        </p:txBody>
      </p:sp>
      <p:sp>
        <p:nvSpPr>
          <p:cNvPr id="3" name="Espace réservé du contenu 2"/>
          <p:cNvSpPr>
            <a:spLocks noGrp="1"/>
          </p:cNvSpPr>
          <p:nvPr>
            <p:ph idx="1"/>
          </p:nvPr>
        </p:nvSpPr>
        <p:spPr>
          <a:xfrm>
            <a:off x="1981200" y="1296538"/>
            <a:ext cx="8229600" cy="4829626"/>
          </a:xfrm>
        </p:spPr>
        <p:txBody>
          <a:bodyPr/>
          <a:lstStyle/>
          <a:p>
            <a:r>
              <a:rPr lang="fr-FR" sz="2400" dirty="0"/>
              <a:t>450 898 personnes ont bénéficié d’un examen génétique (-2,9 % par rapport à 2015) dans 224 laboratoires publics et privés</a:t>
            </a:r>
          </a:p>
          <a:p>
            <a:pPr marL="0" indent="0">
              <a:buNone/>
            </a:pPr>
            <a:endParaRPr lang="fr-FR" dirty="0"/>
          </a:p>
        </p:txBody>
      </p:sp>
      <p:pic>
        <p:nvPicPr>
          <p:cNvPr id="4" name="Image 3"/>
          <p:cNvPicPr>
            <a:picLocks noChangeAspect="1"/>
          </p:cNvPicPr>
          <p:nvPr/>
        </p:nvPicPr>
        <p:blipFill>
          <a:blip r:embed="rId2"/>
          <a:stretch>
            <a:fillRect/>
          </a:stretch>
        </p:blipFill>
        <p:spPr>
          <a:xfrm>
            <a:off x="2222133" y="2431506"/>
            <a:ext cx="7747734" cy="4426495"/>
          </a:xfrm>
          <a:prstGeom prst="rect">
            <a:avLst/>
          </a:prstGeom>
        </p:spPr>
      </p:pic>
    </p:spTree>
    <p:extLst>
      <p:ext uri="{BB962C8B-B14F-4D97-AF65-F5344CB8AC3E}">
        <p14:creationId xmlns:p14="http://schemas.microsoft.com/office/powerpoint/2010/main" val="267532784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3299</TotalTime>
  <Words>2388</Words>
  <Application>Microsoft Office PowerPoint</Application>
  <PresentationFormat>Grand écran</PresentationFormat>
  <Paragraphs>476</Paragraphs>
  <Slides>50</Slides>
  <Notes>10</Notes>
  <HiddenSlides>1</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50</vt:i4>
      </vt:variant>
    </vt:vector>
  </HeadingPairs>
  <TitlesOfParts>
    <vt:vector size="60" baseType="lpstr">
      <vt:lpstr>Arial</vt:lpstr>
      <vt:lpstr>Arial Black</vt:lpstr>
      <vt:lpstr>Calibri</vt:lpstr>
      <vt:lpstr>Calibri Light</vt:lpstr>
      <vt:lpstr>Comic Sans MS</vt:lpstr>
      <vt:lpstr>Courier New</vt:lpstr>
      <vt:lpstr>Humnst777 Lt BT</vt:lpstr>
      <vt:lpstr>Times New Roman</vt:lpstr>
      <vt:lpstr>Wingdings</vt:lpstr>
      <vt:lpstr>Thème Office</vt:lpstr>
      <vt:lpstr>Au service de qui  et de quoi la génomique se développe-t-elle ? </vt:lpstr>
      <vt:lpstr>Présentation PowerPoint</vt:lpstr>
      <vt:lpstr>Histoire de la génétique médicale</vt:lpstr>
      <vt:lpstr>Les Objectifs de la Génétique Médicale ou le service aux personnes concernées</vt:lpstr>
      <vt:lpstr>Les Objectifs de la Recherche en Génétique</vt:lpstr>
      <vt:lpstr>L’Organisation de la Génétique</vt:lpstr>
      <vt:lpstr>Nombre de gènes testés en 2014  (sur 2500)</vt:lpstr>
      <vt:lpstr>Présentation PowerPoint</vt:lpstr>
      <vt:lpstr>Tests Génétiques Postnataux en 2016</vt:lpstr>
      <vt:lpstr>Les examens les plus pratiqués</vt:lpstr>
      <vt:lpstr>Les examens les plus pratiqués (suite)</vt:lpstr>
      <vt:lpstr>Nécessité d’une organisation nationale</vt:lpstr>
      <vt:lpstr>Les Modèles d’Organisation</vt:lpstr>
      <vt:lpstr>Ce qui change avec le séquençage…..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Plan Médecine Génomique en France</vt:lpstr>
      <vt:lpstr>Des Plans Génomiques Nationaux….</vt:lpstr>
      <vt:lpstr>Introduire la médecine génomique  dans le parcours de soins</vt:lpstr>
      <vt:lpstr>Ambitions du plan France Médecine Génomique 2025</vt:lpstr>
      <vt:lpstr> Plan Génomique 2025 3 grands objectifs </vt:lpstr>
      <vt:lpstr>2 domaines d’application: Cancers et Maladies Rares</vt:lpstr>
      <vt:lpstr>Un Plan pour le Soin  ou pour la Recherche ?  Qualité des services en génétique</vt:lpstr>
      <vt:lpstr>Présentation PowerPoint</vt:lpstr>
      <vt:lpstr>Présentation PowerPoint</vt:lpstr>
      <vt:lpstr>External Quality Assessment (EQA)</vt:lpstr>
      <vt:lpstr>Les Questions liées à l’EQA</vt:lpstr>
      <vt:lpstr>Les points à résoudre  pour assurer la qualité</vt:lpstr>
      <vt:lpstr>Présentation PowerPoint</vt:lpstr>
      <vt:lpstr>Présentation PowerPoint</vt:lpstr>
      <vt:lpstr>Différence entre activité diagnostique  et activité de recherche</vt:lpstr>
      <vt:lpstr>Recommendation of the Committee of Ministers to member states. CM/Rec (2010)11</vt:lpstr>
      <vt:lpstr>Comment définir des normes  quand on ne sait presque rien ?</vt:lpstr>
      <vt:lpstr>Ce qu’on sait sur le séquençage Nature 18 Août 2016</vt:lpstr>
      <vt:lpstr>Présentation PowerPoint</vt:lpstr>
      <vt:lpstr>Présentation PowerPoint</vt:lpstr>
      <vt:lpstr>Les étapes de validation</vt:lpstr>
      <vt:lpstr>La France, un pays  jusqu’à présent très « sage » dans le domaine de la génétique médicale</vt:lpstr>
      <vt:lpstr>Seul pays à surveiller l’activité de tests génétiques</vt:lpstr>
      <vt:lpstr>Seul pays a avoir une politique pour le diagnostic prénatal</vt:lpstr>
      <vt:lpstr>La France, un Pays qui perd ses repères avec le plan Génome </vt:lpstr>
      <vt:lpstr>Dans un contexte plus général….</vt:lpstr>
      <vt:lpstr>Les Priorités pour l’Action</vt:lpstr>
      <vt:lpstr>Diffusion et Adoption  des Technologies en Santé</vt:lpstr>
      <vt:lpstr>Merci de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Julien Elric</dc:creator>
  <cp:lastModifiedBy>Nathalie Bel</cp:lastModifiedBy>
  <cp:revision>144</cp:revision>
  <dcterms:created xsi:type="dcterms:W3CDTF">2018-03-19T19:58:59Z</dcterms:created>
  <dcterms:modified xsi:type="dcterms:W3CDTF">2019-01-07T12:41:11Z</dcterms:modified>
</cp:coreProperties>
</file>