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71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2" r:id="rId16"/>
    <p:sldId id="265" r:id="rId17"/>
  </p:sldIdLst>
  <p:sldSz cx="18288000" cy="10287000"/>
  <p:notesSz cx="6858000" cy="9144000"/>
  <p:embeddedFontLst>
    <p:embeddedFont>
      <p:font typeface="Avenir" panose="020B0604020202020204" charset="0"/>
      <p:regular r:id="rId18"/>
    </p:embeddedFont>
    <p:embeddedFont>
      <p:font typeface="Avenir Bold" panose="020B0604020202020204" charset="0"/>
      <p:regular r:id="rId19"/>
    </p:embeddedFont>
    <p:embeddedFont>
      <p:font typeface="Avenir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le DELPIERRE" initials="CD" lastIdx="2" clrIdx="0">
    <p:extLst>
      <p:ext uri="{19B8F6BF-5375-455C-9EA6-DF929625EA0E}">
        <p15:presenceInfo xmlns:p15="http://schemas.microsoft.com/office/powerpoint/2012/main" userId="S::cyrille.delpierre@inserm.fr::724a917d-d8bf-4be1-88d7-1a8ae53c01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981200" y="2324100"/>
            <a:ext cx="13944600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01"/>
              </a:lnSpc>
            </a:pPr>
            <a:r>
              <a:rPr lang="fr-FR" sz="7901" b="1" dirty="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Nouvelle mandature du CERPOP : réinventons les séminaires autour d’une galette !</a:t>
            </a:r>
            <a:endParaRPr lang="en-US" sz="10100" b="1" dirty="0">
              <a:solidFill>
                <a:srgbClr val="FFFFFF"/>
              </a:solidFill>
              <a:latin typeface="Avenir Bold"/>
              <a:ea typeface="Avenir Bold"/>
              <a:cs typeface="Avenir Bold"/>
              <a:sym typeface="Aveni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60823" y="6564627"/>
            <a:ext cx="956497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i="1" dirty="0">
                <a:solidFill>
                  <a:srgbClr val="FFFFFF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Groupe </a:t>
            </a:r>
            <a:r>
              <a:rPr lang="en-US" sz="3700" i="1" dirty="0" err="1">
                <a:solidFill>
                  <a:srgbClr val="FFFFFF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d’animation</a:t>
            </a:r>
            <a:r>
              <a:rPr lang="en-US" sz="3700" i="1" dirty="0">
                <a:solidFill>
                  <a:srgbClr val="FFFFFF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 </a:t>
            </a:r>
            <a:r>
              <a:rPr lang="en-US" sz="3700" i="1" dirty="0" err="1">
                <a:solidFill>
                  <a:srgbClr val="FFFFFF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scientifique</a:t>
            </a:r>
            <a:r>
              <a:rPr lang="en-US" sz="3700" i="1" dirty="0">
                <a:solidFill>
                  <a:srgbClr val="FFFFFF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 du CERPOP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784187"/>
            <a:ext cx="16230600" cy="2718626"/>
          </a:xfrm>
          <a:custGeom>
            <a:avLst/>
            <a:gdLst/>
            <a:ahLst/>
            <a:cxnLst/>
            <a:rect l="l" t="t" r="r" b="b"/>
            <a:pathLst>
              <a:path w="16230600" h="2718626">
                <a:moveTo>
                  <a:pt x="0" y="0"/>
                </a:moveTo>
                <a:lnTo>
                  <a:pt x="16230600" y="0"/>
                </a:lnTo>
                <a:lnTo>
                  <a:pt x="16230600" y="2718626"/>
                </a:lnTo>
                <a:lnTo>
                  <a:pt x="0" y="2718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541411" y="4840284"/>
            <a:ext cx="1514103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15 MAI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10671" y="4597397"/>
            <a:ext cx="118519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18 </a:t>
            </a:r>
          </a:p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SEPT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54697" y="4597397"/>
            <a:ext cx="2140000" cy="105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16 </a:t>
            </a:r>
          </a:p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OCTOBRE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59019" y="4840284"/>
            <a:ext cx="1678558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20 NOV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17620" y="4840284"/>
            <a:ext cx="1571476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18 DEC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7586" y="6944127"/>
            <a:ext cx="193521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AGEING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2594" y="6944127"/>
            <a:ext cx="2321347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BIOETHICS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09638" y="6944127"/>
            <a:ext cx="179636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EQUITY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99910" y="6944127"/>
            <a:ext cx="1596777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SAMBA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63632" y="6944127"/>
            <a:ext cx="1679451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SPHERE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81075"/>
            <a:ext cx="6726444" cy="73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CALENDRIER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981230"/>
            <a:ext cx="1281590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PROPOSTION POUR 2025 LA PROCHAINE MANDATURE : UN SEMINAIRE HORS SERIE PAR AN</a:t>
            </a:r>
          </a:p>
        </p:txBody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417556" y="5342950"/>
            <a:ext cx="15383161" cy="30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Un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plus long</a:t>
            </a: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Plusieurs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intervenants</a:t>
            </a:r>
            <a:endParaRPr lang="en-US" sz="40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Format de table ronde</a:t>
            </a: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une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thématique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transversale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(ex: recherche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interventionnelle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une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thématique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d’une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40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particulier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26" name="Picture 2" descr="ACTU_Nouveautes - ODH">
            <a:extLst>
              <a:ext uri="{FF2B5EF4-FFF2-40B4-BE49-F238E27FC236}">
                <a16:creationId xmlns:a16="http://schemas.microsoft.com/office/drawing/2014/main" id="{ACC0B3B6-968F-41C7-8154-9FDF00DA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7637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43038" y="2650188"/>
            <a:ext cx="2922519" cy="5983266"/>
          </a:xfrm>
          <a:custGeom>
            <a:avLst/>
            <a:gdLst/>
            <a:ahLst/>
            <a:cxnLst/>
            <a:rect l="l" t="t" r="r" b="b"/>
            <a:pathLst>
              <a:path w="2922519" h="5983266">
                <a:moveTo>
                  <a:pt x="0" y="0"/>
                </a:moveTo>
                <a:lnTo>
                  <a:pt x="2922520" y="0"/>
                </a:lnTo>
                <a:lnTo>
                  <a:pt x="2922520" y="5983266"/>
                </a:lnTo>
                <a:lnTo>
                  <a:pt x="0" y="598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28700" y="952500"/>
            <a:ext cx="1381139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SEMINAIRE HORS SERIE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12088"/>
            <a:ext cx="7245347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Cela m’intéresse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07435"/>
            <a:ext cx="5249872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Quand 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981230"/>
            <a:ext cx="128159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PROPOS</a:t>
            </a:r>
            <a:r>
              <a:rPr lang="en-US" sz="4500" b="1" dirty="0">
                <a:solidFill>
                  <a:srgbClr val="8CA9AD"/>
                </a:solidFill>
                <a:latin typeface="Avenir Bold"/>
                <a:sym typeface="Avenir Bold"/>
              </a:rPr>
              <a:t>I</a:t>
            </a: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TION LA PROCHAINE MANDATURE :</a:t>
            </a:r>
          </a:p>
        </p:txBody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286000" y="4305300"/>
            <a:ext cx="15383161" cy="250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77" lvl="1" algn="l">
              <a:lnSpc>
                <a:spcPts val="3850"/>
              </a:lnSpc>
            </a:pPr>
            <a:r>
              <a:rPr lang="en-US" sz="4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Les </a:t>
            </a:r>
            <a:r>
              <a:rPr lang="en-US" sz="4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4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scientifiques</a:t>
            </a:r>
            <a:r>
              <a:rPr lang="en-US" sz="4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du CERPOP </a:t>
            </a:r>
          </a:p>
          <a:p>
            <a:pPr marL="377877" lvl="1" algn="l">
              <a:lnSpc>
                <a:spcPts val="3850"/>
              </a:lnSpc>
            </a:pPr>
            <a:endParaRPr lang="en-US" sz="44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77877" lvl="1" algn="l">
              <a:lnSpc>
                <a:spcPts val="3850"/>
              </a:lnSpc>
            </a:pPr>
            <a:r>
              <a:rPr lang="en-US" sz="4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deviendraient</a:t>
            </a:r>
            <a:r>
              <a:rPr lang="en-US" sz="4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377877" lvl="1" algn="l">
              <a:lnSpc>
                <a:spcPts val="3850"/>
              </a:lnSpc>
            </a:pPr>
            <a:endParaRPr lang="en-US" sz="44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77877" lvl="1" algn="l">
              <a:lnSpc>
                <a:spcPts val="3850"/>
              </a:lnSpc>
            </a:pPr>
            <a:r>
              <a:rPr lang="en-US" sz="44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“les </a:t>
            </a:r>
            <a:r>
              <a:rPr lang="en-US" sz="4400" dirty="0" err="1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jeudis</a:t>
            </a:r>
            <a:r>
              <a:rPr lang="en-US" sz="44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 de la recherche au CERPOP”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26" name="Picture 2" descr="ACTU_Nouveautes - ODH">
            <a:extLst>
              <a:ext uri="{FF2B5EF4-FFF2-40B4-BE49-F238E27FC236}">
                <a16:creationId xmlns:a16="http://schemas.microsoft.com/office/drawing/2014/main" id="{ACC0B3B6-968F-41C7-8154-9FDF00DA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7637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8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981230"/>
            <a:ext cx="128159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PROPOS</a:t>
            </a:r>
            <a:r>
              <a:rPr lang="en-US" sz="4500" b="1" dirty="0">
                <a:solidFill>
                  <a:srgbClr val="8CA9AD"/>
                </a:solidFill>
                <a:latin typeface="Avenir Bold"/>
                <a:sym typeface="Avenir Bold"/>
              </a:rPr>
              <a:t>IT</a:t>
            </a: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ION LA PROCHAINE MANDATURE :</a:t>
            </a:r>
          </a:p>
        </p:txBody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286000" y="4305300"/>
            <a:ext cx="15383161" cy="250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77" lvl="1" algn="l">
              <a:lnSpc>
                <a:spcPts val="3850"/>
              </a:lnSpc>
            </a:pPr>
            <a:endParaRPr lang="en-US" sz="44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77877" lvl="1" algn="l">
              <a:lnSpc>
                <a:spcPts val="3850"/>
              </a:lnSpc>
            </a:pPr>
            <a:r>
              <a:rPr lang="en-US" sz="44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Grand retour du “Point sur la vie de </a:t>
            </a:r>
            <a:r>
              <a:rPr lang="en-US" sz="4400" dirty="0" err="1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l’unité</a:t>
            </a:r>
            <a:r>
              <a:rPr lang="en-US" sz="44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”</a:t>
            </a:r>
          </a:p>
          <a:p>
            <a:pPr marL="377877" lvl="1" algn="l">
              <a:lnSpc>
                <a:spcPts val="3850"/>
              </a:lnSpc>
            </a:pPr>
            <a:endParaRPr lang="en-US" sz="4400" dirty="0">
              <a:solidFill>
                <a:srgbClr val="F9931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49377" lvl="1" indent="-571500" algn="l">
              <a:lnSpc>
                <a:spcPts val="3850"/>
              </a:lnSpc>
              <a:buFontTx/>
              <a:buChar char="-"/>
            </a:pP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Echange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d’un quart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d’heure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sur les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actualités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de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l’unité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avant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ou</a:t>
            </a:r>
            <a:r>
              <a:rPr lang="en-US" sz="4000" dirty="0">
                <a:solidFill>
                  <a:srgbClr val="737373"/>
                </a:solidFill>
                <a:latin typeface="Avenir"/>
                <a:sym typeface="Avenir"/>
              </a:rPr>
              <a:t> après la presentation </a:t>
            </a:r>
            <a:r>
              <a:rPr lang="en-US" sz="4000" dirty="0" err="1">
                <a:solidFill>
                  <a:srgbClr val="737373"/>
                </a:solidFill>
                <a:latin typeface="Avenir"/>
                <a:sym typeface="Avenir"/>
              </a:rPr>
              <a:t>scientifique</a:t>
            </a:r>
            <a:endParaRPr lang="en-US" sz="4000" dirty="0">
              <a:solidFill>
                <a:srgbClr val="737373"/>
              </a:solidFill>
              <a:latin typeface="Avenir"/>
              <a:sym typeface="Avenir"/>
            </a:endParaRPr>
          </a:p>
        </p:txBody>
      </p: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26" name="Picture 2" descr="ACTU_Nouveautes - ODH">
            <a:extLst>
              <a:ext uri="{FF2B5EF4-FFF2-40B4-BE49-F238E27FC236}">
                <a16:creationId xmlns:a16="http://schemas.microsoft.com/office/drawing/2014/main" id="{ACC0B3B6-968F-41C7-8154-9FDF00DA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7637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6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981230"/>
            <a:ext cx="128159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PROPOS</a:t>
            </a:r>
            <a:r>
              <a:rPr lang="en-US" sz="4500" b="1" dirty="0">
                <a:solidFill>
                  <a:srgbClr val="8CA9AD"/>
                </a:solidFill>
                <a:latin typeface="Avenir Bold"/>
                <a:sym typeface="Avenir Bold"/>
              </a:rPr>
              <a:t>IT</a:t>
            </a:r>
            <a:r>
              <a:rPr lang="en-US" sz="4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ION LA PROCHAINE MANDATURE :</a:t>
            </a:r>
          </a:p>
        </p:txBody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9659" y="4229100"/>
            <a:ext cx="17135341" cy="314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77" lvl="1" algn="l">
              <a:lnSpc>
                <a:spcPts val="3850"/>
              </a:lnSpc>
            </a:pPr>
            <a:endParaRPr lang="en-US" sz="4400" dirty="0">
              <a:solidFill>
                <a:srgbClr val="F9931E"/>
              </a:solidFill>
              <a:latin typeface="Avenir"/>
              <a:sym typeface="Avenir"/>
            </a:endParaRPr>
          </a:p>
          <a:p>
            <a:pPr marL="3041753" lvl="6">
              <a:buFont typeface="Arial"/>
              <a:buChar char="•"/>
            </a:pP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AGEING 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=&gt; Nicola Coley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souhaite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être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remplacée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dès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que possible</a:t>
            </a:r>
          </a:p>
          <a:p>
            <a:pPr marL="3041753" lvl="6">
              <a:buFont typeface="Arial"/>
              <a:buChar char="•"/>
            </a:pP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BIOETHICS 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=&gt; Gauthier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Chassang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souhaite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être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remplacée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dès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que possible</a:t>
            </a:r>
          </a:p>
          <a:p>
            <a:pPr marL="3041753" lvl="6">
              <a:buFont typeface="Arial"/>
              <a:buChar char="•"/>
            </a:pP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EQUITY =&gt; Raphaële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Castagné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souhaite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être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remplacée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à la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prochaine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mandature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ou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travailler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binôme</a:t>
            </a:r>
            <a:endParaRPr lang="en-US" sz="28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041753" lvl="6">
              <a:buFont typeface="Arial"/>
              <a:buChar char="•"/>
            </a:pP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SAMBA =&gt; Sophie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Desmonde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souhaite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continuer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ou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poursuivre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binôme</a:t>
            </a:r>
            <a:endParaRPr lang="en-US" sz="28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041753" lvl="6">
              <a:buFont typeface="Arial"/>
              <a:buChar char="•"/>
            </a:pP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SPHERE </a:t>
            </a:r>
            <a:r>
              <a:rPr lang="en-US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=&gt;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appel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à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volontaire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26" name="Picture 2" descr="ACTU_Nouveautes - ODH">
            <a:extLst>
              <a:ext uri="{FF2B5EF4-FFF2-40B4-BE49-F238E27FC236}">
                <a16:creationId xmlns:a16="http://schemas.microsoft.com/office/drawing/2014/main" id="{ACC0B3B6-968F-41C7-8154-9FDF00DA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7637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5372100"/>
            <a:ext cx="5601832" cy="4114800"/>
          </a:xfrm>
          <a:custGeom>
            <a:avLst/>
            <a:gdLst/>
            <a:ahLst/>
            <a:cxnLst/>
            <a:rect l="l" t="t" r="r" b="b"/>
            <a:pathLst>
              <a:path w="5601832" h="4114800">
                <a:moveTo>
                  <a:pt x="0" y="0"/>
                </a:moveTo>
                <a:lnTo>
                  <a:pt x="5601831" y="0"/>
                </a:lnTo>
                <a:lnTo>
                  <a:pt x="56018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3106400" y="266700"/>
            <a:ext cx="4866968" cy="4114800"/>
          </a:xfrm>
          <a:custGeom>
            <a:avLst/>
            <a:gdLst/>
            <a:ahLst/>
            <a:cxnLst/>
            <a:rect l="l" t="t" r="r" b="b"/>
            <a:pathLst>
              <a:path w="4866968" h="4114800">
                <a:moveTo>
                  <a:pt x="0" y="0"/>
                </a:moveTo>
                <a:lnTo>
                  <a:pt x="4866968" y="0"/>
                </a:lnTo>
                <a:lnTo>
                  <a:pt x="48669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F3E8-B29A-44A2-A2ED-C798635821ED}"/>
              </a:ext>
            </a:extLst>
          </p:cNvPr>
          <p:cNvSpPr/>
          <p:nvPr/>
        </p:nvSpPr>
        <p:spPr>
          <a:xfrm>
            <a:off x="2209800" y="3848100"/>
            <a:ext cx="1295073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“</a:t>
            </a:r>
            <a:r>
              <a:rPr lang="en-US" sz="3600" dirty="0" err="1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L’enthousiasme</a:t>
            </a:r>
            <a:r>
              <a:rPr lang="en-US" sz="36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est</a:t>
            </a:r>
            <a:r>
              <a:rPr lang="en-US" sz="36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 à la base de tout </a:t>
            </a:r>
            <a:r>
              <a:rPr lang="en-US" sz="3600" dirty="0" err="1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progrès</a:t>
            </a:r>
            <a:r>
              <a:rPr lang="en-US" sz="36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” </a:t>
            </a:r>
            <a:r>
              <a:rPr lang="en-US" sz="1400" dirty="0">
                <a:solidFill>
                  <a:srgbClr val="F9931E"/>
                </a:solidFill>
                <a:latin typeface="Avenir"/>
                <a:ea typeface="Avenir"/>
                <a:cs typeface="Avenir"/>
                <a:sym typeface="Avenir"/>
              </a:rPr>
              <a:t>(Henry Ford)</a:t>
            </a:r>
          </a:p>
          <a:p>
            <a:pPr algn="ctr"/>
            <a:endParaRPr lang="en-US" sz="1400" dirty="0">
              <a:solidFill>
                <a:srgbClr val="F9931E"/>
              </a:solidFill>
              <a:latin typeface="Avenir"/>
              <a:sym typeface="Avenir"/>
            </a:endParaRPr>
          </a:p>
          <a:p>
            <a:pPr algn="ctr"/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N’hésitez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pas à </a:t>
            </a:r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échanger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avec </a:t>
            </a:r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vos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référent.es à </a:t>
            </a:r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propos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des </a:t>
            </a:r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futurs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“</a:t>
            </a:r>
            <a:r>
              <a:rPr lang="en-US" sz="3600" dirty="0" err="1">
                <a:solidFill>
                  <a:srgbClr val="F9931E"/>
                </a:solidFill>
                <a:latin typeface="Avenir"/>
                <a:sym typeface="Avenir"/>
              </a:rPr>
              <a:t>jeudis</a:t>
            </a:r>
            <a:r>
              <a:rPr lang="en-US" sz="3600" dirty="0">
                <a:solidFill>
                  <a:srgbClr val="F9931E"/>
                </a:solidFill>
                <a:latin typeface="Avenir"/>
                <a:sym typeface="Avenir"/>
              </a:rPr>
              <a:t> de le recherche au CERPOP”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028700" y="266700"/>
            <a:ext cx="117729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Pourquoi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des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séminaires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d’unité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?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EC364CAA-8E95-4049-9032-1E7A734604F5}"/>
              </a:ext>
            </a:extLst>
          </p:cNvPr>
          <p:cNvSpPr txBox="1"/>
          <p:nvPr/>
        </p:nvSpPr>
        <p:spPr>
          <a:xfrm>
            <a:off x="1524001" y="3565640"/>
            <a:ext cx="13487400" cy="5464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Seul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temps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d’échange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entre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l’ensemble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membres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du CERPOP </a:t>
            </a: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22020" lvl="2" indent="-514350">
              <a:lnSpc>
                <a:spcPts val="3850"/>
              </a:lnSpc>
              <a:buAutoNum type="arabicPeriod"/>
            </a:pP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Partager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les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avancées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scientifiques</a:t>
            </a:r>
            <a:endParaRPr lang="en-US" sz="3200" b="1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permettent aux intervenant.es de présenter leurs travaux en cours, de discuter des résultats, et de recevoir des retours constructifs.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favorise la diffusion des connaissances au sein de l’unité</a:t>
            </a:r>
            <a:endParaRPr lang="en-US" sz="28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22020" lvl="2" indent="-514350">
              <a:lnSpc>
                <a:spcPts val="3850"/>
              </a:lnSpc>
              <a:buAutoNum type="arabicPeriod"/>
            </a:pP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Stimuler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la collaboration 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sym typeface="Avenir"/>
              </a:rPr>
              <a:t>opportunités de collaboration entre membres de l’unité ou avec d'autres équipes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sym typeface="Avenir"/>
              </a:rPr>
              <a:t>aident à identifier des synergies entre projets.</a:t>
            </a:r>
            <a:endParaRPr lang="en-US" sz="2800" dirty="0">
              <a:solidFill>
                <a:srgbClr val="737373"/>
              </a:solidFill>
              <a:latin typeface="Avenir"/>
              <a:sym typeface="Aveni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477433-EC54-4A79-B231-B400A7821191}"/>
              </a:ext>
            </a:extLst>
          </p:cNvPr>
          <p:cNvSpPr/>
          <p:nvPr/>
        </p:nvSpPr>
        <p:spPr>
          <a:xfrm>
            <a:off x="812232" y="2606070"/>
            <a:ext cx="166635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>
                <a:solidFill>
                  <a:srgbClr val="000000"/>
                </a:solidFill>
                <a:latin typeface="Avenir Bold"/>
              </a:rPr>
              <a:t> Formidable outil pour apprendre des expériences des autres</a:t>
            </a:r>
            <a:endParaRPr lang="en-GB" sz="4500" b="1" dirty="0">
              <a:solidFill>
                <a:srgbClr val="000000"/>
              </a:solidFill>
              <a:latin typeface="Avenir Bold"/>
            </a:endParaRPr>
          </a:p>
        </p:txBody>
      </p:sp>
    </p:spTree>
    <p:extLst>
      <p:ext uri="{BB962C8B-B14F-4D97-AF65-F5344CB8AC3E}">
        <p14:creationId xmlns:p14="http://schemas.microsoft.com/office/powerpoint/2010/main" val="195017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028700" y="266700"/>
            <a:ext cx="117729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Pourquoi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des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séminaires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d’unité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?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EC364CAA-8E95-4049-9032-1E7A734604F5}"/>
              </a:ext>
            </a:extLst>
          </p:cNvPr>
          <p:cNvSpPr txBox="1"/>
          <p:nvPr/>
        </p:nvSpPr>
        <p:spPr>
          <a:xfrm>
            <a:off x="1524000" y="4205609"/>
            <a:ext cx="13464000" cy="497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22020" lvl="2" indent="-514350">
              <a:lnSpc>
                <a:spcPts val="3850"/>
              </a:lnSpc>
              <a:buFont typeface="+mj-lt"/>
              <a:buAutoNum type="arabicPeriod" startAt="3"/>
            </a:pP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Améliorer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les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compétences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 communication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</a:t>
            </a:r>
            <a:endParaRPr lang="en-US" sz="3200" b="1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sym typeface="Avenir"/>
              </a:rPr>
              <a:t>Pour les intervenants, c'est une excellente occasion de s'entraîner à présenter leurs travaux de manière claire et convaincante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  <a:sym typeface="Avenir"/>
              </a:rPr>
              <a:t>Pour les participants, cela développe leur capacité d’écoute critique et leur esprit analytique</a:t>
            </a:r>
            <a:endParaRPr lang="en-US" sz="2800" dirty="0">
              <a:solidFill>
                <a:srgbClr val="737373"/>
              </a:solidFill>
              <a:latin typeface="Avenir"/>
              <a:sym typeface="Avenir"/>
            </a:endParaRPr>
          </a:p>
          <a:p>
            <a:pPr marL="1522020" lvl="2" indent="-514350">
              <a:lnSpc>
                <a:spcPts val="3850"/>
              </a:lnSpc>
              <a:buAutoNum type="arabicPeriod" startAt="3"/>
            </a:pP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Créer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une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culture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commune 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7373"/>
                </a:solidFill>
                <a:latin typeface="Avenir"/>
              </a:rPr>
              <a:t>Renforcent l’identité de l’unité et cultivent un environnement intellectuellement stimulant.</a:t>
            </a:r>
            <a:endParaRPr lang="en-US" sz="2800" dirty="0">
              <a:solidFill>
                <a:srgbClr val="737373"/>
              </a:solidFill>
              <a:latin typeface="Avenir"/>
              <a:sym typeface="Avenir"/>
            </a:endParaRPr>
          </a:p>
          <a:p>
            <a:pPr marL="1522020" lvl="2" indent="-514350">
              <a:lnSpc>
                <a:spcPts val="3850"/>
              </a:lnSpc>
              <a:buAutoNum type="arabicPeriod" startAt="3"/>
            </a:pP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Informer les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actualités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scientifiques</a:t>
            </a:r>
            <a:r>
              <a:rPr lang="en-US" sz="32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2436420" lvl="4" indent="-514350">
              <a:lnSpc>
                <a:spcPts val="385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37373"/>
                </a:solidFill>
                <a:latin typeface="Avenir"/>
                <a:sym typeface="Avenir"/>
              </a:rPr>
              <a:t>Notamment</a:t>
            </a:r>
            <a:r>
              <a:rPr lang="en-US" sz="2800" dirty="0">
                <a:solidFill>
                  <a:srgbClr val="737373"/>
                </a:solidFill>
                <a:latin typeface="Avenir"/>
                <a:sym typeface="Avenir"/>
              </a:rPr>
              <a:t> via les intervenant.es </a:t>
            </a:r>
            <a:r>
              <a:rPr lang="en-US" sz="2800" dirty="0" err="1">
                <a:solidFill>
                  <a:srgbClr val="737373"/>
                </a:solidFill>
                <a:latin typeface="Avenir"/>
                <a:sym typeface="Avenir"/>
              </a:rPr>
              <a:t>externes</a:t>
            </a:r>
            <a:r>
              <a:rPr lang="en-US" sz="2800" dirty="0">
                <a:solidFill>
                  <a:srgbClr val="737373"/>
                </a:solidFill>
                <a:latin typeface="Avenir"/>
                <a:sym typeface="Avenir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477433-EC54-4A79-B231-B400A7821191}"/>
              </a:ext>
            </a:extLst>
          </p:cNvPr>
          <p:cNvSpPr/>
          <p:nvPr/>
        </p:nvSpPr>
        <p:spPr>
          <a:xfrm>
            <a:off x="812232" y="2705100"/>
            <a:ext cx="166635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>
                <a:solidFill>
                  <a:srgbClr val="000000"/>
                </a:solidFill>
                <a:latin typeface="Avenir Bold"/>
              </a:rPr>
              <a:t> Formidable outil pour apprendre des expériences des autres</a:t>
            </a:r>
            <a:endParaRPr lang="en-GB" sz="4500" b="1" dirty="0">
              <a:solidFill>
                <a:srgbClr val="000000"/>
              </a:solidFill>
              <a:latin typeface="Avenir Bold"/>
            </a:endParaRPr>
          </a:p>
        </p:txBody>
      </p:sp>
    </p:spTree>
    <p:extLst>
      <p:ext uri="{BB962C8B-B14F-4D97-AF65-F5344CB8AC3E}">
        <p14:creationId xmlns:p14="http://schemas.microsoft.com/office/powerpoint/2010/main" val="403880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028700" y="266700"/>
            <a:ext cx="120777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Pourquoi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des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séminaires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7500" b="1" dirty="0" err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d’unité</a:t>
            </a:r>
            <a:r>
              <a:rPr lang="en-US" sz="7500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?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EC364CAA-8E95-4049-9032-1E7A734604F5}"/>
              </a:ext>
            </a:extLst>
          </p:cNvPr>
          <p:cNvSpPr txBox="1"/>
          <p:nvPr/>
        </p:nvSpPr>
        <p:spPr>
          <a:xfrm>
            <a:off x="1524000" y="3390999"/>
            <a:ext cx="15057995" cy="6977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Seul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temps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d’échange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membres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du CERPOP </a:t>
            </a: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Pour 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fr-FR" sz="3200" dirty="0">
                <a:solidFill>
                  <a:srgbClr val="737373"/>
                </a:solidFill>
                <a:latin typeface="Avenir"/>
                <a:sym typeface="Avenir"/>
              </a:rPr>
              <a:t>Présenter des travaux de recherche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Présentation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résultats</a:t>
            </a:r>
            <a:endParaRPr lang="fr-FR" sz="3200" dirty="0">
              <a:solidFill>
                <a:srgbClr val="737373"/>
              </a:solidFill>
              <a:latin typeface="Avenir"/>
              <a:sym typeface="Avenir"/>
            </a:endParaRP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Discuter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d’une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problématique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 recherche, d’un article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>
              <a:lnSpc>
                <a:spcPts val="3850"/>
              </a:lnSpc>
              <a:buFont typeface="Arial"/>
              <a:buChar char="•"/>
            </a:pPr>
            <a:r>
              <a:rPr lang="en-US" sz="3500" dirty="0" err="1">
                <a:solidFill>
                  <a:srgbClr val="737373"/>
                </a:solidFill>
                <a:latin typeface="Avenir"/>
                <a:sym typeface="Avenir"/>
              </a:rPr>
              <a:t>Bénéfices</a:t>
            </a:r>
            <a:r>
              <a:rPr lang="en-US" sz="3500" dirty="0">
                <a:solidFill>
                  <a:srgbClr val="737373"/>
                </a:solidFill>
                <a:latin typeface="Avenir"/>
                <a:sym typeface="Avenir"/>
              </a:rPr>
              <a:t> 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Enrichir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connaissances</a:t>
            </a: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Développer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/prolonger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l’esprit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collaborative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Faire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progresser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projets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Développer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son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réseau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 contact</a:t>
            </a:r>
          </a:p>
          <a:p>
            <a:pPr marL="1511505" lvl="2" indent="-503835">
              <a:lnSpc>
                <a:spcPts val="3850"/>
              </a:lnSpc>
              <a:buFont typeface="Arial"/>
              <a:buChar char="⚬"/>
            </a:pP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Appréhender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nouveautés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1007670" lvl="2">
              <a:lnSpc>
                <a:spcPts val="3850"/>
              </a:lnSpc>
            </a:pP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477433-EC54-4A79-B231-B400A7821191}"/>
              </a:ext>
            </a:extLst>
          </p:cNvPr>
          <p:cNvSpPr/>
          <p:nvPr/>
        </p:nvSpPr>
        <p:spPr>
          <a:xfrm>
            <a:off x="812232" y="2476500"/>
            <a:ext cx="166635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>
                <a:solidFill>
                  <a:srgbClr val="000000"/>
                </a:solidFill>
                <a:latin typeface="Avenir Bold"/>
              </a:rPr>
              <a:t> Formidable outil pour apprendre des expériences des autres</a:t>
            </a:r>
            <a:endParaRPr lang="en-GB" sz="4500" b="1" dirty="0">
              <a:solidFill>
                <a:srgbClr val="000000"/>
              </a:solidFill>
              <a:latin typeface="Avenir Bold"/>
            </a:endParaRPr>
          </a:p>
        </p:txBody>
      </p:sp>
    </p:spTree>
    <p:extLst>
      <p:ext uri="{BB962C8B-B14F-4D97-AF65-F5344CB8AC3E}">
        <p14:creationId xmlns:p14="http://schemas.microsoft.com/office/powerpoint/2010/main" val="204657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1759210" y="6991350"/>
            <a:ext cx="55000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17556" y="2200594"/>
            <a:ext cx="1938412" cy="11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7556" y="3722581"/>
            <a:ext cx="1938412" cy="11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2503807"/>
            <a:ext cx="6726444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BILAN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4025794"/>
            <a:ext cx="6726444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ORGANISATION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7556" y="5244567"/>
            <a:ext cx="1938412" cy="11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03.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5969" y="5547781"/>
            <a:ext cx="7403241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CALENDRIER ET PROPOSITIONS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556" y="6766554"/>
            <a:ext cx="1938412" cy="11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04.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5969" y="7069768"/>
            <a:ext cx="6726444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GALETTE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524000" y="2019300"/>
            <a:ext cx="15057995" cy="7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Groupe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d’animation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scientifique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un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représentant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/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041753" lvl="6">
              <a:buFont typeface="Arial"/>
              <a:buChar char="•"/>
            </a:pP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Nicola Coley (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AGEING)</a:t>
            </a:r>
          </a:p>
          <a:p>
            <a:pPr marL="3041753" lvl="6">
              <a:buFont typeface="Arial"/>
              <a:buChar char="•"/>
            </a:pP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Gauthier 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Chassang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BIOETHICS)</a:t>
            </a:r>
          </a:p>
          <a:p>
            <a:pPr marL="3041753" lvl="6">
              <a:buFont typeface="Arial"/>
              <a:buChar char="•"/>
            </a:pP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Raphaële 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Castagné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EQUITY)</a:t>
            </a:r>
          </a:p>
          <a:p>
            <a:pPr marL="3041753" lvl="6">
              <a:buFont typeface="Arial"/>
              <a:buChar char="•"/>
            </a:pP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Sophie 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Desmonde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en-US" sz="24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</a:t>
            </a:r>
            <a:r>
              <a:rPr lang="en-US" sz="24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SPHERE)</a:t>
            </a: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10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programmés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AG et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doctorants</a:t>
            </a: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3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avec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intervenant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interne</a:t>
            </a:r>
          </a:p>
          <a:p>
            <a:pPr marL="2267258" lvl="3" indent="-566814" algn="l">
              <a:lnSpc>
                <a:spcPts val="3850"/>
              </a:lnSpc>
              <a:buFont typeface="Arial"/>
              <a:buChar char="￭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EQUITY (1)</a:t>
            </a:r>
          </a:p>
          <a:p>
            <a:pPr marL="2267258" lvl="3" indent="-566814" algn="l">
              <a:lnSpc>
                <a:spcPts val="3850"/>
              </a:lnSpc>
              <a:buFont typeface="Arial"/>
              <a:buChar char="￭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SPHERE (2)</a:t>
            </a: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2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avec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intervenant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externe</a:t>
            </a: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3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32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annulés</a:t>
            </a:r>
            <a:endParaRPr lang="en-US" sz="32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Format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hybride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30 participant.es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en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moyenne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Freeform 4"/>
          <p:cNvSpPr/>
          <p:nvPr/>
        </p:nvSpPr>
        <p:spPr>
          <a:xfrm rot="5400000">
            <a:off x="13757186" y="-2117820"/>
            <a:ext cx="5138037" cy="3923592"/>
          </a:xfrm>
          <a:custGeom>
            <a:avLst/>
            <a:gdLst/>
            <a:ahLst/>
            <a:cxnLst/>
            <a:rect l="l" t="t" r="r" b="b"/>
            <a:pathLst>
              <a:path w="5138037" h="3923592">
                <a:moveTo>
                  <a:pt x="0" y="0"/>
                </a:moveTo>
                <a:lnTo>
                  <a:pt x="5138037" y="0"/>
                </a:lnTo>
                <a:lnTo>
                  <a:pt x="5138037" y="3923591"/>
                </a:lnTo>
                <a:lnTo>
                  <a:pt x="0" y="3923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2181073" y="638172"/>
            <a:ext cx="6726444" cy="73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BILAN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23502" y="2056081"/>
            <a:ext cx="5240925" cy="5459297"/>
          </a:xfrm>
          <a:custGeom>
            <a:avLst/>
            <a:gdLst/>
            <a:ahLst/>
            <a:cxnLst/>
            <a:rect l="l" t="t" r="r" b="b"/>
            <a:pathLst>
              <a:path w="5240925" h="5459297">
                <a:moveTo>
                  <a:pt x="0" y="0"/>
                </a:moveTo>
                <a:lnTo>
                  <a:pt x="5240925" y="0"/>
                </a:lnTo>
                <a:lnTo>
                  <a:pt x="5240925" y="5459297"/>
                </a:lnTo>
                <a:lnTo>
                  <a:pt x="0" y="5459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615002" y="2374894"/>
            <a:ext cx="9808500" cy="348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Même</a:t>
            </a:r>
            <a:r>
              <a:rPr lang="en-US" sz="35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format :</a:t>
            </a: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3600" b="1" baseline="30000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ème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jeudi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du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mois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, 12h30-13h30</a:t>
            </a:r>
          </a:p>
          <a:p>
            <a:pPr marL="1511505" lvl="2" indent="-503835" algn="l">
              <a:lnSpc>
                <a:spcPts val="3850"/>
              </a:lnSpc>
              <a:buFont typeface="Arial"/>
              <a:buChar char="⚬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Format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hybride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Assemblée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générale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(20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février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doctorants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(19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juin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5002" y="6281474"/>
            <a:ext cx="9808500" cy="299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Deux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séminaires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“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extérieurs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”</a:t>
            </a: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Cycle de cinq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seminaires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autour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d’une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thématique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transversale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organisés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par le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représentant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chacune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cinq (futures)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équipes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du CERPOP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44791" y="1133475"/>
            <a:ext cx="6726444" cy="73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ORGANISATION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3385220" y="4248193"/>
            <a:ext cx="3723013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flipH="1">
            <a:off x="10618536" y="4248193"/>
            <a:ext cx="4570753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H="1">
            <a:off x="12065177" y="7646078"/>
            <a:ext cx="3124112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3385220" y="7646078"/>
            <a:ext cx="4195660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414448" y="3983081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028700" y="3351256"/>
            <a:ext cx="295507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COLLECT</a:t>
            </a:r>
            <a:r>
              <a:rPr lang="en-US" sz="2999" b="1" dirty="0">
                <a:solidFill>
                  <a:srgbClr val="8CA9AD"/>
                </a:solidFill>
                <a:latin typeface="Avenir Bold"/>
                <a:sym typeface="Avenir Bold"/>
              </a:rPr>
              <a:t>E</a:t>
            </a:r>
            <a:r>
              <a:rPr lang="en-US" sz="2999" b="1" dirty="0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 ET ANALYSE DE DONNEES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11776" y="3760831"/>
            <a:ext cx="2147524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en-US" sz="2999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EQUITE ET BIAIS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050765"/>
            <a:ext cx="2955071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APPLICATION PRATIQUE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11776" y="7393665"/>
            <a:ext cx="214752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en-US" sz="2999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ETHIQUE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0078" y="4760321"/>
            <a:ext cx="4572000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21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Qualité des données , sources de données, big data ...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069306"/>
            <a:ext cx="4572000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Prévention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prédiction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</a:p>
          <a:p>
            <a:pPr algn="l">
              <a:lnSpc>
                <a:spcPts val="2310"/>
              </a:lnSpc>
            </a:pP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Optimisation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: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l’IA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peut-elle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améliorer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planifications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ressources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87300" y="7882615"/>
            <a:ext cx="4572000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10"/>
              </a:lnSpc>
            </a:pPr>
            <a:r>
              <a:rPr lang="en-US" sz="21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Consentement, protection des données ..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52500"/>
            <a:ext cx="91667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THEMATIQUE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65099" y="2646401"/>
            <a:ext cx="9134862" cy="73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L’INTELLIGENCE ARTIFICIELLE 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03289" y="4760321"/>
            <a:ext cx="4572000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10"/>
              </a:lnSpc>
            </a:pP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Comment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éviter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que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l’IA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reproduisent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les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inégalités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sociales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</a:p>
          <a:p>
            <a:pPr algn="r">
              <a:lnSpc>
                <a:spcPts val="2310"/>
              </a:lnSpc>
            </a:pP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Qui 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bénéficie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des solutions </a:t>
            </a:r>
            <a:r>
              <a:rPr lang="en-US" sz="21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d’IA</a:t>
            </a:r>
            <a:r>
              <a:rPr lang="en-US" sz="21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8233" y="8801100"/>
            <a:ext cx="4476096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en-US" sz="2999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GOUVERNANCE, IMPACT, .... </a:t>
            </a:r>
          </a:p>
        </p:txBody>
      </p:sp>
      <p:sp>
        <p:nvSpPr>
          <p:cNvPr id="19" name="AutoShape 19"/>
          <p:cNvSpPr/>
          <p:nvPr/>
        </p:nvSpPr>
        <p:spPr>
          <a:xfrm flipH="1" flipV="1">
            <a:off x="9346281" y="7955640"/>
            <a:ext cx="0" cy="874035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6423" y="3870494"/>
            <a:ext cx="9384972" cy="4000344"/>
          </a:xfrm>
          <a:custGeom>
            <a:avLst/>
            <a:gdLst/>
            <a:ahLst/>
            <a:cxnLst/>
            <a:rect l="l" t="t" r="r" b="b"/>
            <a:pathLst>
              <a:path w="9384972" h="4000344">
                <a:moveTo>
                  <a:pt x="0" y="0"/>
                </a:moveTo>
                <a:lnTo>
                  <a:pt x="9384972" y="0"/>
                </a:lnTo>
                <a:lnTo>
                  <a:pt x="9384972" y="4000345"/>
                </a:lnTo>
                <a:lnTo>
                  <a:pt x="0" y="400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2151691" y="3181350"/>
            <a:ext cx="2861041" cy="6045256"/>
          </a:xfrm>
          <a:custGeom>
            <a:avLst/>
            <a:gdLst/>
            <a:ahLst/>
            <a:cxnLst/>
            <a:rect l="l" t="t" r="r" b="b"/>
            <a:pathLst>
              <a:path w="2861041" h="6045256">
                <a:moveTo>
                  <a:pt x="0" y="0"/>
                </a:moveTo>
                <a:lnTo>
                  <a:pt x="2861041" y="0"/>
                </a:lnTo>
                <a:lnTo>
                  <a:pt x="2861041" y="6045256"/>
                </a:lnTo>
                <a:lnTo>
                  <a:pt x="0" y="6045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28700" y="952500"/>
            <a:ext cx="1381139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Avenir Bold"/>
                <a:ea typeface="Avenir Bold"/>
                <a:cs typeface="Avenir Bold"/>
                <a:sym typeface="Avenir Bold"/>
              </a:rPr>
              <a:t>AUTRES THEMATIQUES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1602" y="2612088"/>
            <a:ext cx="7245347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Mots clés de l’unité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68587" y="2374894"/>
            <a:ext cx="7245347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Autres suggestions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673</Words>
  <Application>Microsoft Office PowerPoint</Application>
  <PresentationFormat>Personnalisé</PresentationFormat>
  <Paragraphs>130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Avenir Bold</vt:lpstr>
      <vt:lpstr>Avenir Italics</vt:lpstr>
      <vt:lpstr>Arial</vt:lpstr>
      <vt:lpstr>Avenir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Table pour Réinventer Nos Séminaires : Galette Incluse !</dc:title>
  <dc:creator>Raphaële</dc:creator>
  <cp:lastModifiedBy>Nathalie Bel</cp:lastModifiedBy>
  <cp:revision>17</cp:revision>
  <dcterms:created xsi:type="dcterms:W3CDTF">2006-08-16T00:00:00Z</dcterms:created>
  <dcterms:modified xsi:type="dcterms:W3CDTF">2025-01-30T16:02:39Z</dcterms:modified>
  <dc:identifier>DAGbzMDcMVs</dc:identifier>
</cp:coreProperties>
</file>