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50" r:id="rId2"/>
  </p:sldMasterIdLst>
  <p:notesMasterIdLst>
    <p:notesMasterId r:id="rId33"/>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Lst>
  <p:sldSz cx="12192000" cy="6858000"/>
  <p:notesSz cx="6858000" cy="9144000"/>
  <p:embeddedFontLst>
    <p:embeddedFont>
      <p:font typeface="Calibri" panose="020F0502020204030204" pitchFamily="34" charset="0"/>
      <p:regular r:id="rId34"/>
      <p:bold r:id="rId35"/>
      <p:italic r:id="rId36"/>
      <p:boldItalic r:id="rId37"/>
    </p:embeddedFont>
    <p:embeddedFont>
      <p:font typeface="Overlock" panose="02000506030000020004" pitchFamily="2" charset="77"/>
      <p:regular r:id="rId38"/>
      <p:bold r:id="rId39"/>
      <p:italic r:id="rId40"/>
      <p:boldItalic r:id="rId4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GoogleSlidesCustomDataVersion2">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42" roundtripDataSignature="AMtx7mhLY8cuqwAxSH8HHzTLRWWSZHjKOQ=="/>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73F3B23-844F-4F2D-BD9A-5D66C288BD9B}">
  <a:tblStyle styleId="{573F3B23-844F-4F2D-BD9A-5D66C288BD9B}" styleName="Table_0">
    <a:wholeTbl>
      <a:tcTxStyle b="off" i="off">
        <a:font>
          <a:latin typeface="Arial"/>
          <a:ea typeface="Arial"/>
          <a:cs typeface="Arial"/>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7EDEA"/>
          </a:solidFill>
        </a:fill>
      </a:tcStyle>
    </a:wholeTbl>
    <a:band1H>
      <a:tcTxStyle/>
      <a:tcStyle>
        <a:tcBdr/>
        <a:fill>
          <a:solidFill>
            <a:srgbClr val="CDD9D3"/>
          </a:solidFill>
        </a:fill>
      </a:tcStyle>
    </a:band1H>
    <a:band2H>
      <a:tcTxStyle/>
      <a:tcStyle>
        <a:tcBdr/>
      </a:tcStyle>
    </a:band2H>
    <a:band1V>
      <a:tcTxStyle/>
      <a:tcStyle>
        <a:tcBdr/>
        <a:fill>
          <a:solidFill>
            <a:srgbClr val="CDD9D3"/>
          </a:solidFill>
        </a:fill>
      </a:tcStyle>
    </a:band1V>
    <a:band2V>
      <a:tcTxStyle/>
      <a:tcStyle>
        <a:tcBdr/>
      </a:tcStyle>
    </a:band2V>
    <a:lastCol>
      <a:tcTxStyle b="on" i="off">
        <a:font>
          <a:latin typeface="Arial"/>
          <a:ea typeface="Arial"/>
          <a:cs typeface="Arial"/>
        </a:font>
        <a:schemeClr val="lt1"/>
      </a:tcTxStyle>
      <a:tcStyle>
        <a:tcBdr/>
        <a:fill>
          <a:solidFill>
            <a:schemeClr val="accent1"/>
          </a:solidFill>
        </a:fill>
      </a:tcStyle>
    </a:lastCol>
    <a:firstCol>
      <a:tcTxStyle b="on" i="off">
        <a:font>
          <a:latin typeface="Arial"/>
          <a:ea typeface="Arial"/>
          <a:cs typeface="Arial"/>
        </a:font>
        <a:schemeClr val="lt1"/>
      </a:tcTxStyle>
      <a:tcStyle>
        <a:tcBdr/>
        <a:fill>
          <a:solidFill>
            <a:schemeClr val="accent1"/>
          </a:solidFill>
        </a:fill>
      </a:tcStyle>
    </a:firstCol>
    <a:lastRow>
      <a:tcTxStyle b="on" i="off">
        <a:font>
          <a:latin typeface="Arial"/>
          <a:ea typeface="Arial"/>
          <a:cs typeface="Arial"/>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a:tcStyle>
        <a:tcBdr/>
      </a:tcStyle>
    </a:seCell>
    <a:swCell>
      <a:tcTxStyle/>
      <a:tcStyle>
        <a:tcBdr/>
      </a:tcStyle>
    </a:swCell>
    <a:firstRow>
      <a:tcTxStyle b="on" i="off">
        <a:font>
          <a:latin typeface="Arial"/>
          <a:ea typeface="Arial"/>
          <a:cs typeface="Arial"/>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632"/>
    <p:restoredTop sz="78695"/>
  </p:normalViewPr>
  <p:slideViewPr>
    <p:cSldViewPr snapToGrid="0">
      <p:cViewPr varScale="1">
        <p:scale>
          <a:sx n="102" d="100"/>
          <a:sy n="102" d="100"/>
        </p:scale>
        <p:origin x="1256" y="16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6.fntdata"/><Relationship Id="rId21" Type="http://schemas.openxmlformats.org/officeDocument/2006/relationships/slide" Target="slides/slide19.xml"/><Relationship Id="rId34" Type="http://schemas.openxmlformats.org/officeDocument/2006/relationships/font" Target="fonts/font1.fntdata"/><Relationship Id="rId42" Type="http://customschemas.google.com/relationships/presentationmetadata" Target="meta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font" Target="fonts/font4.fntdata"/><Relationship Id="rId40" Type="http://schemas.openxmlformats.org/officeDocument/2006/relationships/font" Target="fonts/font7.fntdata"/><Relationship Id="rId45"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3.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font" Target="fonts/font2.fntdata"/><Relationship Id="rId43" Type="http://schemas.openxmlformats.org/officeDocument/2006/relationships/presProps" Target="pres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notesMaster" Target="notesMasters/notesMaster1.xml"/><Relationship Id="rId38" Type="http://schemas.openxmlformats.org/officeDocument/2006/relationships/font" Target="fonts/font5.fntdata"/><Relationship Id="rId46"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font" Target="fonts/font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fr-FR"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
        <p:cNvGrpSpPr/>
        <p:nvPr/>
      </p:nvGrpSpPr>
      <p:grpSpPr>
        <a:xfrm>
          <a:off x="0" y="0"/>
          <a:ext cx="0" cy="0"/>
          <a:chOff x="0" y="0"/>
          <a:chExt cx="0" cy="0"/>
        </a:xfrm>
      </p:grpSpPr>
      <p:sp>
        <p:nvSpPr>
          <p:cNvPr id="76" name="Google Shape;76;p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77" name="Google Shape;77;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
        <p:cNvGrpSpPr/>
        <p:nvPr/>
      </p:nvGrpSpPr>
      <p:grpSpPr>
        <a:xfrm>
          <a:off x="0" y="0"/>
          <a:ext cx="0" cy="0"/>
          <a:chOff x="0" y="0"/>
          <a:chExt cx="0" cy="0"/>
        </a:xfrm>
      </p:grpSpPr>
      <p:sp>
        <p:nvSpPr>
          <p:cNvPr id="176" name="Google Shape;176;p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77" name="Google Shape;177;p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
        <p:cNvGrpSpPr/>
        <p:nvPr/>
      </p:nvGrpSpPr>
      <p:grpSpPr>
        <a:xfrm>
          <a:off x="0" y="0"/>
          <a:ext cx="0" cy="0"/>
          <a:chOff x="0" y="0"/>
          <a:chExt cx="0" cy="0"/>
        </a:xfrm>
      </p:grpSpPr>
      <p:sp>
        <p:nvSpPr>
          <p:cNvPr id="184" name="Google Shape;184;p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85" name="Google Shape;185;p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
        <p:cNvGrpSpPr/>
        <p:nvPr/>
      </p:nvGrpSpPr>
      <p:grpSpPr>
        <a:xfrm>
          <a:off x="0" y="0"/>
          <a:ext cx="0" cy="0"/>
          <a:chOff x="0" y="0"/>
          <a:chExt cx="0" cy="0"/>
        </a:xfrm>
      </p:grpSpPr>
      <p:sp>
        <p:nvSpPr>
          <p:cNvPr id="192" name="Google Shape;192;p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93" name="Google Shape;193;p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
        <p:cNvGrpSpPr/>
        <p:nvPr/>
      </p:nvGrpSpPr>
      <p:grpSpPr>
        <a:xfrm>
          <a:off x="0" y="0"/>
          <a:ext cx="0" cy="0"/>
          <a:chOff x="0" y="0"/>
          <a:chExt cx="0" cy="0"/>
        </a:xfrm>
      </p:grpSpPr>
      <p:sp>
        <p:nvSpPr>
          <p:cNvPr id="203" name="Google Shape;203;p5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fr-FR" dirty="0"/>
              <a:t>Pour commencer, il s’agit de bien définir …</a:t>
            </a:r>
          </a:p>
          <a:p>
            <a:pPr marL="0" lvl="0" indent="0" algn="l" rtl="0">
              <a:lnSpc>
                <a:spcPct val="100000"/>
              </a:lnSpc>
              <a:spcBef>
                <a:spcPts val="0"/>
              </a:spcBef>
              <a:spcAft>
                <a:spcPts val="0"/>
              </a:spcAft>
              <a:buSzPts val="1400"/>
              <a:buNone/>
            </a:pPr>
            <a:endParaRPr lang="fr-FR" dirty="0"/>
          </a:p>
          <a:p>
            <a:pPr marL="0" lvl="0" indent="0" algn="l" rtl="0">
              <a:lnSpc>
                <a:spcPct val="100000"/>
              </a:lnSpc>
              <a:spcBef>
                <a:spcPts val="0"/>
              </a:spcBef>
              <a:spcAft>
                <a:spcPts val="0"/>
              </a:spcAft>
              <a:buSzPts val="1400"/>
              <a:buNone/>
            </a:pPr>
            <a:r>
              <a:rPr lang="fr-FR" dirty="0"/>
              <a:t>Et pour cela, le premier enjeux c’est de déterminer qui engager dans la RP ?</a:t>
            </a:r>
          </a:p>
          <a:p>
            <a:pPr marL="0" lvl="0" indent="0" algn="l" rtl="0">
              <a:lnSpc>
                <a:spcPct val="100000"/>
              </a:lnSpc>
              <a:spcBef>
                <a:spcPts val="0"/>
              </a:spcBef>
              <a:spcAft>
                <a:spcPts val="0"/>
              </a:spcAft>
              <a:buSzPts val="1400"/>
              <a:buNone/>
            </a:pPr>
            <a:endParaRPr lang="fr-FR" dirty="0"/>
          </a:p>
          <a:p>
            <a:pPr marL="0" lvl="0" indent="0" algn="l" rtl="0">
              <a:lnSpc>
                <a:spcPct val="100000"/>
              </a:lnSpc>
              <a:spcBef>
                <a:spcPts val="0"/>
              </a:spcBef>
              <a:spcAft>
                <a:spcPts val="0"/>
              </a:spcAft>
              <a:buSzPts val="1400"/>
              <a:buNone/>
            </a:pPr>
            <a:r>
              <a:rPr lang="fr-FR" dirty="0"/>
              <a:t>À EQUITY, on recherche = </a:t>
            </a:r>
          </a:p>
          <a:p>
            <a:pPr marL="0" lvl="0" indent="0" algn="l" rtl="0">
              <a:lnSpc>
                <a:spcPct val="100000"/>
              </a:lnSpc>
              <a:spcBef>
                <a:spcPts val="0"/>
              </a:spcBef>
              <a:spcAft>
                <a:spcPts val="0"/>
              </a:spcAft>
              <a:buSzPts val="1400"/>
              <a:buNone/>
            </a:pPr>
            <a:endParaRPr lang="fr-FR" dirty="0"/>
          </a:p>
          <a:p>
            <a:pPr marL="0" lvl="0" indent="0" algn="l" rtl="0">
              <a:lnSpc>
                <a:spcPct val="100000"/>
              </a:lnSpc>
              <a:spcBef>
                <a:spcPts val="0"/>
              </a:spcBef>
              <a:spcAft>
                <a:spcPts val="0"/>
              </a:spcAft>
              <a:buSzPts val="1400"/>
              <a:buNone/>
            </a:pPr>
            <a:r>
              <a:rPr lang="fr-FR" dirty="0"/>
              <a:t>On ne parle donc pas de représentativité mais plutôt nous recherchons de la diversité pour tenir compte de différents vécu … </a:t>
            </a:r>
          </a:p>
          <a:p>
            <a:pPr marL="0" lvl="0" indent="0" algn="l" rtl="0">
              <a:lnSpc>
                <a:spcPct val="100000"/>
              </a:lnSpc>
              <a:spcBef>
                <a:spcPts val="0"/>
              </a:spcBef>
              <a:spcAft>
                <a:spcPts val="0"/>
              </a:spcAft>
              <a:buSzPts val="1400"/>
              <a:buNone/>
            </a:pPr>
            <a:r>
              <a:rPr lang="fr-FR" dirty="0"/>
              <a:t>Le point de tension soulève la nécessité de bien définir de manière transparente vos modalités de recrutement et comment les personnes engagés ont été mobilisés, et bien décrire les caractéristiques des participants recrutés, les associations/institutions partenaires</a:t>
            </a:r>
          </a:p>
          <a:p>
            <a:pPr marL="0" lvl="0" indent="0" algn="l" rtl="0">
              <a:lnSpc>
                <a:spcPct val="100000"/>
              </a:lnSpc>
              <a:spcBef>
                <a:spcPts val="0"/>
              </a:spcBef>
              <a:spcAft>
                <a:spcPts val="0"/>
              </a:spcAft>
              <a:buSzPts val="1400"/>
              <a:buNone/>
            </a:pPr>
            <a:r>
              <a:rPr lang="fr-FR" dirty="0"/>
              <a:t>= c’est un élément important de validité interne du processus de recherche participative pour prendre conscience des possibles biais de sélection des participants.</a:t>
            </a:r>
          </a:p>
          <a:p>
            <a:pPr marL="0" lvl="0" indent="0" algn="l" rtl="0">
              <a:lnSpc>
                <a:spcPct val="100000"/>
              </a:lnSpc>
              <a:spcBef>
                <a:spcPts val="0"/>
              </a:spcBef>
              <a:spcAft>
                <a:spcPts val="0"/>
              </a:spcAft>
              <a:buSzPts val="1400"/>
              <a:buNone/>
            </a:pPr>
            <a:endParaRPr dirty="0"/>
          </a:p>
        </p:txBody>
      </p:sp>
      <p:sp>
        <p:nvSpPr>
          <p:cNvPr id="204" name="Google Shape;204;p5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
        <p:cNvGrpSpPr/>
        <p:nvPr/>
      </p:nvGrpSpPr>
      <p:grpSpPr>
        <a:xfrm>
          <a:off x="0" y="0"/>
          <a:ext cx="0" cy="0"/>
          <a:chOff x="0" y="0"/>
          <a:chExt cx="0" cy="0"/>
        </a:xfrm>
      </p:grpSpPr>
      <p:sp>
        <p:nvSpPr>
          <p:cNvPr id="215" name="Google Shape;215;p1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fr-FR" dirty="0"/>
              <a:t>Quelque astuces qu’on a identifié à travers nos projets que l’on peut vous partager : </a:t>
            </a:r>
            <a:endParaRPr dirty="0"/>
          </a:p>
        </p:txBody>
      </p:sp>
      <p:sp>
        <p:nvSpPr>
          <p:cNvPr id="216" name="Google Shape;216;p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
        <p:cNvGrpSpPr/>
        <p:nvPr/>
      </p:nvGrpSpPr>
      <p:grpSpPr>
        <a:xfrm>
          <a:off x="0" y="0"/>
          <a:ext cx="0" cy="0"/>
          <a:chOff x="0" y="0"/>
          <a:chExt cx="0" cy="0"/>
        </a:xfrm>
      </p:grpSpPr>
      <p:sp>
        <p:nvSpPr>
          <p:cNvPr id="223" name="Google Shape;223;p1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dirty="0"/>
          </a:p>
        </p:txBody>
      </p:sp>
      <p:sp>
        <p:nvSpPr>
          <p:cNvPr id="224" name="Google Shape;224;p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
        <p:cNvGrpSpPr/>
        <p:nvPr/>
      </p:nvGrpSpPr>
      <p:grpSpPr>
        <a:xfrm>
          <a:off x="0" y="0"/>
          <a:ext cx="0" cy="0"/>
          <a:chOff x="0" y="0"/>
          <a:chExt cx="0" cy="0"/>
        </a:xfrm>
      </p:grpSpPr>
      <p:sp>
        <p:nvSpPr>
          <p:cNvPr id="231" name="Google Shape;231;p1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Clr>
                <a:srgbClr val="000000"/>
              </a:buClr>
              <a:buSzPts val="1400"/>
              <a:buFont typeface="Arial"/>
              <a:buNone/>
            </a:pPr>
            <a:r>
              <a:rPr lang="fr-FR" dirty="0"/>
              <a:t>Historique == influence les problèmes de santé des populations actuels = et le fait que les ISS persistent dans cette population</a:t>
            </a:r>
          </a:p>
          <a:p>
            <a:pPr marL="457200" marR="0" lvl="0" indent="-228600" algn="l" rtl="0">
              <a:lnSpc>
                <a:spcPct val="100000"/>
              </a:lnSpc>
              <a:spcBef>
                <a:spcPts val="0"/>
              </a:spcBef>
              <a:spcAft>
                <a:spcPts val="0"/>
              </a:spcAft>
              <a:buClr>
                <a:srgbClr val="000000"/>
              </a:buClr>
              <a:buSzPts val="1400"/>
              <a:buFont typeface="Arial"/>
              <a:buNone/>
            </a:pPr>
            <a:endParaRPr lang="fr-FR" dirty="0"/>
          </a:p>
          <a:p>
            <a:pPr marL="457200" marR="0" lvl="0" indent="-228600" algn="l" rtl="0">
              <a:lnSpc>
                <a:spcPct val="100000"/>
              </a:lnSpc>
              <a:spcBef>
                <a:spcPts val="0"/>
              </a:spcBef>
              <a:spcAft>
                <a:spcPts val="0"/>
              </a:spcAft>
              <a:buClr>
                <a:srgbClr val="000000"/>
              </a:buClr>
              <a:buSzPts val="1400"/>
              <a:buFont typeface="Arial"/>
              <a:buNone/>
            </a:pPr>
            <a:r>
              <a:rPr lang="fr-FR" dirty="0"/>
              <a:t>La Réunion : </a:t>
            </a:r>
            <a:r>
              <a:rPr lang="fr-FR" b="0" dirty="0"/>
              <a:t>Il existait un décalage /</a:t>
            </a:r>
            <a:r>
              <a:rPr lang="fr-FR" b="0" dirty="0" err="1"/>
              <a:t>disconnect</a:t>
            </a:r>
            <a:r>
              <a:rPr lang="fr-FR" b="0" dirty="0"/>
              <a:t> entre l'organisation du système administratif et la réalité des quartiers ou ‘</a:t>
            </a:r>
            <a:r>
              <a:rPr lang="fr-FR" b="0" dirty="0" err="1"/>
              <a:t>kartié</a:t>
            </a:r>
            <a:r>
              <a:rPr lang="fr-FR" dirty="0"/>
              <a:t>’</a:t>
            </a:r>
            <a:r>
              <a:rPr lang="fr-FR" b="0" dirty="0"/>
              <a:t>, car celui-ci ne correspondait pas à la manière dont ces derniers étaient structurés ni ne répondait à leurs besoins</a:t>
            </a:r>
            <a:endParaRPr dirty="0"/>
          </a:p>
          <a:p>
            <a:pPr marL="0" lvl="0" indent="0" algn="l" rtl="0">
              <a:lnSpc>
                <a:spcPct val="100000"/>
              </a:lnSpc>
              <a:spcBef>
                <a:spcPts val="0"/>
              </a:spcBef>
              <a:spcAft>
                <a:spcPts val="0"/>
              </a:spcAft>
              <a:buSzPts val="1400"/>
              <a:buNone/>
            </a:pPr>
            <a:endParaRPr dirty="0"/>
          </a:p>
        </p:txBody>
      </p:sp>
      <p:sp>
        <p:nvSpPr>
          <p:cNvPr id="232" name="Google Shape;232;p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
        <p:cNvGrpSpPr/>
        <p:nvPr/>
      </p:nvGrpSpPr>
      <p:grpSpPr>
        <a:xfrm>
          <a:off x="0" y="0"/>
          <a:ext cx="0" cy="0"/>
          <a:chOff x="0" y="0"/>
          <a:chExt cx="0" cy="0"/>
        </a:xfrm>
      </p:grpSpPr>
      <p:sp>
        <p:nvSpPr>
          <p:cNvPr id="247" name="Google Shape;247;p1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48" name="Google Shape;248;p1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p1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56" name="Google Shape;256;p1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
        <p:cNvGrpSpPr/>
        <p:nvPr/>
      </p:nvGrpSpPr>
      <p:grpSpPr>
        <a:xfrm>
          <a:off x="0" y="0"/>
          <a:ext cx="0" cy="0"/>
          <a:chOff x="0" y="0"/>
          <a:chExt cx="0" cy="0"/>
        </a:xfrm>
      </p:grpSpPr>
      <p:sp>
        <p:nvSpPr>
          <p:cNvPr id="270" name="Google Shape;270;p1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71" name="Google Shape;271;p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
        <p:cNvGrpSpPr/>
        <p:nvPr/>
      </p:nvGrpSpPr>
      <p:grpSpPr>
        <a:xfrm>
          <a:off x="0" y="0"/>
          <a:ext cx="0" cy="0"/>
          <a:chOff x="0" y="0"/>
          <a:chExt cx="0" cy="0"/>
        </a:xfrm>
      </p:grpSpPr>
      <p:sp>
        <p:nvSpPr>
          <p:cNvPr id="83" name="Google Shape;83;p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84" name="Google Shape;84;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
        <p:cNvGrpSpPr/>
        <p:nvPr/>
      </p:nvGrpSpPr>
      <p:grpSpPr>
        <a:xfrm>
          <a:off x="0" y="0"/>
          <a:ext cx="0" cy="0"/>
          <a:chOff x="0" y="0"/>
          <a:chExt cx="0" cy="0"/>
        </a:xfrm>
      </p:grpSpPr>
      <p:sp>
        <p:nvSpPr>
          <p:cNvPr id="292" name="Google Shape;292;p1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fr-FR" dirty="0"/>
              <a:t>Collaborer = c’est être capable de se remettre en cause, demande un réel investissement et repenser les dynamiques de pouvoirs entre milieu académique et non-académique</a:t>
            </a:r>
          </a:p>
          <a:p>
            <a:pPr marL="0" lvl="0" indent="0" algn="l" rtl="0">
              <a:lnSpc>
                <a:spcPct val="100000"/>
              </a:lnSpc>
              <a:spcBef>
                <a:spcPts val="0"/>
              </a:spcBef>
              <a:spcAft>
                <a:spcPts val="0"/>
              </a:spcAft>
              <a:buSzPts val="1400"/>
              <a:buNone/>
            </a:pPr>
            <a:endParaRPr lang="fr-FR" dirty="0"/>
          </a:p>
          <a:p>
            <a:pPr marL="0" lvl="0" indent="0" algn="l" rtl="0">
              <a:lnSpc>
                <a:spcPct val="100000"/>
              </a:lnSpc>
              <a:spcBef>
                <a:spcPts val="0"/>
              </a:spcBef>
              <a:spcAft>
                <a:spcPts val="0"/>
              </a:spcAft>
              <a:buSzPts val="1400"/>
              <a:buNone/>
            </a:pPr>
            <a:r>
              <a:rPr lang="fr-FR" dirty="0"/>
              <a:t>Ici une Bande dessinée </a:t>
            </a:r>
            <a:r>
              <a:rPr lang="fr-FR" dirty="0" err="1"/>
              <a:t>explicant</a:t>
            </a:r>
            <a:r>
              <a:rPr lang="fr-FR" dirty="0"/>
              <a:t> le processus de coopération et de collaboration </a:t>
            </a:r>
          </a:p>
          <a:p>
            <a:pPr marL="0" lvl="0" indent="0" algn="l" rtl="0">
              <a:lnSpc>
                <a:spcPct val="100000"/>
              </a:lnSpc>
              <a:spcBef>
                <a:spcPts val="0"/>
              </a:spcBef>
              <a:spcAft>
                <a:spcPts val="0"/>
              </a:spcAft>
              <a:buSzPts val="1400"/>
              <a:buNone/>
            </a:pPr>
            <a:endParaRPr lang="fr-FR" dirty="0"/>
          </a:p>
          <a:p>
            <a:pPr marL="0" lvl="0" indent="0" algn="l" rtl="0">
              <a:lnSpc>
                <a:spcPct val="100000"/>
              </a:lnSpc>
              <a:spcBef>
                <a:spcPts val="0"/>
              </a:spcBef>
              <a:spcAft>
                <a:spcPts val="0"/>
              </a:spcAft>
              <a:buSzPts val="1400"/>
              <a:buNone/>
            </a:pPr>
            <a:r>
              <a:rPr lang="fr-FR" dirty="0"/>
              <a:t>Collaborer dans la recherche participative = c’est aussi contribuer à favoriser les liens entre sciences et sociétés </a:t>
            </a:r>
            <a:endParaRPr dirty="0"/>
          </a:p>
        </p:txBody>
      </p:sp>
      <p:sp>
        <p:nvSpPr>
          <p:cNvPr id="293" name="Google Shape;293;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
        <p:cNvGrpSpPr/>
        <p:nvPr/>
      </p:nvGrpSpPr>
      <p:grpSpPr>
        <a:xfrm>
          <a:off x="0" y="0"/>
          <a:ext cx="0" cy="0"/>
          <a:chOff x="0" y="0"/>
          <a:chExt cx="0" cy="0"/>
        </a:xfrm>
      </p:grpSpPr>
      <p:sp>
        <p:nvSpPr>
          <p:cNvPr id="303" name="Google Shape;303;p2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fr-FR" dirty="0"/>
              <a:t>Un exemple d</a:t>
            </a:r>
            <a:endParaRPr dirty="0"/>
          </a:p>
        </p:txBody>
      </p:sp>
      <p:sp>
        <p:nvSpPr>
          <p:cNvPr id="304" name="Google Shape;304;p2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
        <p:cNvGrpSpPr/>
        <p:nvPr/>
      </p:nvGrpSpPr>
      <p:grpSpPr>
        <a:xfrm>
          <a:off x="0" y="0"/>
          <a:ext cx="0" cy="0"/>
          <a:chOff x="0" y="0"/>
          <a:chExt cx="0" cy="0"/>
        </a:xfrm>
      </p:grpSpPr>
      <p:sp>
        <p:nvSpPr>
          <p:cNvPr id="313" name="Google Shape;313;p5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14" name="Google Shape;314;p5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Google Shape;322;p2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23" name="Google Shape;323;p2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p2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35" name="Google Shape;335;p2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p2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46" name="Google Shape;346;p2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p5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55" name="Google Shape;355;p5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p2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66" name="Google Shape;366;p2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p2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81" name="Google Shape;381;p2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
        <p:cNvGrpSpPr/>
        <p:nvPr/>
      </p:nvGrpSpPr>
      <p:grpSpPr>
        <a:xfrm>
          <a:off x="0" y="0"/>
          <a:ext cx="0" cy="0"/>
          <a:chOff x="0" y="0"/>
          <a:chExt cx="0" cy="0"/>
        </a:xfrm>
      </p:grpSpPr>
      <p:sp>
        <p:nvSpPr>
          <p:cNvPr id="389" name="Google Shape;389;p6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390" name="Google Shape;390;p6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
        <p:cNvGrpSpPr/>
        <p:nvPr/>
      </p:nvGrpSpPr>
      <p:grpSpPr>
        <a:xfrm>
          <a:off x="0" y="0"/>
          <a:ext cx="0" cy="0"/>
          <a:chOff x="0" y="0"/>
          <a:chExt cx="0" cy="0"/>
        </a:xfrm>
      </p:grpSpPr>
      <p:sp>
        <p:nvSpPr>
          <p:cNvPr id="105" name="Google Shape;105;p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dirty="0"/>
          </a:p>
          <a:p>
            <a:pPr marL="0" lvl="0" indent="0" algn="l" rtl="0">
              <a:lnSpc>
                <a:spcPct val="100000"/>
              </a:lnSpc>
              <a:spcBef>
                <a:spcPts val="0"/>
              </a:spcBef>
              <a:spcAft>
                <a:spcPts val="0"/>
              </a:spcAft>
              <a:buSzPts val="1400"/>
              <a:buNone/>
            </a:pPr>
            <a:r>
              <a:rPr lang="fr-FR" dirty="0"/>
              <a:t>Les inégalités sociales de santé font référence aux différences systématiques observées en matière de santé et d'accès aux ressources entre les groupes de population, </a:t>
            </a:r>
          </a:p>
          <a:p>
            <a:pPr marL="0" lvl="0" indent="0" algn="l" rtl="0">
              <a:lnSpc>
                <a:spcPct val="100000"/>
              </a:lnSpc>
              <a:spcBef>
                <a:spcPts val="0"/>
              </a:spcBef>
              <a:spcAft>
                <a:spcPts val="0"/>
              </a:spcAft>
              <a:buSzPts val="1400"/>
              <a:buNone/>
            </a:pPr>
            <a:r>
              <a:rPr lang="fr-FR" dirty="0"/>
              <a:t>Ces différences résultent de la distribution inégale des déterminants sociaux tels que le genre, le revenu, le niveau d’éducation et les conditions de vie. </a:t>
            </a:r>
          </a:p>
          <a:p>
            <a:pPr marL="0" lvl="0" indent="0" algn="l" rtl="0">
              <a:lnSpc>
                <a:spcPct val="100000"/>
              </a:lnSpc>
              <a:spcBef>
                <a:spcPts val="0"/>
              </a:spcBef>
              <a:spcAft>
                <a:spcPts val="0"/>
              </a:spcAft>
              <a:buSzPts val="1400"/>
              <a:buNone/>
            </a:pPr>
            <a:endParaRPr lang="fr-FR" dirty="0"/>
          </a:p>
          <a:p>
            <a:pPr marL="0" lvl="0" indent="0" algn="l" rtl="0">
              <a:lnSpc>
                <a:spcPct val="100000"/>
              </a:lnSpc>
              <a:spcBef>
                <a:spcPts val="0"/>
              </a:spcBef>
              <a:spcAft>
                <a:spcPts val="0"/>
              </a:spcAft>
              <a:buSzPts val="1400"/>
              <a:buNone/>
            </a:pPr>
            <a:r>
              <a:rPr lang="fr-FR" dirty="0"/>
              <a:t>Ces inégalités sont d'origine sociale, évitables et injustes ; elles peuvent s'accumuler et influencer le cours de la vie — de la petite enfance à l'âge adulte — façonnant ainsi les trajectoires et les conditions de santé à long terme.</a:t>
            </a:r>
            <a:endParaRPr dirty="0"/>
          </a:p>
        </p:txBody>
      </p:sp>
      <p:sp>
        <p:nvSpPr>
          <p:cNvPr id="106" name="Google Shape;106;p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
        <p:cNvGrpSpPr/>
        <p:nvPr/>
      </p:nvGrpSpPr>
      <p:grpSpPr>
        <a:xfrm>
          <a:off x="0" y="0"/>
          <a:ext cx="0" cy="0"/>
          <a:chOff x="0" y="0"/>
          <a:chExt cx="0" cy="0"/>
        </a:xfrm>
      </p:grpSpPr>
      <p:sp>
        <p:nvSpPr>
          <p:cNvPr id="396" name="Google Shape;396;p3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97" name="Google Shape;397;p3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
        <p:cNvGrpSpPr/>
        <p:nvPr/>
      </p:nvGrpSpPr>
      <p:grpSpPr>
        <a:xfrm>
          <a:off x="0" y="0"/>
          <a:ext cx="0" cy="0"/>
          <a:chOff x="0" y="0"/>
          <a:chExt cx="0" cy="0"/>
        </a:xfrm>
      </p:grpSpPr>
      <p:sp>
        <p:nvSpPr>
          <p:cNvPr id="113" name="Google Shape;113;p4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14" name="Google Shape;114;p4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23" name="Google Shape;123;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
        <p:cNvGrpSpPr/>
        <p:nvPr/>
      </p:nvGrpSpPr>
      <p:grpSpPr>
        <a:xfrm>
          <a:off x="0" y="0"/>
          <a:ext cx="0" cy="0"/>
          <a:chOff x="0" y="0"/>
          <a:chExt cx="0" cy="0"/>
        </a:xfrm>
      </p:grpSpPr>
      <p:sp>
        <p:nvSpPr>
          <p:cNvPr id="131" name="Google Shape;131;p4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32" name="Google Shape;132;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
        <p:cNvGrpSpPr/>
        <p:nvPr/>
      </p:nvGrpSpPr>
      <p:grpSpPr>
        <a:xfrm>
          <a:off x="0" y="0"/>
          <a:ext cx="0" cy="0"/>
          <a:chOff x="0" y="0"/>
          <a:chExt cx="0" cy="0"/>
        </a:xfrm>
      </p:grpSpPr>
      <p:sp>
        <p:nvSpPr>
          <p:cNvPr id="139" name="Google Shape;139;p4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fr-FR" dirty="0"/>
              <a:t>Cependant, ce n’est pas une recette miracle, cela dépend de la manière dont la démarche participative est conduite</a:t>
            </a:r>
          </a:p>
          <a:p>
            <a:pPr marL="0" lvl="0" indent="0" algn="l" rtl="0">
              <a:lnSpc>
                <a:spcPct val="100000"/>
              </a:lnSpc>
              <a:spcBef>
                <a:spcPts val="0"/>
              </a:spcBef>
              <a:spcAft>
                <a:spcPts val="0"/>
              </a:spcAft>
              <a:buSzPts val="1400"/>
              <a:buNone/>
            </a:pPr>
            <a:endParaRPr lang="fr-FR" dirty="0"/>
          </a:p>
          <a:p>
            <a:pPr marL="0" lvl="0" indent="0" algn="l" rtl="0">
              <a:lnSpc>
                <a:spcPct val="100000"/>
              </a:lnSpc>
              <a:spcBef>
                <a:spcPts val="0"/>
              </a:spcBef>
              <a:spcAft>
                <a:spcPts val="0"/>
              </a:spcAft>
              <a:buSzPts val="1400"/>
              <a:buNone/>
            </a:pPr>
            <a:r>
              <a:rPr lang="fr-FR" dirty="0"/>
              <a:t>C’est facile de ne pas faire de RP parce que cela demande un réel investissement</a:t>
            </a:r>
          </a:p>
          <a:p>
            <a:pPr marL="0" lvl="0" indent="0" algn="l" rtl="0">
              <a:lnSpc>
                <a:spcPct val="100000"/>
              </a:lnSpc>
              <a:spcBef>
                <a:spcPts val="0"/>
              </a:spcBef>
              <a:spcAft>
                <a:spcPts val="0"/>
              </a:spcAft>
              <a:buSzPts val="1400"/>
              <a:buNone/>
            </a:pPr>
            <a:endParaRPr lang="fr-FR" dirty="0"/>
          </a:p>
          <a:p>
            <a:pPr marL="0" lvl="0" indent="0" algn="l" rtl="0">
              <a:lnSpc>
                <a:spcPct val="100000"/>
              </a:lnSpc>
              <a:spcBef>
                <a:spcPts val="0"/>
              </a:spcBef>
              <a:spcAft>
                <a:spcPts val="0"/>
              </a:spcAft>
              <a:buSzPts val="1400"/>
              <a:buNone/>
            </a:pPr>
            <a:r>
              <a:rPr lang="fr-FR" dirty="0"/>
              <a:t>Faire de la RP de manière inclusive</a:t>
            </a:r>
            <a:endParaRPr dirty="0"/>
          </a:p>
        </p:txBody>
      </p:sp>
      <p:sp>
        <p:nvSpPr>
          <p:cNvPr id="140" name="Google Shape;140;p4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
        <p:cNvGrpSpPr/>
        <p:nvPr/>
      </p:nvGrpSpPr>
      <p:grpSpPr>
        <a:xfrm>
          <a:off x="0" y="0"/>
          <a:ext cx="0" cy="0"/>
          <a:chOff x="0" y="0"/>
          <a:chExt cx="0" cy="0"/>
        </a:xfrm>
      </p:grpSpPr>
      <p:sp>
        <p:nvSpPr>
          <p:cNvPr id="150" name="Google Shape;150;p4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151" name="Google Shape;151;p4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p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fr-FR" sz="1200" b="0">
                <a:solidFill>
                  <a:srgbClr val="5E4CF2"/>
                </a:solidFill>
                <a:latin typeface="Arial"/>
                <a:ea typeface="Arial"/>
                <a:cs typeface="Arial"/>
                <a:sym typeface="Arial"/>
              </a:rPr>
              <a:t>VoisinMalin recrute des habitants des quartiers populaires en CDI et leur permet de mobiliser leur vécu, leur curiosité  et leur esprit critique au service de leurs Voisins </a:t>
            </a:r>
            <a:endParaRPr/>
          </a:p>
          <a:p>
            <a:pPr marL="0" lvl="0" indent="0" algn="l" rtl="0">
              <a:lnSpc>
                <a:spcPct val="100000"/>
              </a:lnSpc>
              <a:spcBef>
                <a:spcPts val="0"/>
              </a:spcBef>
              <a:spcAft>
                <a:spcPts val="0"/>
              </a:spcAft>
              <a:buSzPts val="1400"/>
              <a:buNone/>
            </a:pPr>
            <a:endParaRPr/>
          </a:p>
        </p:txBody>
      </p:sp>
      <p:sp>
        <p:nvSpPr>
          <p:cNvPr id="159" name="Google Shape;159;p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End slide layout">
  <p:cSld name="End slide layout">
    <p:spTree>
      <p:nvGrpSpPr>
        <p:cNvPr id="1" name="Shape 10"/>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14_Contents slide layout">
  <p:cSld name="14_Contents slide layout">
    <p:bg>
      <p:bgPr>
        <a:blipFill>
          <a:blip r:embed="rId2">
            <a:alphaModFix/>
          </a:blip>
          <a:stretch>
            <a:fillRect/>
          </a:stretch>
        </a:blipFill>
        <a:effectLst/>
      </p:bgPr>
    </p:bg>
    <p:spTree>
      <p:nvGrpSpPr>
        <p:cNvPr id="1" name="Shape 63"/>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16_Contents slide layout">
  <p:cSld name="16_Contents slide layout">
    <p:bg>
      <p:bgPr>
        <a:blipFill>
          <a:blip r:embed="rId2">
            <a:alphaModFix/>
          </a:blip>
          <a:stretch>
            <a:fillRect/>
          </a:stretch>
        </a:blipFill>
        <a:effectLst/>
      </p:bgPr>
    </p:bg>
    <p:spTree>
      <p:nvGrpSpPr>
        <p:cNvPr id="1" name="Shape 6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17_Contents slide layout">
  <p:cSld name="17_Contents slide layout">
    <p:bg>
      <p:bgPr>
        <a:blipFill>
          <a:blip r:embed="rId2">
            <a:alphaModFix/>
          </a:blip>
          <a:stretch>
            <a:fillRect/>
          </a:stretch>
        </a:blipFill>
        <a:effectLst/>
      </p:bgPr>
    </p:bg>
    <p:spTree>
      <p:nvGrpSpPr>
        <p:cNvPr id="1" name="Shape 65"/>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1_Icon sets layout">
  <p:cSld name="1_Icon sets layout">
    <p:spTree>
      <p:nvGrpSpPr>
        <p:cNvPr id="1" name="Shape 66"/>
        <p:cNvGrpSpPr/>
        <p:nvPr/>
      </p:nvGrpSpPr>
      <p:grpSpPr>
        <a:xfrm>
          <a:off x="0" y="0"/>
          <a:ext cx="0" cy="0"/>
          <a:chOff x="0" y="0"/>
          <a:chExt cx="0" cy="0"/>
        </a:xfrm>
      </p:grpSpPr>
      <p:sp>
        <p:nvSpPr>
          <p:cNvPr id="67" name="Google Shape;67;p41"/>
          <p:cNvSpPr txBox="1">
            <a:spLocks noGrp="1"/>
          </p:cNvSpPr>
          <p:nvPr>
            <p:ph type="body" idx="1"/>
          </p:nvPr>
        </p:nvSpPr>
        <p:spPr>
          <a:xfrm>
            <a:off x="323529" y="123478"/>
            <a:ext cx="11573197" cy="724247"/>
          </a:xfrm>
          <a:prstGeom prst="rect">
            <a:avLst/>
          </a:prstGeom>
          <a:noFill/>
          <a:ln>
            <a:noFill/>
          </a:ln>
        </p:spPr>
        <p:txBody>
          <a:bodyPr spcFirstLastPara="1" wrap="square" lIns="91425" tIns="45700" rIns="91425" bIns="45700" anchor="ctr" anchorCtr="0">
            <a:noAutofit/>
          </a:bodyPr>
          <a:lstStyle>
            <a:lvl1pPr marL="457200" marR="0" lvl="0" indent="-228600" algn="ctr" rtl="0">
              <a:lnSpc>
                <a:spcPct val="90000"/>
              </a:lnSpc>
              <a:spcBef>
                <a:spcPts val="1000"/>
              </a:spcBef>
              <a:spcAft>
                <a:spcPts val="0"/>
              </a:spcAft>
              <a:buClr>
                <a:srgbClr val="262626"/>
              </a:buClr>
              <a:buSzPts val="5400"/>
              <a:buFont typeface="Arial"/>
              <a:buNone/>
              <a:defRPr sz="5400" b="0" i="0" u="none" strike="noStrike" cap="none">
                <a:solidFill>
                  <a:srgbClr val="262626"/>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68" name="Google Shape;68;p41"/>
          <p:cNvSpPr/>
          <p:nvPr/>
        </p:nvSpPr>
        <p:spPr>
          <a:xfrm>
            <a:off x="354010" y="1131591"/>
            <a:ext cx="3560767" cy="5402561"/>
          </a:xfrm>
          <a:prstGeom prst="roundRect">
            <a:avLst>
              <a:gd name="adj" fmla="val 3968"/>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69" name="Google Shape;69;p41"/>
          <p:cNvSpPr/>
          <p:nvPr/>
        </p:nvSpPr>
        <p:spPr>
          <a:xfrm>
            <a:off x="531933" y="1347500"/>
            <a:ext cx="153868" cy="5015200"/>
          </a:xfrm>
          <a:prstGeom prst="roundRect">
            <a:avLst>
              <a:gd name="adj" fmla="val 50000"/>
            </a:avLst>
          </a:prstGeom>
          <a:solidFill>
            <a:schemeClr val="lt1">
              <a:alpha val="40392"/>
            </a:scheme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70" name="Google Shape;70;p41"/>
          <p:cNvSpPr/>
          <p:nvPr/>
        </p:nvSpPr>
        <p:spPr>
          <a:xfrm rot="5400000">
            <a:off x="3057177" y="1276653"/>
            <a:ext cx="685849" cy="685148"/>
          </a:xfrm>
          <a:prstGeom prst="halfFrame">
            <a:avLst>
              <a:gd name="adj1" fmla="val 23728"/>
              <a:gd name="adj2" fmla="val 24642"/>
            </a:avLst>
          </a:prstGeom>
          <a:solidFill>
            <a:schemeClr val="lt1">
              <a:alpha val="22352"/>
            </a:scheme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rgbClr val="262626"/>
              </a:solidFill>
              <a:latin typeface="Arial"/>
              <a:ea typeface="Arial"/>
              <a:cs typeface="Arial"/>
              <a:sym typeface="Arial"/>
            </a:endParaRPr>
          </a:p>
        </p:txBody>
      </p:sp>
      <p:sp>
        <p:nvSpPr>
          <p:cNvPr id="71" name="Google Shape;71;p41"/>
          <p:cNvSpPr txBox="1"/>
          <p:nvPr/>
        </p:nvSpPr>
        <p:spPr>
          <a:xfrm>
            <a:off x="711704" y="1637214"/>
            <a:ext cx="2232248" cy="523220"/>
          </a:xfrm>
          <a:prstGeom prst="rect">
            <a:avLst/>
          </a:prstGeom>
          <a:noFill/>
          <a:ln>
            <a:noFill/>
          </a:ln>
        </p:spPr>
        <p:txBody>
          <a:bodyPr spcFirstLastPara="1" wrap="square" lIns="91425" tIns="45700" rIns="91425" bIns="45700" anchor="ctr" anchorCtr="0">
            <a:spAutoFit/>
          </a:bodyPr>
          <a:lstStyle/>
          <a:p>
            <a:pPr marL="0" marR="0" lvl="0" indent="0" algn="l" rtl="0">
              <a:lnSpc>
                <a:spcPct val="100000"/>
              </a:lnSpc>
              <a:spcBef>
                <a:spcPts val="0"/>
              </a:spcBef>
              <a:spcAft>
                <a:spcPts val="0"/>
              </a:spcAft>
              <a:buClr>
                <a:srgbClr val="000000"/>
              </a:buClr>
              <a:buSzPts val="1400"/>
              <a:buFont typeface="Arial"/>
              <a:buNone/>
            </a:pPr>
            <a:r>
              <a:rPr lang="fr-FR" sz="1400" b="1" i="0" u="none" strike="noStrike" cap="none">
                <a:solidFill>
                  <a:schemeClr val="lt1"/>
                </a:solidFill>
                <a:latin typeface="Arial"/>
                <a:ea typeface="Arial"/>
                <a:cs typeface="Arial"/>
                <a:sym typeface="Arial"/>
              </a:rPr>
              <a:t>You can Resize without losing quality</a:t>
            </a:r>
            <a:endParaRPr sz="1400" b="1" i="0" u="none" strike="noStrike" cap="none">
              <a:solidFill>
                <a:schemeClr val="lt1"/>
              </a:solidFill>
              <a:latin typeface="Arial"/>
              <a:ea typeface="Arial"/>
              <a:cs typeface="Arial"/>
              <a:sym typeface="Arial"/>
            </a:endParaRPr>
          </a:p>
        </p:txBody>
      </p:sp>
      <p:sp>
        <p:nvSpPr>
          <p:cNvPr id="72" name="Google Shape;72;p41"/>
          <p:cNvSpPr txBox="1"/>
          <p:nvPr/>
        </p:nvSpPr>
        <p:spPr>
          <a:xfrm>
            <a:off x="711704" y="2127463"/>
            <a:ext cx="2232248" cy="738664"/>
          </a:xfrm>
          <a:prstGeom prst="rect">
            <a:avLst/>
          </a:prstGeom>
          <a:noFill/>
          <a:ln>
            <a:noFill/>
          </a:ln>
        </p:spPr>
        <p:txBody>
          <a:bodyPr spcFirstLastPara="1" wrap="square" lIns="91425" tIns="45700" rIns="91425" bIns="45700" anchor="ctr" anchorCtr="0">
            <a:spAutoFit/>
          </a:bodyPr>
          <a:lstStyle/>
          <a:p>
            <a:pPr marL="0" marR="0" lvl="0" indent="0" algn="l" rtl="0">
              <a:lnSpc>
                <a:spcPct val="100000"/>
              </a:lnSpc>
              <a:spcBef>
                <a:spcPts val="0"/>
              </a:spcBef>
              <a:spcAft>
                <a:spcPts val="0"/>
              </a:spcAft>
              <a:buClr>
                <a:srgbClr val="000000"/>
              </a:buClr>
              <a:buSzPts val="1400"/>
              <a:buFont typeface="Arial"/>
              <a:buNone/>
            </a:pPr>
            <a:r>
              <a:rPr lang="fr-FR" sz="1400" b="1" i="0" u="none" strike="noStrike" cap="none">
                <a:solidFill>
                  <a:schemeClr val="lt1"/>
                </a:solidFill>
                <a:latin typeface="Arial"/>
                <a:ea typeface="Arial"/>
                <a:cs typeface="Arial"/>
                <a:sym typeface="Arial"/>
              </a:rPr>
              <a:t>You can Change Fill Color &amp;</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400"/>
              <a:buFont typeface="Arial"/>
              <a:buNone/>
            </a:pPr>
            <a:r>
              <a:rPr lang="fr-FR" sz="1400" b="1" i="0" u="none" strike="noStrike" cap="none">
                <a:solidFill>
                  <a:schemeClr val="lt1"/>
                </a:solidFill>
                <a:latin typeface="Arial"/>
                <a:ea typeface="Arial"/>
                <a:cs typeface="Arial"/>
                <a:sym typeface="Arial"/>
              </a:rPr>
              <a:t>Line Color</a:t>
            </a:r>
            <a:endParaRPr sz="1400" b="1" i="0" u="none" strike="noStrike" cap="none">
              <a:solidFill>
                <a:schemeClr val="lt1"/>
              </a:solidFill>
              <a:latin typeface="Arial"/>
              <a:ea typeface="Arial"/>
              <a:cs typeface="Arial"/>
              <a:sym typeface="Arial"/>
            </a:endParaRPr>
          </a:p>
        </p:txBody>
      </p:sp>
      <p:sp>
        <p:nvSpPr>
          <p:cNvPr id="73" name="Google Shape;73;p41"/>
          <p:cNvSpPr txBox="1"/>
          <p:nvPr/>
        </p:nvSpPr>
        <p:spPr>
          <a:xfrm>
            <a:off x="721229" y="5808438"/>
            <a:ext cx="2232000" cy="307777"/>
          </a:xfrm>
          <a:prstGeom prst="rect">
            <a:avLst/>
          </a:prstGeom>
          <a:noFill/>
          <a:ln>
            <a:noFill/>
          </a:ln>
        </p:spPr>
        <p:txBody>
          <a:bodyPr spcFirstLastPara="1" wrap="square" lIns="91425" tIns="45700" rIns="91425" bIns="45700" anchor="ctr" anchorCtr="0">
            <a:spAutoFit/>
          </a:bodyPr>
          <a:lstStyle/>
          <a:p>
            <a:pPr marL="0" marR="0" lvl="0" indent="0" algn="l" rtl="0">
              <a:lnSpc>
                <a:spcPct val="100000"/>
              </a:lnSpc>
              <a:spcBef>
                <a:spcPts val="0"/>
              </a:spcBef>
              <a:spcAft>
                <a:spcPts val="0"/>
              </a:spcAft>
              <a:buClr>
                <a:srgbClr val="000000"/>
              </a:buClr>
              <a:buSzPts val="1400"/>
              <a:buFont typeface="Arial"/>
              <a:buNone/>
            </a:pPr>
            <a:r>
              <a:rPr lang="fr-FR" sz="1400" b="0" i="0" u="none" strike="noStrike" cap="none">
                <a:solidFill>
                  <a:schemeClr val="lt1"/>
                </a:solidFill>
                <a:latin typeface="Arial"/>
                <a:ea typeface="Arial"/>
                <a:cs typeface="Arial"/>
                <a:sym typeface="Arial"/>
              </a:rPr>
              <a:t>www.allppt.com</a:t>
            </a:r>
            <a:endParaRPr sz="1400" b="0" i="0" u="none" strike="noStrike" cap="none">
              <a:solidFill>
                <a:schemeClr val="lt1"/>
              </a:solidFill>
              <a:latin typeface="Arial"/>
              <a:ea typeface="Arial"/>
              <a:cs typeface="Arial"/>
              <a:sym typeface="Arial"/>
            </a:endParaRPr>
          </a:p>
        </p:txBody>
      </p:sp>
      <p:sp>
        <p:nvSpPr>
          <p:cNvPr id="74" name="Google Shape;74;p41"/>
          <p:cNvSpPr txBox="1"/>
          <p:nvPr/>
        </p:nvSpPr>
        <p:spPr>
          <a:xfrm>
            <a:off x="721229" y="4450324"/>
            <a:ext cx="2717296" cy="1384995"/>
          </a:xfrm>
          <a:prstGeom prst="rect">
            <a:avLst/>
          </a:prstGeom>
          <a:noFill/>
          <a:ln>
            <a:noFill/>
          </a:ln>
        </p:spPr>
        <p:txBody>
          <a:bodyPr spcFirstLastPara="1" wrap="square" lIns="91425" tIns="45700" rIns="91425" bIns="45700" anchor="ctr" anchorCtr="0">
            <a:spAutoFit/>
          </a:bodyPr>
          <a:lstStyle/>
          <a:p>
            <a:pPr marL="0" marR="0" lvl="0" indent="0" algn="l" rtl="0">
              <a:lnSpc>
                <a:spcPct val="100000"/>
              </a:lnSpc>
              <a:spcBef>
                <a:spcPts val="0"/>
              </a:spcBef>
              <a:spcAft>
                <a:spcPts val="0"/>
              </a:spcAft>
              <a:buClr>
                <a:srgbClr val="000000"/>
              </a:buClr>
              <a:buSzPts val="2800"/>
              <a:buFont typeface="Arial"/>
              <a:buNone/>
            </a:pPr>
            <a:r>
              <a:rPr lang="fr-FR" sz="2800" b="1" i="0" u="none" strike="noStrike" cap="none">
                <a:solidFill>
                  <a:schemeClr val="lt1"/>
                </a:solidFill>
                <a:latin typeface="Arial"/>
                <a:ea typeface="Arial"/>
                <a:cs typeface="Arial"/>
                <a:sym typeface="Arial"/>
              </a:rPr>
              <a:t>FREE </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2800"/>
              <a:buFont typeface="Arial"/>
              <a:buNone/>
            </a:pPr>
            <a:r>
              <a:rPr lang="fr-FR" sz="2800" b="1" i="0" u="none" strike="noStrike" cap="none">
                <a:solidFill>
                  <a:schemeClr val="lt1"/>
                </a:solidFill>
                <a:latin typeface="Arial"/>
                <a:ea typeface="Arial"/>
                <a:cs typeface="Arial"/>
                <a:sym typeface="Arial"/>
              </a:rPr>
              <a:t>PPT TEMPLATES</a:t>
            </a: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Contents slide layout">
  <p:cSld name="Contents slide layout">
    <p:spTree>
      <p:nvGrpSpPr>
        <p:cNvPr id="1" name="Shape 12"/>
        <p:cNvGrpSpPr/>
        <p:nvPr/>
      </p:nvGrpSpPr>
      <p:grpSpPr>
        <a:xfrm>
          <a:off x="0" y="0"/>
          <a:ext cx="0" cy="0"/>
          <a:chOff x="0" y="0"/>
          <a:chExt cx="0" cy="0"/>
        </a:xfrm>
      </p:grpSpPr>
      <p:sp>
        <p:nvSpPr>
          <p:cNvPr id="13" name="Google Shape;13;p21"/>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lvl1pPr marL="457200" marR="0" lvl="0" indent="-228600" algn="ctr" rtl="0">
              <a:lnSpc>
                <a:spcPct val="90000"/>
              </a:lnSpc>
              <a:spcBef>
                <a:spcPts val="1000"/>
              </a:spcBef>
              <a:spcAft>
                <a:spcPts val="0"/>
              </a:spcAft>
              <a:buClr>
                <a:srgbClr val="262626"/>
              </a:buClr>
              <a:buSzPts val="5400"/>
              <a:buFont typeface="Arial"/>
              <a:buNone/>
              <a:defRPr sz="5400" b="0" i="0" u="none" strike="noStrike" cap="none">
                <a:solidFill>
                  <a:srgbClr val="262626"/>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1_Titre et contenu">
  <p:cSld name="1_Titre et contenu">
    <p:spTree>
      <p:nvGrpSpPr>
        <p:cNvPr id="1" name="Shape 14"/>
        <p:cNvGrpSpPr/>
        <p:nvPr/>
      </p:nvGrpSpPr>
      <p:grpSpPr>
        <a:xfrm>
          <a:off x="0" y="0"/>
          <a:ext cx="0" cy="0"/>
          <a:chOff x="0" y="0"/>
          <a:chExt cx="0" cy="0"/>
        </a:xfrm>
      </p:grpSpPr>
      <p:sp>
        <p:nvSpPr>
          <p:cNvPr id="15" name="Google Shape;15;p43"/>
          <p:cNvSpPr txBox="1">
            <a:spLocks noGrp="1"/>
          </p:cNvSpPr>
          <p:nvPr>
            <p:ph type="title"/>
          </p:nvPr>
        </p:nvSpPr>
        <p:spPr>
          <a:xfrm>
            <a:off x="914400" y="1020445"/>
            <a:ext cx="4114800" cy="5029200"/>
          </a:xfrm>
          <a:prstGeom prst="rect">
            <a:avLst/>
          </a:prstGeom>
          <a:noFill/>
          <a:ln>
            <a:noFill/>
          </a:ln>
        </p:spPr>
        <p:txBody>
          <a:bodyPr spcFirstLastPara="1" wrap="square" lIns="91425" tIns="45700" rIns="91425" bIns="45700" anchor="t" anchorCtr="0">
            <a:normAutofit/>
          </a:bodyPr>
          <a:lstStyle>
            <a:lvl1pPr marR="0" lvl="0" algn="l" rtl="0">
              <a:lnSpc>
                <a:spcPct val="100000"/>
              </a:lnSpc>
              <a:spcBef>
                <a:spcPts val="0"/>
              </a:spcBef>
              <a:spcAft>
                <a:spcPts val="0"/>
              </a:spcAft>
              <a:buClr>
                <a:srgbClr val="000000"/>
              </a:buClr>
              <a:buSzPts val="1400"/>
              <a:buFont typeface="Arial"/>
              <a:buNone/>
              <a:defRPr sz="5400" b="0" i="0" u="none" strike="noStrike" cap="none">
                <a:solidFill>
                  <a:srgbClr val="388D6E"/>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6" name="Google Shape;16;p43"/>
          <p:cNvSpPr txBox="1">
            <a:spLocks noGrp="1"/>
          </p:cNvSpPr>
          <p:nvPr>
            <p:ph type="body" idx="1"/>
          </p:nvPr>
        </p:nvSpPr>
        <p:spPr>
          <a:xfrm>
            <a:off x="6475227" y="1020445"/>
            <a:ext cx="4802735" cy="5029200"/>
          </a:xfrm>
          <a:prstGeom prst="rect">
            <a:avLst/>
          </a:prstGeom>
          <a:noFill/>
          <a:ln>
            <a:noFill/>
          </a:ln>
        </p:spPr>
        <p:txBody>
          <a:bodyPr spcFirstLastPara="1" wrap="square" lIns="91425" tIns="45700" rIns="91425" bIns="45700" anchor="ctr" anchorCtr="0">
            <a:normAutofit/>
          </a:bodyPr>
          <a:lstStyle>
            <a:lvl1pPr marL="457200" marR="0" lvl="0" indent="-342900" algn="l" rtl="0">
              <a:lnSpc>
                <a:spcPct val="125000"/>
              </a:lnSpc>
              <a:spcBef>
                <a:spcPts val="0"/>
              </a:spcBef>
              <a:spcAft>
                <a:spcPts val="0"/>
              </a:spcAft>
              <a:buClr>
                <a:srgbClr val="000000"/>
              </a:buClr>
              <a:buSzPts val="1800"/>
              <a:buFont typeface="Arial"/>
              <a:buChar char="•"/>
              <a:defRPr sz="1800" b="0" i="0" u="none" strike="noStrike" cap="none">
                <a:solidFill>
                  <a:srgbClr val="000000"/>
                </a:solidFill>
                <a:latin typeface="Overlock"/>
                <a:ea typeface="Overlock"/>
                <a:cs typeface="Overlock"/>
                <a:sym typeface="Overlock"/>
              </a:defRPr>
            </a:lvl1pPr>
            <a:lvl2pPr marL="914400" marR="0" lvl="1" indent="-330200" algn="l" rtl="0">
              <a:lnSpc>
                <a:spcPct val="125000"/>
              </a:lnSpc>
              <a:spcBef>
                <a:spcPts val="1200"/>
              </a:spcBef>
              <a:spcAft>
                <a:spcPts val="0"/>
              </a:spcAft>
              <a:buClr>
                <a:srgbClr val="000000"/>
              </a:buClr>
              <a:buSzPts val="1600"/>
              <a:buFont typeface="Arial"/>
              <a:buChar char="•"/>
              <a:defRPr sz="1600" b="0" i="0" u="none" strike="noStrike" cap="none">
                <a:solidFill>
                  <a:srgbClr val="000000"/>
                </a:solidFill>
                <a:latin typeface="Overlock"/>
                <a:ea typeface="Overlock"/>
                <a:cs typeface="Overlock"/>
                <a:sym typeface="Overlock"/>
              </a:defRPr>
            </a:lvl2pPr>
            <a:lvl3pPr marL="1371600" marR="0" lvl="2" indent="-317500" algn="l" rtl="0">
              <a:lnSpc>
                <a:spcPct val="125000"/>
              </a:lnSpc>
              <a:spcBef>
                <a:spcPts val="1200"/>
              </a:spcBef>
              <a:spcAft>
                <a:spcPts val="0"/>
              </a:spcAft>
              <a:buClr>
                <a:srgbClr val="000000"/>
              </a:buClr>
              <a:buSzPts val="1400"/>
              <a:buFont typeface="Arial"/>
              <a:buChar char="•"/>
              <a:defRPr sz="1400" b="0" i="0" u="none" strike="noStrike" cap="none">
                <a:solidFill>
                  <a:srgbClr val="000000"/>
                </a:solidFill>
                <a:latin typeface="Overlock"/>
                <a:ea typeface="Overlock"/>
                <a:cs typeface="Overlock"/>
                <a:sym typeface="Overlock"/>
              </a:defRPr>
            </a:lvl3pPr>
            <a:lvl4pPr marL="1828800" marR="0" lvl="3" indent="-304800" algn="l" rtl="0">
              <a:lnSpc>
                <a:spcPct val="125000"/>
              </a:lnSpc>
              <a:spcBef>
                <a:spcPts val="1200"/>
              </a:spcBef>
              <a:spcAft>
                <a:spcPts val="0"/>
              </a:spcAft>
              <a:buClr>
                <a:srgbClr val="000000"/>
              </a:buClr>
              <a:buSzPts val="1200"/>
              <a:buFont typeface="Arial"/>
              <a:buChar char="•"/>
              <a:defRPr sz="1200" b="0" i="0" u="none" strike="noStrike" cap="none">
                <a:solidFill>
                  <a:srgbClr val="000000"/>
                </a:solidFill>
                <a:latin typeface="Overlock"/>
                <a:ea typeface="Overlock"/>
                <a:cs typeface="Overlock"/>
                <a:sym typeface="Overlock"/>
              </a:defRPr>
            </a:lvl4pPr>
            <a:lvl5pPr marL="2286000" marR="0" lvl="4" indent="-304800" algn="l" rtl="0">
              <a:lnSpc>
                <a:spcPct val="125000"/>
              </a:lnSpc>
              <a:spcBef>
                <a:spcPts val="1200"/>
              </a:spcBef>
              <a:spcAft>
                <a:spcPts val="0"/>
              </a:spcAft>
              <a:buClr>
                <a:srgbClr val="000000"/>
              </a:buClr>
              <a:buSzPts val="1200"/>
              <a:buFont typeface="Arial"/>
              <a:buChar char="•"/>
              <a:defRPr sz="1200" b="0" i="0" u="none" strike="noStrike" cap="none">
                <a:solidFill>
                  <a:srgbClr val="000000"/>
                </a:solidFill>
                <a:latin typeface="Overlock"/>
                <a:ea typeface="Overlock"/>
                <a:cs typeface="Overlock"/>
                <a:sym typeface="Overlock"/>
              </a:defRPr>
            </a:lvl5pPr>
            <a:lvl6pPr marL="2743200" marR="0" lvl="5" indent="-228600" algn="l" rtl="0">
              <a:lnSpc>
                <a:spcPct val="100000"/>
              </a:lnSpc>
              <a:spcBef>
                <a:spcPts val="120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3200400" marR="0" lvl="6" indent="-22860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3657600" marR="0" lvl="7" indent="-22860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4114800" marR="0" lvl="8" indent="-22860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7" name="Google Shape;17;p43"/>
          <p:cNvSpPr txBox="1">
            <a:spLocks noGrp="1"/>
          </p:cNvSpPr>
          <p:nvPr>
            <p:ph type="ftr" idx="11"/>
          </p:nvPr>
        </p:nvSpPr>
        <p:spPr>
          <a:xfrm>
            <a:off x="914400" y="6121252"/>
            <a:ext cx="41148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0F243E"/>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8" name="Google Shape;18;p43"/>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0F243E"/>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0F243E"/>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0F243E"/>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0F243E"/>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0F243E"/>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0F243E"/>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0F243E"/>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0F243E"/>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0F243E"/>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fr-FR"/>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5_Contents slide layout">
  <p:cSld name="5_Contents slide layout">
    <p:spTree>
      <p:nvGrpSpPr>
        <p:cNvPr id="1" name="Shape 19"/>
        <p:cNvGrpSpPr/>
        <p:nvPr/>
      </p:nvGrpSpPr>
      <p:grpSpPr>
        <a:xfrm>
          <a:off x="0" y="0"/>
          <a:ext cx="0" cy="0"/>
          <a:chOff x="0" y="0"/>
          <a:chExt cx="0" cy="0"/>
        </a:xfrm>
      </p:grpSpPr>
      <p:sp>
        <p:nvSpPr>
          <p:cNvPr id="20" name="Google Shape;20;p27"/>
          <p:cNvSpPr>
            <a:spLocks noGrp="1"/>
          </p:cNvSpPr>
          <p:nvPr>
            <p:ph type="pic" idx="2"/>
          </p:nvPr>
        </p:nvSpPr>
        <p:spPr>
          <a:xfrm>
            <a:off x="743912" y="558205"/>
            <a:ext cx="4487992" cy="2510755"/>
          </a:xfrm>
          <a:prstGeom prst="rect">
            <a:avLst/>
          </a:prstGeom>
          <a:solidFill>
            <a:srgbClr val="F2F2F2"/>
          </a:solidFill>
          <a:ln>
            <a:noFill/>
          </a:ln>
        </p:spPr>
      </p:sp>
      <p:sp>
        <p:nvSpPr>
          <p:cNvPr id="21" name="Google Shape;21;p27"/>
          <p:cNvSpPr>
            <a:spLocks noGrp="1"/>
          </p:cNvSpPr>
          <p:nvPr>
            <p:ph type="pic" idx="3"/>
          </p:nvPr>
        </p:nvSpPr>
        <p:spPr>
          <a:xfrm>
            <a:off x="5423925" y="546208"/>
            <a:ext cx="3168352" cy="5771792"/>
          </a:xfrm>
          <a:prstGeom prst="rect">
            <a:avLst/>
          </a:prstGeom>
          <a:solidFill>
            <a:srgbClr val="F2F2F2"/>
          </a:solid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7_Contents slide layout">
  <p:cSld name="7_Contents slide layout">
    <p:spTree>
      <p:nvGrpSpPr>
        <p:cNvPr id="1" name="Shape 22"/>
        <p:cNvGrpSpPr/>
        <p:nvPr/>
      </p:nvGrpSpPr>
      <p:grpSpPr>
        <a:xfrm>
          <a:off x="0" y="0"/>
          <a:ext cx="0" cy="0"/>
          <a:chOff x="0" y="0"/>
          <a:chExt cx="0" cy="0"/>
        </a:xfrm>
      </p:grpSpPr>
      <p:grpSp>
        <p:nvGrpSpPr>
          <p:cNvPr id="23" name="Google Shape;23;p29"/>
          <p:cNvGrpSpPr/>
          <p:nvPr/>
        </p:nvGrpSpPr>
        <p:grpSpPr>
          <a:xfrm>
            <a:off x="708173" y="1837593"/>
            <a:ext cx="5265908" cy="2893260"/>
            <a:chOff x="-548507" y="477868"/>
            <a:chExt cx="11570449" cy="6357177"/>
          </a:xfrm>
        </p:grpSpPr>
        <p:sp>
          <p:nvSpPr>
            <p:cNvPr id="24" name="Google Shape;24;p29"/>
            <p:cNvSpPr/>
            <p:nvPr/>
          </p:nvSpPr>
          <p:spPr>
            <a:xfrm>
              <a:off x="-482765" y="6440599"/>
              <a:ext cx="11438966" cy="394446"/>
            </a:xfrm>
            <a:custGeom>
              <a:avLst/>
              <a:gdLst/>
              <a:ahLst/>
              <a:cxnLst/>
              <a:rect l="l" t="t" r="r" b="b"/>
              <a:pathLst>
                <a:path w="1657350" h="57150" extrusionOk="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5" name="Google Shape;25;p29"/>
            <p:cNvSpPr/>
            <p:nvPr/>
          </p:nvSpPr>
          <p:spPr>
            <a:xfrm>
              <a:off x="700575" y="477868"/>
              <a:ext cx="9072285" cy="5916709"/>
            </a:xfrm>
            <a:custGeom>
              <a:avLst/>
              <a:gdLst/>
              <a:ahLst/>
              <a:cxnLst/>
              <a:rect l="l" t="t" r="r" b="b"/>
              <a:pathLst>
                <a:path w="1314450" h="857250" extrusionOk="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6" name="Google Shape;26;p29"/>
            <p:cNvSpPr/>
            <p:nvPr/>
          </p:nvSpPr>
          <p:spPr>
            <a:xfrm>
              <a:off x="1088451" y="839448"/>
              <a:ext cx="8283390" cy="5062073"/>
            </a:xfrm>
            <a:custGeom>
              <a:avLst/>
              <a:gdLst/>
              <a:ahLst/>
              <a:cxnLst/>
              <a:rect l="l" t="t" r="r" b="b"/>
              <a:pathLst>
                <a:path w="1200150" h="733425" extrusionOk="0">
                  <a:moveTo>
                    <a:pt x="7144" y="7144"/>
                  </a:moveTo>
                  <a:lnTo>
                    <a:pt x="1196816" y="7144"/>
                  </a:lnTo>
                  <a:lnTo>
                    <a:pt x="1196816" y="730091"/>
                  </a:lnTo>
                  <a:lnTo>
                    <a:pt x="7144" y="730091"/>
                  </a:lnTo>
                  <a:close/>
                </a:path>
              </a:pathLst>
            </a:custGeom>
            <a:solidFill>
              <a:srgbClr val="F2F2F2"/>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7" name="Google Shape;27;p29"/>
            <p:cNvSpPr/>
            <p:nvPr/>
          </p:nvSpPr>
          <p:spPr>
            <a:xfrm>
              <a:off x="-548507" y="6164484"/>
              <a:ext cx="11570449" cy="460187"/>
            </a:xfrm>
            <a:custGeom>
              <a:avLst/>
              <a:gdLst/>
              <a:ahLst/>
              <a:cxnLst/>
              <a:rect l="l" t="t" r="r" b="b"/>
              <a:pathLst>
                <a:path w="1676400" h="66675" extrusionOk="0">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28" name="Google Shape;28;p29"/>
            <p:cNvSpPr/>
            <p:nvPr/>
          </p:nvSpPr>
          <p:spPr>
            <a:xfrm>
              <a:off x="4438629" y="6215033"/>
              <a:ext cx="1618413" cy="184076"/>
            </a:xfrm>
            <a:custGeom>
              <a:avLst/>
              <a:gdLst/>
              <a:ahLst/>
              <a:cxnLst/>
              <a:rect l="l" t="t" r="r" b="b"/>
              <a:pathLst>
                <a:path w="1618413" h="184076" extrusionOk="0">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nvGrpSpPr>
            <p:cNvPr id="29" name="Google Shape;29;p29"/>
            <p:cNvGrpSpPr/>
            <p:nvPr/>
          </p:nvGrpSpPr>
          <p:grpSpPr>
            <a:xfrm>
              <a:off x="1606" y="6382978"/>
              <a:ext cx="413937" cy="115242"/>
              <a:chOff x="5955" y="6353672"/>
              <a:chExt cx="413937" cy="115242"/>
            </a:xfrm>
          </p:grpSpPr>
          <p:sp>
            <p:nvSpPr>
              <p:cNvPr id="30" name="Google Shape;30;p29"/>
              <p:cNvSpPr/>
              <p:nvPr/>
            </p:nvSpPr>
            <p:spPr>
              <a:xfrm>
                <a:off x="5955" y="6353672"/>
                <a:ext cx="413937" cy="115242"/>
              </a:xfrm>
              <a:prstGeom prst="roundRect">
                <a:avLst>
                  <a:gd name="adj" fmla="val 28154"/>
                </a:avLst>
              </a:prstGeom>
              <a:solidFill>
                <a:srgbClr val="BFBFB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1" name="Google Shape;31;p29"/>
              <p:cNvSpPr/>
              <p:nvPr/>
            </p:nvSpPr>
            <p:spPr>
              <a:xfrm>
                <a:off x="99417" y="6382279"/>
                <a:ext cx="227012" cy="55272"/>
              </a:xfrm>
              <a:prstGeom prst="roundRect">
                <a:avLst>
                  <a:gd name="adj" fmla="val 28154"/>
                </a:avLst>
              </a:prstGeom>
              <a:solidFill>
                <a:srgbClr val="595959"/>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grpSp>
          <p:nvGrpSpPr>
            <p:cNvPr id="32" name="Google Shape;32;p29"/>
            <p:cNvGrpSpPr/>
            <p:nvPr/>
          </p:nvGrpSpPr>
          <p:grpSpPr>
            <a:xfrm>
              <a:off x="9855291" y="6381600"/>
              <a:ext cx="885989" cy="115242"/>
              <a:chOff x="5955" y="6353672"/>
              <a:chExt cx="413937" cy="115242"/>
            </a:xfrm>
          </p:grpSpPr>
          <p:sp>
            <p:nvSpPr>
              <p:cNvPr id="33" name="Google Shape;33;p29"/>
              <p:cNvSpPr/>
              <p:nvPr/>
            </p:nvSpPr>
            <p:spPr>
              <a:xfrm>
                <a:off x="5955" y="6353672"/>
                <a:ext cx="413937" cy="115242"/>
              </a:xfrm>
              <a:prstGeom prst="roundRect">
                <a:avLst>
                  <a:gd name="adj" fmla="val 28154"/>
                </a:avLst>
              </a:prstGeom>
              <a:solidFill>
                <a:srgbClr val="BFBFB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34" name="Google Shape;34;p29"/>
              <p:cNvSpPr/>
              <p:nvPr/>
            </p:nvSpPr>
            <p:spPr>
              <a:xfrm>
                <a:off x="84761" y="6382279"/>
                <a:ext cx="256326" cy="55272"/>
              </a:xfrm>
              <a:prstGeom prst="roundRect">
                <a:avLst>
                  <a:gd name="adj" fmla="val 28154"/>
                </a:avLst>
              </a:prstGeom>
              <a:solidFill>
                <a:srgbClr val="595959"/>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grpSp>
        <p:sp>
          <p:nvSpPr>
            <p:cNvPr id="35" name="Google Shape;35;p29"/>
            <p:cNvSpPr/>
            <p:nvPr/>
          </p:nvSpPr>
          <p:spPr>
            <a:xfrm>
              <a:off x="3892805" y="496953"/>
              <a:ext cx="5479036" cy="5431217"/>
            </a:xfrm>
            <a:custGeom>
              <a:avLst/>
              <a:gdLst/>
              <a:ahLst/>
              <a:cxnLst/>
              <a:rect l="l" t="t" r="r" b="b"/>
              <a:pathLst>
                <a:path w="3976489" h="4035268" extrusionOk="0">
                  <a:moveTo>
                    <a:pt x="2473335" y="0"/>
                  </a:moveTo>
                  <a:lnTo>
                    <a:pt x="3976489" y="10635"/>
                  </a:lnTo>
                  <a:cubicBezTo>
                    <a:pt x="3973762" y="1342950"/>
                    <a:pt x="3971034" y="2702953"/>
                    <a:pt x="3968307" y="4035268"/>
                  </a:cubicBezTo>
                  <a:lnTo>
                    <a:pt x="0" y="4035268"/>
                  </a:lnTo>
                </a:path>
              </a:pathLst>
            </a:custGeom>
            <a:solidFill>
              <a:srgbClr val="999999">
                <a:alpha val="9411"/>
              </a:srgbClr>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
        <p:nvSpPr>
          <p:cNvPr id="36" name="Google Shape;36;p29"/>
          <p:cNvSpPr>
            <a:spLocks noGrp="1"/>
          </p:cNvSpPr>
          <p:nvPr>
            <p:ph type="pic" idx="2"/>
          </p:nvPr>
        </p:nvSpPr>
        <p:spPr>
          <a:xfrm>
            <a:off x="1428453" y="2011350"/>
            <a:ext cx="3849189" cy="2316480"/>
          </a:xfrm>
          <a:prstGeom prst="rect">
            <a:avLst/>
          </a:prstGeom>
          <a:solidFill>
            <a:srgbClr val="F2F2F2"/>
          </a:solidFill>
          <a:ln>
            <a:noFill/>
          </a:ln>
        </p:spPr>
      </p:sp>
      <p:sp>
        <p:nvSpPr>
          <p:cNvPr id="37" name="Google Shape;37;p29"/>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lvl1pPr marL="457200" marR="0" lvl="0" indent="-228600" algn="ctr" rtl="0">
              <a:lnSpc>
                <a:spcPct val="90000"/>
              </a:lnSpc>
              <a:spcBef>
                <a:spcPts val="1000"/>
              </a:spcBef>
              <a:spcAft>
                <a:spcPts val="0"/>
              </a:spcAft>
              <a:buClr>
                <a:srgbClr val="262626"/>
              </a:buClr>
              <a:buSzPts val="5400"/>
              <a:buFont typeface="Arial"/>
              <a:buNone/>
              <a:defRPr sz="5400" b="0" i="0" u="none" strike="noStrike" cap="none">
                <a:solidFill>
                  <a:srgbClr val="262626"/>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8_Contents slide layout">
  <p:cSld name="8_Contents slide layout">
    <p:bg>
      <p:bgPr>
        <a:blipFill>
          <a:blip r:embed="rId2">
            <a:alphaModFix/>
          </a:blip>
          <a:stretch>
            <a:fillRect/>
          </a:stretch>
        </a:blipFill>
        <a:effectLst/>
      </p:bgPr>
    </p:bg>
    <p:spTree>
      <p:nvGrpSpPr>
        <p:cNvPr id="1" name="Shape 38"/>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10_Contents slide layout">
  <p:cSld name="10_Contents slide layout">
    <p:bg>
      <p:bgPr>
        <a:blipFill>
          <a:blip r:embed="rId2">
            <a:alphaModFix/>
          </a:blip>
          <a:stretch>
            <a:fillRect/>
          </a:stretch>
        </a:blipFill>
        <a:effectLst/>
      </p:bgPr>
    </p:bg>
    <p:spTree>
      <p:nvGrpSpPr>
        <p:cNvPr id="1" name="Shape 39"/>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12_Contents slide layout">
  <p:cSld name="12_Contents slide layout">
    <p:bg>
      <p:bgPr>
        <a:blipFill>
          <a:blip r:embed="rId2">
            <a:alphaModFix/>
          </a:blip>
          <a:stretch>
            <a:fillRect/>
          </a:stretch>
        </a:blipFill>
        <a:effectLst/>
      </p:bgPr>
    </p:bg>
    <p:spTree>
      <p:nvGrpSpPr>
        <p:cNvPr id="1" name="Shape 40"/>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13_Contents slide layout">
  <p:cSld name="13_Contents slide layout">
    <p:spTree>
      <p:nvGrpSpPr>
        <p:cNvPr id="1" name="Shape 41"/>
        <p:cNvGrpSpPr/>
        <p:nvPr/>
      </p:nvGrpSpPr>
      <p:grpSpPr>
        <a:xfrm>
          <a:off x="0" y="0"/>
          <a:ext cx="0" cy="0"/>
          <a:chOff x="0" y="0"/>
          <a:chExt cx="0" cy="0"/>
        </a:xfrm>
      </p:grpSpPr>
      <p:grpSp>
        <p:nvGrpSpPr>
          <p:cNvPr id="42" name="Google Shape;42;p35"/>
          <p:cNvGrpSpPr/>
          <p:nvPr/>
        </p:nvGrpSpPr>
        <p:grpSpPr>
          <a:xfrm>
            <a:off x="4484680" y="2679371"/>
            <a:ext cx="2029599" cy="3505672"/>
            <a:chOff x="1438761" y="2033015"/>
            <a:chExt cx="1980000" cy="3420000"/>
          </a:xfrm>
        </p:grpSpPr>
        <p:sp>
          <p:nvSpPr>
            <p:cNvPr id="43" name="Google Shape;43;p35"/>
            <p:cNvSpPr/>
            <p:nvPr/>
          </p:nvSpPr>
          <p:spPr>
            <a:xfrm>
              <a:off x="1438761" y="2033015"/>
              <a:ext cx="1980000" cy="3420000"/>
            </a:xfrm>
            <a:prstGeom prst="roundRect">
              <a:avLst>
                <a:gd name="adj" fmla="val 13580"/>
              </a:avLst>
            </a:prstGeom>
            <a:solidFill>
              <a:srgbClr val="26262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sp>
          <p:nvSpPr>
            <p:cNvPr id="44" name="Google Shape;44;p35"/>
            <p:cNvSpPr/>
            <p:nvPr/>
          </p:nvSpPr>
          <p:spPr>
            <a:xfrm>
              <a:off x="2310398" y="2205587"/>
              <a:ext cx="236725" cy="45719"/>
            </a:xfrm>
            <a:prstGeom prst="rect">
              <a:avLst/>
            </a:prstGeom>
            <a:solidFill>
              <a:srgbClr val="B0B0B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grpSp>
          <p:nvGrpSpPr>
            <p:cNvPr id="45" name="Google Shape;45;p35"/>
            <p:cNvGrpSpPr/>
            <p:nvPr/>
          </p:nvGrpSpPr>
          <p:grpSpPr>
            <a:xfrm>
              <a:off x="2332851" y="5138854"/>
              <a:ext cx="191820" cy="211002"/>
              <a:chOff x="2453209" y="5151638"/>
              <a:chExt cx="191820" cy="211002"/>
            </a:xfrm>
          </p:grpSpPr>
          <p:sp>
            <p:nvSpPr>
              <p:cNvPr id="46" name="Google Shape;46;p35"/>
              <p:cNvSpPr/>
              <p:nvPr/>
            </p:nvSpPr>
            <p:spPr>
              <a:xfrm>
                <a:off x="2453209" y="5151638"/>
                <a:ext cx="191820" cy="211002"/>
              </a:xfrm>
              <a:prstGeom prst="ellipse">
                <a:avLst/>
              </a:prstGeom>
              <a:gradFill>
                <a:gsLst>
                  <a:gs pos="0">
                    <a:srgbClr val="0F0F0F"/>
                  </a:gs>
                  <a:gs pos="56000">
                    <a:srgbClr val="595959"/>
                  </a:gs>
                  <a:gs pos="91000">
                    <a:srgbClr val="7F7F7F"/>
                  </a:gs>
                  <a:gs pos="100000">
                    <a:srgbClr val="BFBFBF"/>
                  </a:gs>
                </a:gsLst>
                <a:lin ang="10800000" scaled="0"/>
              </a:gradFill>
              <a:ln w="12700" cap="flat" cmpd="sng">
                <a:solidFill>
                  <a:srgbClr val="26262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sp>
            <p:nvSpPr>
              <p:cNvPr id="47" name="Google Shape;47;p35"/>
              <p:cNvSpPr/>
              <p:nvPr/>
            </p:nvSpPr>
            <p:spPr>
              <a:xfrm>
                <a:off x="2505251" y="5208531"/>
                <a:ext cx="87734" cy="97215"/>
              </a:xfrm>
              <a:prstGeom prst="roundRect">
                <a:avLst>
                  <a:gd name="adj" fmla="val 16667"/>
                </a:avLst>
              </a:prstGeom>
              <a:solidFill>
                <a:srgbClr val="737373"/>
              </a:solidFill>
              <a:ln w="9525" cap="flat" cmpd="sng">
                <a:solidFill>
                  <a:srgbClr val="B0B0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grpSp>
      </p:grpSp>
      <p:grpSp>
        <p:nvGrpSpPr>
          <p:cNvPr id="48" name="Google Shape;48;p35"/>
          <p:cNvGrpSpPr/>
          <p:nvPr/>
        </p:nvGrpSpPr>
        <p:grpSpPr>
          <a:xfrm>
            <a:off x="6976147" y="2717584"/>
            <a:ext cx="2029599" cy="3505672"/>
            <a:chOff x="1438761" y="2033015"/>
            <a:chExt cx="1980000" cy="3420000"/>
          </a:xfrm>
        </p:grpSpPr>
        <p:sp>
          <p:nvSpPr>
            <p:cNvPr id="49" name="Google Shape;49;p35"/>
            <p:cNvSpPr/>
            <p:nvPr/>
          </p:nvSpPr>
          <p:spPr>
            <a:xfrm>
              <a:off x="1438761" y="2033015"/>
              <a:ext cx="1980000" cy="3420000"/>
            </a:xfrm>
            <a:prstGeom prst="roundRect">
              <a:avLst>
                <a:gd name="adj" fmla="val 13580"/>
              </a:avLst>
            </a:prstGeom>
            <a:solidFill>
              <a:srgbClr val="26262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sp>
          <p:nvSpPr>
            <p:cNvPr id="50" name="Google Shape;50;p35"/>
            <p:cNvSpPr/>
            <p:nvPr/>
          </p:nvSpPr>
          <p:spPr>
            <a:xfrm>
              <a:off x="2310398" y="2205587"/>
              <a:ext cx="236725" cy="45719"/>
            </a:xfrm>
            <a:prstGeom prst="rect">
              <a:avLst/>
            </a:prstGeom>
            <a:solidFill>
              <a:srgbClr val="B0B0B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grpSp>
          <p:nvGrpSpPr>
            <p:cNvPr id="51" name="Google Shape;51;p35"/>
            <p:cNvGrpSpPr/>
            <p:nvPr/>
          </p:nvGrpSpPr>
          <p:grpSpPr>
            <a:xfrm>
              <a:off x="2332851" y="5138854"/>
              <a:ext cx="191820" cy="211002"/>
              <a:chOff x="2453209" y="5151638"/>
              <a:chExt cx="191820" cy="211002"/>
            </a:xfrm>
          </p:grpSpPr>
          <p:sp>
            <p:nvSpPr>
              <p:cNvPr id="52" name="Google Shape;52;p35"/>
              <p:cNvSpPr/>
              <p:nvPr/>
            </p:nvSpPr>
            <p:spPr>
              <a:xfrm>
                <a:off x="2453209" y="5151638"/>
                <a:ext cx="191820" cy="211002"/>
              </a:xfrm>
              <a:prstGeom prst="ellipse">
                <a:avLst/>
              </a:prstGeom>
              <a:gradFill>
                <a:gsLst>
                  <a:gs pos="0">
                    <a:srgbClr val="0F0F0F"/>
                  </a:gs>
                  <a:gs pos="56000">
                    <a:srgbClr val="595959"/>
                  </a:gs>
                  <a:gs pos="91000">
                    <a:srgbClr val="7F7F7F"/>
                  </a:gs>
                  <a:gs pos="100000">
                    <a:srgbClr val="BFBFBF"/>
                  </a:gs>
                </a:gsLst>
                <a:lin ang="10800000" scaled="0"/>
              </a:gradFill>
              <a:ln w="12700" cap="flat" cmpd="sng">
                <a:solidFill>
                  <a:srgbClr val="26262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sp>
            <p:nvSpPr>
              <p:cNvPr id="53" name="Google Shape;53;p35"/>
              <p:cNvSpPr/>
              <p:nvPr/>
            </p:nvSpPr>
            <p:spPr>
              <a:xfrm>
                <a:off x="2505251" y="5208531"/>
                <a:ext cx="87734" cy="97215"/>
              </a:xfrm>
              <a:prstGeom prst="roundRect">
                <a:avLst>
                  <a:gd name="adj" fmla="val 16667"/>
                </a:avLst>
              </a:prstGeom>
              <a:solidFill>
                <a:srgbClr val="737373"/>
              </a:solidFill>
              <a:ln w="9525" cap="flat" cmpd="sng">
                <a:solidFill>
                  <a:srgbClr val="B0B0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grpSp>
      </p:grpSp>
      <p:grpSp>
        <p:nvGrpSpPr>
          <p:cNvPr id="54" name="Google Shape;54;p35"/>
          <p:cNvGrpSpPr/>
          <p:nvPr/>
        </p:nvGrpSpPr>
        <p:grpSpPr>
          <a:xfrm>
            <a:off x="9467615" y="2727858"/>
            <a:ext cx="2029599" cy="3505672"/>
            <a:chOff x="1438761" y="2033015"/>
            <a:chExt cx="1980000" cy="3420000"/>
          </a:xfrm>
        </p:grpSpPr>
        <p:sp>
          <p:nvSpPr>
            <p:cNvPr id="55" name="Google Shape;55;p35"/>
            <p:cNvSpPr/>
            <p:nvPr/>
          </p:nvSpPr>
          <p:spPr>
            <a:xfrm>
              <a:off x="1438761" y="2033015"/>
              <a:ext cx="1980000" cy="3420000"/>
            </a:xfrm>
            <a:prstGeom prst="roundRect">
              <a:avLst>
                <a:gd name="adj" fmla="val 13580"/>
              </a:avLst>
            </a:prstGeom>
            <a:solidFill>
              <a:srgbClr val="26262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sp>
          <p:nvSpPr>
            <p:cNvPr id="56" name="Google Shape;56;p35"/>
            <p:cNvSpPr/>
            <p:nvPr/>
          </p:nvSpPr>
          <p:spPr>
            <a:xfrm>
              <a:off x="2310398" y="2205587"/>
              <a:ext cx="236725" cy="45719"/>
            </a:xfrm>
            <a:prstGeom prst="rect">
              <a:avLst/>
            </a:prstGeom>
            <a:solidFill>
              <a:srgbClr val="B0B0B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grpSp>
          <p:nvGrpSpPr>
            <p:cNvPr id="57" name="Google Shape;57;p35"/>
            <p:cNvGrpSpPr/>
            <p:nvPr/>
          </p:nvGrpSpPr>
          <p:grpSpPr>
            <a:xfrm>
              <a:off x="2332851" y="5138854"/>
              <a:ext cx="191820" cy="211002"/>
              <a:chOff x="2453209" y="5151638"/>
              <a:chExt cx="191820" cy="211002"/>
            </a:xfrm>
          </p:grpSpPr>
          <p:sp>
            <p:nvSpPr>
              <p:cNvPr id="58" name="Google Shape;58;p35"/>
              <p:cNvSpPr/>
              <p:nvPr/>
            </p:nvSpPr>
            <p:spPr>
              <a:xfrm>
                <a:off x="2453209" y="5151638"/>
                <a:ext cx="191820" cy="211002"/>
              </a:xfrm>
              <a:prstGeom prst="ellipse">
                <a:avLst/>
              </a:prstGeom>
              <a:gradFill>
                <a:gsLst>
                  <a:gs pos="0">
                    <a:srgbClr val="0F0F0F"/>
                  </a:gs>
                  <a:gs pos="56000">
                    <a:srgbClr val="595959"/>
                  </a:gs>
                  <a:gs pos="91000">
                    <a:srgbClr val="7F7F7F"/>
                  </a:gs>
                  <a:gs pos="100000">
                    <a:srgbClr val="BFBFBF"/>
                  </a:gs>
                </a:gsLst>
                <a:lin ang="10800000" scaled="0"/>
              </a:gradFill>
              <a:ln w="12700" cap="flat" cmpd="sng">
                <a:solidFill>
                  <a:srgbClr val="26262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sp>
            <p:nvSpPr>
              <p:cNvPr id="59" name="Google Shape;59;p35"/>
              <p:cNvSpPr/>
              <p:nvPr/>
            </p:nvSpPr>
            <p:spPr>
              <a:xfrm>
                <a:off x="2505251" y="5208531"/>
                <a:ext cx="87734" cy="97215"/>
              </a:xfrm>
              <a:prstGeom prst="roundRect">
                <a:avLst>
                  <a:gd name="adj" fmla="val 16667"/>
                </a:avLst>
              </a:prstGeom>
              <a:solidFill>
                <a:srgbClr val="737373"/>
              </a:solidFill>
              <a:ln w="9525" cap="flat" cmpd="sng">
                <a:solidFill>
                  <a:srgbClr val="B0B0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grpSp>
      </p:grpSp>
      <p:sp>
        <p:nvSpPr>
          <p:cNvPr id="60" name="Google Shape;60;p35"/>
          <p:cNvSpPr>
            <a:spLocks noGrp="1"/>
          </p:cNvSpPr>
          <p:nvPr>
            <p:ph type="pic" idx="2"/>
          </p:nvPr>
        </p:nvSpPr>
        <p:spPr>
          <a:xfrm>
            <a:off x="4602823" y="3009935"/>
            <a:ext cx="1797978" cy="2794757"/>
          </a:xfrm>
          <a:prstGeom prst="rect">
            <a:avLst/>
          </a:prstGeom>
          <a:solidFill>
            <a:srgbClr val="F2F2F2"/>
          </a:solidFill>
          <a:ln>
            <a:noFill/>
          </a:ln>
        </p:spPr>
      </p:sp>
      <p:sp>
        <p:nvSpPr>
          <p:cNvPr id="61" name="Google Shape;61;p35"/>
          <p:cNvSpPr>
            <a:spLocks noGrp="1"/>
          </p:cNvSpPr>
          <p:nvPr>
            <p:ph type="pic" idx="3"/>
          </p:nvPr>
        </p:nvSpPr>
        <p:spPr>
          <a:xfrm>
            <a:off x="7094290" y="3009935"/>
            <a:ext cx="1797978" cy="2794757"/>
          </a:xfrm>
          <a:prstGeom prst="rect">
            <a:avLst/>
          </a:prstGeom>
          <a:solidFill>
            <a:srgbClr val="F2F2F2"/>
          </a:solidFill>
          <a:ln>
            <a:noFill/>
          </a:ln>
        </p:spPr>
      </p:sp>
      <p:sp>
        <p:nvSpPr>
          <p:cNvPr id="62" name="Google Shape;62;p35"/>
          <p:cNvSpPr>
            <a:spLocks noGrp="1"/>
          </p:cNvSpPr>
          <p:nvPr>
            <p:ph type="pic" idx="4"/>
          </p:nvPr>
        </p:nvSpPr>
        <p:spPr>
          <a:xfrm>
            <a:off x="9585758" y="3009935"/>
            <a:ext cx="1797978" cy="2794757"/>
          </a:xfrm>
          <a:prstGeom prst="rect">
            <a:avLst/>
          </a:prstGeom>
          <a:solidFill>
            <a:srgbClr val="F2F2F2"/>
          </a:solidFill>
          <a:ln>
            <a:noFill/>
          </a:ln>
        </p:spPr>
      </p:sp>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13" Type="http://schemas.openxmlformats.org/officeDocument/2006/relationships/theme" Target="../theme/theme2.xml"/><Relationship Id="rId3" Type="http://schemas.openxmlformats.org/officeDocument/2006/relationships/slideLayout" Target="../slideLayouts/slideLayout4.xml"/><Relationship Id="rId7" Type="http://schemas.openxmlformats.org/officeDocument/2006/relationships/slideLayout" Target="../slideLayouts/slideLayout8.xml"/><Relationship Id="rId12" Type="http://schemas.openxmlformats.org/officeDocument/2006/relationships/slideLayout" Target="../slideLayouts/slideLayout13.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5" Type="http://schemas.openxmlformats.org/officeDocument/2006/relationships/slideLayout" Target="../slideLayouts/slideLayout6.xml"/><Relationship Id="rId10" Type="http://schemas.openxmlformats.org/officeDocument/2006/relationships/slideLayout" Target="../slideLayouts/slideLayout11.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
        <p:cNvGrpSpPr/>
        <p:nvPr/>
      </p:nvGrpSpPr>
      <p:grpSpPr>
        <a:xfrm>
          <a:off x="0" y="0"/>
          <a:ext cx="0" cy="0"/>
          <a:chOff x="0" y="0"/>
          <a:chExt cx="0" cy="0"/>
        </a:xfrm>
      </p:grpSpPr>
    </p:spTree>
  </p:cSld>
  <p:clrMap bg1="lt1" tx1="dk1" bg2="dk2" tx2="lt2" accent1="accent1" accent2="accent2" accent3="accent3" accent4="accent4" accent5="accent5" accent6="accent6" hlink="hlink" folHlink="folHlink"/>
  <p:sldLayoutIdLst>
    <p:sldLayoutId id="2147483649"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
        <p:cNvGrpSpPr/>
        <p:nvPr/>
      </p:nvGrpSpPr>
      <p:grpSpPr>
        <a:xfrm>
          <a:off x="0" y="0"/>
          <a:ext cx="0" cy="0"/>
          <a:chOff x="0" y="0"/>
          <a:chExt cx="0" cy="0"/>
        </a:xfrm>
      </p:grpSpPr>
    </p:spTree>
  </p:cSld>
  <p:clrMap bg1="lt1" tx1="dk1" bg2="dk2" tx2="lt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55" r:id="rId5"/>
    <p:sldLayoutId id="2147483656" r:id="rId6"/>
    <p:sldLayoutId id="2147483657" r:id="rId7"/>
    <p:sldLayoutId id="2147483658" r:id="rId8"/>
    <p:sldLayoutId id="2147483659" r:id="rId9"/>
    <p:sldLayoutId id="2147483660" r:id="rId10"/>
    <p:sldLayoutId id="2147483661" r:id="rId11"/>
    <p:sldLayoutId id="2147483662" r:id="rId1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6.jpg"/><Relationship Id="rId7" Type="http://schemas.openxmlformats.org/officeDocument/2006/relationships/image" Target="../media/image20.png"/><Relationship Id="rId2" Type="http://schemas.openxmlformats.org/officeDocument/2006/relationships/notesSlide" Target="../notesSlides/notesSlide16.xml"/><Relationship Id="rId1" Type="http://schemas.openxmlformats.org/officeDocument/2006/relationships/slideLayout" Target="../slideLayouts/slideLayout3.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8.xml"/><Relationship Id="rId1" Type="http://schemas.openxmlformats.org/officeDocument/2006/relationships/slideLayout" Target="../slideLayouts/slideLayout3.xml"/><Relationship Id="rId5" Type="http://schemas.openxmlformats.org/officeDocument/2006/relationships/image" Target="../media/image23.png"/><Relationship Id="rId4" Type="http://schemas.openxmlformats.org/officeDocument/2006/relationships/image" Target="../media/image22.png"/></Relationships>
</file>

<file path=ppt/slides/_rels/slide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20.png"/></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9.png"/></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0.xml"/><Relationship Id="rId1" Type="http://schemas.openxmlformats.org/officeDocument/2006/relationships/slideLayout" Target="../slideLayouts/slideLayout3.xml"/><Relationship Id="rId5" Type="http://schemas.openxmlformats.org/officeDocument/2006/relationships/image" Target="../media/image27.png"/><Relationship Id="rId4" Type="http://schemas.openxmlformats.org/officeDocument/2006/relationships/image" Target="../media/image26.png"/></Relationships>
</file>

<file path=ppt/slides/_rels/slide2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openxmlformats.org/officeDocument/2006/relationships/image" Target="../media/image29.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3.xml"/><Relationship Id="rId1" Type="http://schemas.openxmlformats.org/officeDocument/2006/relationships/slideLayout" Target="../slideLayouts/slideLayout3.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2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4.xml"/><Relationship Id="rId1" Type="http://schemas.openxmlformats.org/officeDocument/2006/relationships/slideLayout" Target="../slideLayouts/slideLayout3.xml"/><Relationship Id="rId5" Type="http://schemas.openxmlformats.org/officeDocument/2006/relationships/image" Target="../media/image36.png"/><Relationship Id="rId4" Type="http://schemas.openxmlformats.org/officeDocument/2006/relationships/image" Target="../media/image35.png"/></Relationships>
</file>

<file path=ppt/slides/_rels/slide2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6.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27.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27.xml"/><Relationship Id="rId1" Type="http://schemas.openxmlformats.org/officeDocument/2006/relationships/slideLayout" Target="../slideLayouts/slideLayout3.xml"/><Relationship Id="rId6" Type="http://schemas.openxmlformats.org/officeDocument/2006/relationships/image" Target="../media/image43.png"/><Relationship Id="rId5" Type="http://schemas.openxmlformats.org/officeDocument/2006/relationships/image" Target="../media/image42.jpg"/><Relationship Id="rId4" Type="http://schemas.openxmlformats.org/officeDocument/2006/relationships/image" Target="../media/image41.png"/></Relationships>
</file>

<file path=ppt/slides/_rels/slide2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image" Target="../media/image45.png"/></Relationships>
</file>

<file path=ppt/slides/_rels/slide29.xml.rels><?xml version="1.0" encoding="UTF-8" standalone="yes"?>
<Relationships xmlns="http://schemas.openxmlformats.org/package/2006/relationships"><Relationship Id="rId3" Type="http://schemas.openxmlformats.org/officeDocument/2006/relationships/hyperlink" Target="mailto:maria-claudia.addamiano@utoulouse.fr" TargetMode="External"/><Relationship Id="rId2" Type="http://schemas.openxmlformats.org/officeDocument/2006/relationships/notesSlide" Target="../notesSlides/notesSlide29.xml"/><Relationship Id="rId1" Type="http://schemas.openxmlformats.org/officeDocument/2006/relationships/slideLayout" Target="../slideLayouts/slideLayout1.xml"/><Relationship Id="rId6" Type="http://schemas.openxmlformats.org/officeDocument/2006/relationships/image" Target="../media/image46.png"/><Relationship Id="rId5" Type="http://schemas.openxmlformats.org/officeDocument/2006/relationships/hyperlink" Target="mailto:niamh-maria.redmond@utoulouse.fr" TargetMode="External"/><Relationship Id="rId4" Type="http://schemas.openxmlformats.org/officeDocument/2006/relationships/hyperlink" Target="mailto:pierre-julien.coulaud@utoulouse.fr"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hyperlink" Target="https://www.nihr.ac.uk/briefing-notes-researchers-public-involvement-nhs-health-and-social-care-research#tab-briefing-note-two-what-is-public-involvement-in-research"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8"/>
        <p:cNvGrpSpPr/>
        <p:nvPr/>
      </p:nvGrpSpPr>
      <p:grpSpPr>
        <a:xfrm>
          <a:off x="0" y="0"/>
          <a:ext cx="0" cy="0"/>
          <a:chOff x="0" y="0"/>
          <a:chExt cx="0" cy="0"/>
        </a:xfrm>
      </p:grpSpPr>
      <p:sp>
        <p:nvSpPr>
          <p:cNvPr id="79" name="Google Shape;79;p1"/>
          <p:cNvSpPr/>
          <p:nvPr/>
        </p:nvSpPr>
        <p:spPr>
          <a:xfrm>
            <a:off x="1523999" y="1292993"/>
            <a:ext cx="9377756" cy="4272014"/>
          </a:xfrm>
          <a:prstGeom prst="frame">
            <a:avLst>
              <a:gd name="adj1" fmla="val 2631"/>
            </a:avLst>
          </a:prstGeom>
          <a:solidFill>
            <a:schemeClr val="lt1"/>
          </a:solidFill>
          <a:ln>
            <a:noFill/>
          </a:ln>
          <a:effectLst>
            <a:outerShdw blurRad="50800" dist="38100" dir="18900000" algn="bl" rotWithShape="0">
              <a:srgbClr val="000000">
                <a:alpha val="40000"/>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0" name="Google Shape;80;p1"/>
          <p:cNvSpPr txBox="1"/>
          <p:nvPr/>
        </p:nvSpPr>
        <p:spPr>
          <a:xfrm>
            <a:off x="1698171" y="1476888"/>
            <a:ext cx="9098783" cy="3662501"/>
          </a:xfrm>
          <a:prstGeom prst="rect">
            <a:avLst/>
          </a:prstGeom>
          <a:noFill/>
          <a:ln>
            <a:noFill/>
          </a:ln>
        </p:spPr>
        <p:txBody>
          <a:bodyPr spcFirstLastPara="1" wrap="square" lIns="91425" tIns="45700" rIns="91425" bIns="45700" anchor="t" anchorCtr="1">
            <a:spAutoFit/>
          </a:bodyPr>
          <a:lstStyle/>
          <a:p>
            <a:pPr marL="0" marR="0" lvl="0" indent="0" algn="ctr" rtl="0">
              <a:lnSpc>
                <a:spcPct val="100000"/>
              </a:lnSpc>
              <a:spcBef>
                <a:spcPts val="0"/>
              </a:spcBef>
              <a:spcAft>
                <a:spcPts val="0"/>
              </a:spcAft>
              <a:buClr>
                <a:srgbClr val="000000"/>
              </a:buClr>
              <a:buSzPts val="4000"/>
              <a:buFont typeface="Arial"/>
              <a:buNone/>
            </a:pPr>
            <a:r>
              <a:rPr lang="fr-FR" sz="4000" b="0" i="0" u="none" strike="noStrike" cap="none">
                <a:solidFill>
                  <a:schemeClr val="lt1"/>
                </a:solidFill>
                <a:latin typeface="Overlock"/>
                <a:ea typeface="Overlock"/>
                <a:cs typeface="Overlock"/>
                <a:sym typeface="Overlock"/>
              </a:rPr>
              <a:t> CERPOP Séminaire scientifique :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4000"/>
              <a:buFont typeface="Arial"/>
              <a:buNone/>
            </a:pPr>
            <a:r>
              <a:rPr lang="fr-FR" sz="4000" b="0" i="0" u="none" strike="noStrike" cap="none">
                <a:solidFill>
                  <a:schemeClr val="lt1"/>
                </a:solidFill>
                <a:latin typeface="Overlock"/>
                <a:ea typeface="Overlock"/>
                <a:cs typeface="Overlock"/>
                <a:sym typeface="Overlock"/>
              </a:rPr>
              <a:t>Équipe EQUITY</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3200"/>
              <a:buFont typeface="Arial"/>
              <a:buNone/>
            </a:pPr>
            <a:endParaRPr sz="3200" b="0" i="0" u="none" strike="noStrike" cap="none">
              <a:solidFill>
                <a:schemeClr val="lt1"/>
              </a:solidFill>
              <a:latin typeface="Overlock"/>
              <a:ea typeface="Overlock"/>
              <a:cs typeface="Overlock"/>
              <a:sym typeface="Overlock"/>
            </a:endParaRPr>
          </a:p>
          <a:p>
            <a:pPr marL="0" marR="0" lvl="0" indent="0" algn="l" rtl="0">
              <a:lnSpc>
                <a:spcPct val="100000"/>
              </a:lnSpc>
              <a:spcBef>
                <a:spcPts val="0"/>
              </a:spcBef>
              <a:spcAft>
                <a:spcPts val="0"/>
              </a:spcAft>
              <a:buClr>
                <a:srgbClr val="000000"/>
              </a:buClr>
              <a:buSzPts val="2400"/>
              <a:buFont typeface="Arial"/>
              <a:buNone/>
            </a:pPr>
            <a:r>
              <a:rPr lang="fr-FR" sz="2400" b="0" i="0" u="none" strike="noStrike" cap="none">
                <a:solidFill>
                  <a:schemeClr val="lt1"/>
                </a:solidFill>
                <a:latin typeface="Overlock"/>
                <a:ea typeface="Overlock"/>
                <a:cs typeface="Overlock"/>
                <a:sym typeface="Overlock"/>
              </a:rPr>
              <a:t>La</a:t>
            </a:r>
            <a:r>
              <a:rPr lang="fr-FR" sz="2400" b="0" i="0" u="none" strike="noStrike" cap="none">
                <a:solidFill>
                  <a:schemeClr val="lt1"/>
                </a:solidFill>
                <a:latin typeface="Calibri"/>
                <a:ea typeface="Calibri"/>
                <a:cs typeface="Calibri"/>
                <a:sym typeface="Calibri"/>
              </a:rPr>
              <a:t> </a:t>
            </a:r>
            <a:r>
              <a:rPr lang="fr-FR" sz="2400" b="0" i="0" u="none" strike="noStrike" cap="none">
                <a:solidFill>
                  <a:schemeClr val="lt1"/>
                </a:solidFill>
                <a:latin typeface="Overlock"/>
                <a:ea typeface="Overlock"/>
                <a:cs typeface="Overlock"/>
                <a:sym typeface="Overlock"/>
              </a:rPr>
              <a:t>Recherche Participative au sein de l’équipe EQUITY : </a:t>
            </a:r>
            <a:endParaRPr/>
          </a:p>
          <a:p>
            <a:pPr marL="0" marR="0" lvl="0" indent="0" algn="l" rtl="0">
              <a:lnSpc>
                <a:spcPct val="100000"/>
              </a:lnSpc>
              <a:spcBef>
                <a:spcPts val="0"/>
              </a:spcBef>
              <a:spcAft>
                <a:spcPts val="0"/>
              </a:spcAft>
              <a:buClr>
                <a:srgbClr val="000000"/>
              </a:buClr>
              <a:buSzPts val="2400"/>
              <a:buFont typeface="Arial"/>
              <a:buNone/>
            </a:pPr>
            <a:r>
              <a:rPr lang="fr-FR" sz="2400" b="0" i="0" u="none" strike="noStrike" cap="none">
                <a:solidFill>
                  <a:schemeClr val="lt1"/>
                </a:solidFill>
                <a:latin typeface="Overlock"/>
                <a:ea typeface="Overlock"/>
                <a:cs typeface="Overlock"/>
                <a:sym typeface="Overlock"/>
              </a:rPr>
              <a:t>retours d’expérience,  réflexions et perspectives d'avenir</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Overlock"/>
              <a:ea typeface="Overlock"/>
              <a:cs typeface="Overlock"/>
              <a:sym typeface="Overlock"/>
            </a:endParaRPr>
          </a:p>
          <a:p>
            <a:pPr marL="0" marR="0" lvl="0" indent="0" algn="r" rtl="0">
              <a:lnSpc>
                <a:spcPct val="100000"/>
              </a:lnSpc>
              <a:spcBef>
                <a:spcPts val="0"/>
              </a:spcBef>
              <a:spcAft>
                <a:spcPts val="0"/>
              </a:spcAft>
              <a:buClr>
                <a:srgbClr val="000000"/>
              </a:buClr>
              <a:buSzPts val="2400"/>
              <a:buFont typeface="Arial"/>
              <a:buNone/>
            </a:pPr>
            <a:r>
              <a:rPr lang="fr-FR" sz="2400" b="0" i="1" u="none" strike="noStrike" cap="none">
                <a:solidFill>
                  <a:schemeClr val="lt1"/>
                </a:solidFill>
                <a:latin typeface="Overlock"/>
                <a:ea typeface="Overlock"/>
                <a:cs typeface="Overlock"/>
                <a:sym typeface="Overlock"/>
              </a:rPr>
              <a:t>Participatory Research within the EQUITY team: </a:t>
            </a:r>
            <a:endParaRPr/>
          </a:p>
          <a:p>
            <a:pPr marL="0" marR="0" lvl="0" indent="0" algn="r" rtl="0">
              <a:lnSpc>
                <a:spcPct val="100000"/>
              </a:lnSpc>
              <a:spcBef>
                <a:spcPts val="0"/>
              </a:spcBef>
              <a:spcAft>
                <a:spcPts val="0"/>
              </a:spcAft>
              <a:buClr>
                <a:srgbClr val="000000"/>
              </a:buClr>
              <a:buSzPts val="2400"/>
              <a:buFont typeface="Arial"/>
              <a:buNone/>
            </a:pPr>
            <a:r>
              <a:rPr lang="fr-FR" sz="2400" b="0" i="1" u="none" strike="noStrike" cap="none">
                <a:solidFill>
                  <a:schemeClr val="lt1"/>
                </a:solidFill>
                <a:latin typeface="Overlock"/>
                <a:ea typeface="Overlock"/>
                <a:cs typeface="Overlock"/>
                <a:sym typeface="Overlock"/>
              </a:rPr>
              <a:t>experiences, reflections and ways forward</a:t>
            </a:r>
            <a:endParaRPr sz="2400" b="0" i="1" u="none" strike="noStrike" cap="none">
              <a:solidFill>
                <a:schemeClr val="lt1"/>
              </a:solidFill>
              <a:latin typeface="Overlock"/>
              <a:ea typeface="Overlock"/>
              <a:cs typeface="Overlock"/>
              <a:sym typeface="Overlock"/>
            </a:endParaRPr>
          </a:p>
        </p:txBody>
      </p:sp>
      <p:sp>
        <p:nvSpPr>
          <p:cNvPr id="81" name="Google Shape;81;p1"/>
          <p:cNvSpPr txBox="1"/>
          <p:nvPr/>
        </p:nvSpPr>
        <p:spPr>
          <a:xfrm>
            <a:off x="1423791" y="5748902"/>
            <a:ext cx="9912264" cy="830956"/>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fr-FR" sz="2400" b="0" i="0" u="none" strike="noStrike" cap="none" dirty="0">
                <a:solidFill>
                  <a:schemeClr val="lt1"/>
                </a:solidFill>
                <a:latin typeface="Overlock"/>
                <a:ea typeface="Overlock"/>
                <a:cs typeface="Overlock"/>
                <a:sym typeface="Overlock"/>
              </a:rPr>
              <a:t>Maria-Claudia </a:t>
            </a:r>
            <a:r>
              <a:rPr lang="fr-FR" sz="2400" b="0" i="0" u="none" strike="noStrike" cap="none" dirty="0" err="1">
                <a:solidFill>
                  <a:schemeClr val="lt1"/>
                </a:solidFill>
                <a:latin typeface="Overlock"/>
                <a:ea typeface="Overlock"/>
                <a:cs typeface="Overlock"/>
                <a:sym typeface="Overlock"/>
              </a:rPr>
              <a:t>Addamiano</a:t>
            </a:r>
            <a:r>
              <a:rPr lang="fr-FR" sz="2400" b="0" i="0" u="none" strike="noStrike" cap="none" dirty="0">
                <a:solidFill>
                  <a:schemeClr val="lt1"/>
                </a:solidFill>
                <a:latin typeface="Overlock"/>
                <a:ea typeface="Overlock"/>
                <a:cs typeface="Overlock"/>
                <a:sym typeface="Overlock"/>
              </a:rPr>
              <a:t>, </a:t>
            </a:r>
            <a:r>
              <a:rPr lang="fr-FR" sz="2400" dirty="0" err="1">
                <a:solidFill>
                  <a:schemeClr val="lt1"/>
                </a:solidFill>
                <a:latin typeface="Overlock"/>
                <a:ea typeface="Overlock"/>
                <a:cs typeface="Overlock"/>
                <a:sym typeface="Overlock"/>
              </a:rPr>
              <a:t>Niamh</a:t>
            </a:r>
            <a:r>
              <a:rPr lang="fr-FR" sz="2400" dirty="0">
                <a:solidFill>
                  <a:schemeClr val="lt1"/>
                </a:solidFill>
                <a:latin typeface="Overlock"/>
                <a:ea typeface="Overlock"/>
                <a:cs typeface="Overlock"/>
                <a:sym typeface="Overlock"/>
              </a:rPr>
              <a:t> Redmond, Pierre-julien Coulaud</a:t>
            </a:r>
          </a:p>
          <a:p>
            <a:pPr marL="0" marR="0" lvl="0" indent="0" algn="l" rtl="0">
              <a:lnSpc>
                <a:spcPct val="100000"/>
              </a:lnSpc>
              <a:spcBef>
                <a:spcPts val="0"/>
              </a:spcBef>
              <a:spcAft>
                <a:spcPts val="0"/>
              </a:spcAft>
              <a:buClr>
                <a:srgbClr val="000000"/>
              </a:buClr>
              <a:buSzPts val="2400"/>
              <a:buFont typeface="Arial"/>
              <a:buNone/>
            </a:pPr>
            <a:r>
              <a:rPr lang="fr-FR" sz="2400" b="0" i="0" u="none" strike="noStrike" cap="none" dirty="0">
                <a:solidFill>
                  <a:schemeClr val="lt1"/>
                </a:solidFill>
                <a:latin typeface="Overlock"/>
                <a:ea typeface="Overlock"/>
                <a:cs typeface="Overlock"/>
                <a:sym typeface="Overlock"/>
              </a:rPr>
              <a:t>								Jeudi 16 avril 2026 </a:t>
            </a:r>
            <a:endParaRPr sz="2400" b="0" i="0" u="none" strike="noStrike" cap="none" dirty="0">
              <a:solidFill>
                <a:srgbClr val="000000"/>
              </a:solidFill>
              <a:latin typeface="Overlock"/>
              <a:ea typeface="Overlock"/>
              <a:cs typeface="Overlock"/>
              <a:sym typeface="Overlock"/>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78"/>
        <p:cNvGrpSpPr/>
        <p:nvPr/>
      </p:nvGrpSpPr>
      <p:grpSpPr>
        <a:xfrm>
          <a:off x="0" y="0"/>
          <a:ext cx="0" cy="0"/>
          <a:chOff x="0" y="0"/>
          <a:chExt cx="0" cy="0"/>
        </a:xfrm>
      </p:grpSpPr>
      <p:pic>
        <p:nvPicPr>
          <p:cNvPr id="179" name="Google Shape;179;p7"/>
          <p:cNvPicPr preferRelativeResize="0"/>
          <p:nvPr/>
        </p:nvPicPr>
        <p:blipFill rotWithShape="1">
          <a:blip r:embed="rId3">
            <a:alphaModFix/>
          </a:blip>
          <a:srcRect/>
          <a:stretch/>
        </p:blipFill>
        <p:spPr>
          <a:xfrm>
            <a:off x="509681" y="1903490"/>
            <a:ext cx="4439402" cy="3930290"/>
          </a:xfrm>
          <a:prstGeom prst="rect">
            <a:avLst/>
          </a:prstGeom>
          <a:noFill/>
          <a:ln>
            <a:noFill/>
          </a:ln>
        </p:spPr>
      </p:pic>
      <p:sp>
        <p:nvSpPr>
          <p:cNvPr id="180" name="Google Shape;180;p7"/>
          <p:cNvSpPr txBox="1"/>
          <p:nvPr/>
        </p:nvSpPr>
        <p:spPr>
          <a:xfrm>
            <a:off x="435813" y="6049198"/>
            <a:ext cx="6096000" cy="415498"/>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Clr>
                <a:srgbClr val="000000"/>
              </a:buClr>
              <a:buSzPts val="1050"/>
              <a:buFont typeface="Arial"/>
              <a:buNone/>
            </a:pPr>
            <a:r>
              <a:rPr lang="fr-FR" sz="1050" b="0" i="1" u="none" strike="noStrike" cap="none">
                <a:solidFill>
                  <a:srgbClr val="7F7F7F"/>
                </a:solidFill>
                <a:latin typeface="Overlock"/>
                <a:ea typeface="Overlock"/>
                <a:cs typeface="Overlock"/>
                <a:sym typeface="Overlock"/>
              </a:rPr>
              <a:t>Sanders Thompson VL, Ackermann N  et al. Stratégies d'engagement communautaire dans la recherche : définitions et classifications. Transl Behav Med. 2021;11(2):441-451. doi:10.1093/tbm/ibaa042</a:t>
            </a:r>
            <a:endParaRPr sz="1400" b="0" i="0" u="none" strike="noStrike" cap="none">
              <a:solidFill>
                <a:srgbClr val="000000"/>
              </a:solidFill>
              <a:latin typeface="Arial"/>
              <a:ea typeface="Arial"/>
              <a:cs typeface="Arial"/>
              <a:sym typeface="Arial"/>
            </a:endParaRPr>
          </a:p>
        </p:txBody>
      </p:sp>
      <p:sp>
        <p:nvSpPr>
          <p:cNvPr id="181" name="Google Shape;181;p7"/>
          <p:cNvSpPr txBox="1"/>
          <p:nvPr/>
        </p:nvSpPr>
        <p:spPr>
          <a:xfrm>
            <a:off x="6096000" y="2205082"/>
            <a:ext cx="5338618" cy="3250208"/>
          </a:xfrm>
          <a:prstGeom prst="rect">
            <a:avLst/>
          </a:prstGeom>
          <a:noFill/>
          <a:ln>
            <a:noFill/>
          </a:ln>
        </p:spPr>
        <p:txBody>
          <a:bodyPr spcFirstLastPara="1" wrap="square" lIns="91425" tIns="45700" rIns="91425" bIns="45700" anchor="t" anchorCtr="0">
            <a:spAutoFit/>
          </a:bodyPr>
          <a:lstStyle/>
          <a:p>
            <a:pPr marL="285750" marR="0" lvl="0" indent="-285750" algn="l" rtl="0">
              <a:lnSpc>
                <a:spcPct val="114000"/>
              </a:lnSpc>
              <a:spcBef>
                <a:spcPts val="0"/>
              </a:spcBef>
              <a:spcAft>
                <a:spcPts val="0"/>
              </a:spcAft>
              <a:buClr>
                <a:srgbClr val="C00000"/>
              </a:buClr>
              <a:buSzPct val="80000"/>
              <a:buFont typeface="Wingdings" pitchFamily="2" charset="2"/>
              <a:buChar char="Ø"/>
            </a:pPr>
            <a:r>
              <a:rPr lang="fr-FR" sz="1800" b="0" i="0" u="none" strike="noStrike" cap="none" dirty="0">
                <a:solidFill>
                  <a:srgbClr val="C00000"/>
                </a:solidFill>
                <a:latin typeface="Overlock"/>
                <a:ea typeface="Overlock"/>
                <a:cs typeface="Overlock"/>
                <a:sym typeface="Overlock"/>
              </a:rPr>
              <a:t>La RP concerne </a:t>
            </a:r>
            <a:r>
              <a:rPr lang="fr-FR" sz="1800" b="1" i="0" u="none" strike="noStrike" cap="none" dirty="0">
                <a:solidFill>
                  <a:srgbClr val="C00000"/>
                </a:solidFill>
                <a:latin typeface="Overlock"/>
                <a:ea typeface="Overlock"/>
                <a:cs typeface="Overlock"/>
                <a:sym typeface="Overlock"/>
              </a:rPr>
              <a:t>une partie des projets de l’équipe </a:t>
            </a:r>
            <a:r>
              <a:rPr lang="fr-FR" sz="1800" b="0" i="0" u="none" strike="noStrike" cap="none" dirty="0">
                <a:solidFill>
                  <a:srgbClr val="C00000"/>
                </a:solidFill>
                <a:latin typeface="Overlock"/>
                <a:ea typeface="Overlock"/>
                <a:cs typeface="Overlock"/>
                <a:sym typeface="Overlock"/>
              </a:rPr>
              <a:t>tournée vers des recherches interventionnelles auprès de populations marginalisées  </a:t>
            </a:r>
            <a:endParaRPr lang="fr-FR" sz="1800" b="1" dirty="0">
              <a:solidFill>
                <a:srgbClr val="C00000"/>
              </a:solidFill>
              <a:latin typeface="Overlock"/>
              <a:ea typeface="Overlock"/>
              <a:cs typeface="Overlock"/>
              <a:sym typeface="Overlock"/>
            </a:endParaRPr>
          </a:p>
          <a:p>
            <a:pPr marL="285750" marR="0" lvl="0" indent="-285750" algn="l" rtl="0">
              <a:lnSpc>
                <a:spcPct val="114000"/>
              </a:lnSpc>
              <a:spcBef>
                <a:spcPts val="0"/>
              </a:spcBef>
              <a:spcAft>
                <a:spcPts val="0"/>
              </a:spcAft>
              <a:buClr>
                <a:srgbClr val="C00000"/>
              </a:buClr>
              <a:buSzPct val="80000"/>
              <a:buFont typeface="Wingdings" pitchFamily="2" charset="2"/>
              <a:buChar char="Ø"/>
            </a:pPr>
            <a:endParaRPr lang="fr-FR" sz="1800" b="1" i="0" u="none" strike="noStrike" cap="none" dirty="0">
              <a:solidFill>
                <a:srgbClr val="C00000"/>
              </a:solidFill>
              <a:latin typeface="Overlock"/>
              <a:ea typeface="Overlock"/>
              <a:cs typeface="Overlock"/>
              <a:sym typeface="Overlock"/>
            </a:endParaRPr>
          </a:p>
          <a:p>
            <a:pPr marL="285750" marR="0" lvl="0" indent="-285750" algn="l" rtl="0">
              <a:lnSpc>
                <a:spcPct val="114000"/>
              </a:lnSpc>
              <a:spcBef>
                <a:spcPts val="0"/>
              </a:spcBef>
              <a:spcAft>
                <a:spcPts val="0"/>
              </a:spcAft>
              <a:buClr>
                <a:srgbClr val="C00000"/>
              </a:buClr>
              <a:buSzPct val="80000"/>
              <a:buFont typeface="Wingdings" pitchFamily="2" charset="2"/>
              <a:buChar char="Ø"/>
            </a:pPr>
            <a:r>
              <a:rPr lang="fr-FR" sz="1800" b="1" i="0" u="none" strike="noStrike" cap="none" dirty="0">
                <a:solidFill>
                  <a:srgbClr val="C00000"/>
                </a:solidFill>
                <a:latin typeface="Overlock"/>
                <a:ea typeface="Overlock"/>
                <a:cs typeface="Overlock"/>
                <a:sym typeface="Overlock"/>
              </a:rPr>
              <a:t>Des niveaux d’implication variés </a:t>
            </a:r>
            <a:r>
              <a:rPr lang="fr-FR" sz="1800" b="0" i="0" u="none" strike="noStrike" cap="none" dirty="0">
                <a:solidFill>
                  <a:srgbClr val="C00000"/>
                </a:solidFill>
                <a:latin typeface="Overlock"/>
                <a:ea typeface="Overlock"/>
                <a:cs typeface="Overlock"/>
                <a:sym typeface="Overlock"/>
              </a:rPr>
              <a:t>des populations concernées avec différents partenaires (médicales, associatifs, institutionnels)</a:t>
            </a:r>
            <a:endParaRPr lang="fr-FR" sz="1800" dirty="0">
              <a:solidFill>
                <a:srgbClr val="C00000"/>
              </a:solidFill>
              <a:latin typeface="Overlock"/>
              <a:ea typeface="Overlock"/>
              <a:cs typeface="Overlock"/>
              <a:sym typeface="Overlock"/>
            </a:endParaRPr>
          </a:p>
          <a:p>
            <a:pPr marL="285750" marR="0" lvl="0" indent="-285750" algn="l" rtl="0">
              <a:lnSpc>
                <a:spcPct val="114000"/>
              </a:lnSpc>
              <a:spcBef>
                <a:spcPts val="0"/>
              </a:spcBef>
              <a:spcAft>
                <a:spcPts val="0"/>
              </a:spcAft>
              <a:buClr>
                <a:srgbClr val="C00000"/>
              </a:buClr>
              <a:buSzPct val="80000"/>
              <a:buFont typeface="Wingdings" pitchFamily="2" charset="2"/>
              <a:buChar char="Ø"/>
            </a:pPr>
            <a:endParaRPr lang="fr-FR" sz="1800" b="1" i="0" u="none" strike="noStrike" cap="none" dirty="0">
              <a:solidFill>
                <a:srgbClr val="C00000"/>
              </a:solidFill>
              <a:latin typeface="Overlock"/>
              <a:ea typeface="Overlock"/>
              <a:cs typeface="Overlock"/>
              <a:sym typeface="Overlock"/>
            </a:endParaRPr>
          </a:p>
          <a:p>
            <a:pPr marL="285750" marR="0" lvl="0" indent="-285750" algn="l" rtl="0">
              <a:lnSpc>
                <a:spcPct val="114000"/>
              </a:lnSpc>
              <a:spcBef>
                <a:spcPts val="0"/>
              </a:spcBef>
              <a:spcAft>
                <a:spcPts val="0"/>
              </a:spcAft>
              <a:buClr>
                <a:srgbClr val="C00000"/>
              </a:buClr>
              <a:buSzPct val="80000"/>
              <a:buFont typeface="Wingdings" pitchFamily="2" charset="2"/>
              <a:buChar char="Ø"/>
            </a:pPr>
            <a:r>
              <a:rPr lang="fr-FR" sz="1800" b="1" i="0" u="none" strike="noStrike" cap="none" dirty="0">
                <a:solidFill>
                  <a:srgbClr val="C00000"/>
                </a:solidFill>
                <a:latin typeface="Overlock"/>
                <a:ea typeface="Overlock"/>
                <a:cs typeface="Overlock"/>
                <a:sym typeface="Overlock"/>
              </a:rPr>
              <a:t>Grande diversité </a:t>
            </a:r>
            <a:r>
              <a:rPr lang="fr-FR" sz="1800" b="0" i="0" u="none" strike="noStrike" cap="none" dirty="0">
                <a:solidFill>
                  <a:srgbClr val="C00000"/>
                </a:solidFill>
                <a:latin typeface="Overlock"/>
                <a:ea typeface="Overlock"/>
                <a:cs typeface="Overlock"/>
                <a:sym typeface="Overlock"/>
              </a:rPr>
              <a:t>d’approches participatives à travers différents projets et domaines de santé</a:t>
            </a:r>
            <a:endParaRPr sz="1800" b="0" i="0" u="none" strike="noStrike" cap="none" dirty="0">
              <a:solidFill>
                <a:srgbClr val="C00000"/>
              </a:solidFill>
              <a:latin typeface="Overlock"/>
              <a:ea typeface="Overlock"/>
              <a:cs typeface="Overlock"/>
              <a:sym typeface="Overlock"/>
            </a:endParaRPr>
          </a:p>
        </p:txBody>
      </p:sp>
      <p:sp>
        <p:nvSpPr>
          <p:cNvPr id="182" name="Google Shape;182;p7"/>
          <p:cNvSpPr txBox="1">
            <a:spLocks noGrp="1"/>
          </p:cNvSpPr>
          <p:nvPr>
            <p:ph type="title"/>
          </p:nvPr>
        </p:nvSpPr>
        <p:spPr>
          <a:xfrm>
            <a:off x="508753" y="408597"/>
            <a:ext cx="10630302" cy="902984"/>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SzPts val="1400"/>
              <a:buNone/>
            </a:pPr>
            <a:r>
              <a:rPr lang="fr-FR" sz="4800"/>
              <a:t>Nos expériences dans EQUITY</a:t>
            </a:r>
            <a:endParaRPr sz="660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86"/>
        <p:cNvGrpSpPr/>
        <p:nvPr/>
      </p:nvGrpSpPr>
      <p:grpSpPr>
        <a:xfrm>
          <a:off x="0" y="0"/>
          <a:ext cx="0" cy="0"/>
          <a:chOff x="0" y="0"/>
          <a:chExt cx="0" cy="0"/>
        </a:xfrm>
      </p:grpSpPr>
      <p:sp>
        <p:nvSpPr>
          <p:cNvPr id="187" name="Google Shape;187;p8"/>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11</a:t>
            </a:fld>
            <a:endParaRPr/>
          </a:p>
        </p:txBody>
      </p:sp>
      <p:sp>
        <p:nvSpPr>
          <p:cNvPr id="188" name="Google Shape;188;p8"/>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89" name="Google Shape;189;p8"/>
          <p:cNvSpPr txBox="1"/>
          <p:nvPr/>
        </p:nvSpPr>
        <p:spPr>
          <a:xfrm>
            <a:off x="7304194" y="652706"/>
            <a:ext cx="3699010" cy="4555053"/>
          </a:xfrm>
          <a:prstGeom prst="rect">
            <a:avLst/>
          </a:prstGeom>
          <a:noFill/>
          <a:ln>
            <a:noFill/>
          </a:ln>
        </p:spPr>
        <p:txBody>
          <a:bodyPr spcFirstLastPara="1" wrap="square" lIns="91425" tIns="45700" rIns="91425" bIns="45700" anchor="t" anchorCtr="0">
            <a:spAutoFit/>
          </a:bodyPr>
          <a:lstStyle/>
          <a:p>
            <a:pPr marL="457200" marR="0" lvl="0" indent="-457200" algn="r" rtl="0">
              <a:lnSpc>
                <a:spcPct val="125000"/>
              </a:lnSpc>
              <a:spcBef>
                <a:spcPts val="1200"/>
              </a:spcBef>
              <a:spcAft>
                <a:spcPts val="0"/>
              </a:spcAft>
              <a:buClr>
                <a:srgbClr val="7F7F7F"/>
              </a:buClr>
              <a:buSzPts val="2400"/>
              <a:buFont typeface="Arial"/>
              <a:buAutoNum type="arabicPeriod"/>
            </a:pPr>
            <a:r>
              <a:rPr lang="fr-FR" sz="2400" b="0" i="1" u="none" strike="noStrike" cap="none">
                <a:solidFill>
                  <a:srgbClr val="7F7F7F"/>
                </a:solidFill>
                <a:latin typeface="Overlock"/>
                <a:ea typeface="Overlock"/>
                <a:cs typeface="Overlock"/>
                <a:sym typeface="Overlock"/>
              </a:rPr>
              <a:t>How to get started with participatory research ?</a:t>
            </a:r>
            <a:endParaRPr sz="2400" b="0" i="0" u="none" strike="noStrike" cap="none">
              <a:solidFill>
                <a:srgbClr val="000000"/>
              </a:solidFill>
              <a:latin typeface="Arial"/>
              <a:ea typeface="Arial"/>
              <a:cs typeface="Arial"/>
              <a:sym typeface="Arial"/>
            </a:endParaRPr>
          </a:p>
          <a:p>
            <a:pPr marL="457200" marR="0" lvl="0" indent="-457200" algn="r" rtl="0">
              <a:lnSpc>
                <a:spcPct val="125000"/>
              </a:lnSpc>
              <a:spcBef>
                <a:spcPts val="1200"/>
              </a:spcBef>
              <a:spcAft>
                <a:spcPts val="0"/>
              </a:spcAft>
              <a:buClr>
                <a:srgbClr val="7F7F7F"/>
              </a:buClr>
              <a:buSzPts val="2400"/>
              <a:buFont typeface="Arial"/>
              <a:buAutoNum type="arabicPeriod"/>
            </a:pPr>
            <a:r>
              <a:rPr lang="fr-FR" sz="2400" b="0" i="1" u="none" strike="noStrike" cap="none">
                <a:solidFill>
                  <a:srgbClr val="7F7F7F"/>
                </a:solidFill>
                <a:latin typeface="Overlock"/>
                <a:ea typeface="Overlock"/>
                <a:cs typeface="Overlock"/>
                <a:sym typeface="Overlock"/>
              </a:rPr>
              <a:t>How to carry it out : practical considerations?</a:t>
            </a:r>
            <a:endParaRPr sz="2400" b="0" i="0" u="none" strike="noStrike" cap="none">
              <a:solidFill>
                <a:srgbClr val="000000"/>
              </a:solidFill>
              <a:latin typeface="Arial"/>
              <a:ea typeface="Arial"/>
              <a:cs typeface="Arial"/>
              <a:sym typeface="Arial"/>
            </a:endParaRPr>
          </a:p>
          <a:p>
            <a:pPr marL="457200" marR="0" lvl="0" indent="-457200" algn="r" rtl="0">
              <a:lnSpc>
                <a:spcPct val="125000"/>
              </a:lnSpc>
              <a:spcBef>
                <a:spcPts val="1200"/>
              </a:spcBef>
              <a:spcAft>
                <a:spcPts val="0"/>
              </a:spcAft>
              <a:buClr>
                <a:srgbClr val="7F7F7F"/>
              </a:buClr>
              <a:buSzPts val="2400"/>
              <a:buFont typeface="Arial"/>
              <a:buAutoNum type="arabicPeriod"/>
            </a:pPr>
            <a:r>
              <a:rPr lang="fr-FR" sz="2400" b="0" i="1" u="none" strike="noStrike" cap="none">
                <a:solidFill>
                  <a:srgbClr val="7F7F7F"/>
                </a:solidFill>
                <a:latin typeface="Overlock"/>
                <a:ea typeface="Overlock"/>
                <a:cs typeface="Overlock"/>
                <a:sym typeface="Overlock"/>
              </a:rPr>
              <a:t>How to evaluate?</a:t>
            </a:r>
            <a:endParaRPr sz="2400" b="0" i="0" u="none" strike="noStrike" cap="none">
              <a:solidFill>
                <a:srgbClr val="000000"/>
              </a:solidFill>
              <a:latin typeface="Arial"/>
              <a:ea typeface="Arial"/>
              <a:cs typeface="Arial"/>
              <a:sym typeface="Arial"/>
            </a:endParaRPr>
          </a:p>
          <a:p>
            <a:pPr marL="457200" marR="0" lvl="0" indent="-457200" algn="r" rtl="0">
              <a:lnSpc>
                <a:spcPct val="125000"/>
              </a:lnSpc>
              <a:spcBef>
                <a:spcPts val="1200"/>
              </a:spcBef>
              <a:spcAft>
                <a:spcPts val="0"/>
              </a:spcAft>
              <a:buClr>
                <a:srgbClr val="7F7F7F"/>
              </a:buClr>
              <a:buSzPts val="2400"/>
              <a:buFont typeface="Arial"/>
              <a:buAutoNum type="arabicPeriod"/>
            </a:pPr>
            <a:r>
              <a:rPr lang="fr-FR" sz="2400" b="0" i="1" u="none" strike="noStrike" cap="none">
                <a:solidFill>
                  <a:srgbClr val="7F7F7F"/>
                </a:solidFill>
                <a:latin typeface="Overlock"/>
                <a:ea typeface="Overlock"/>
                <a:cs typeface="Overlock"/>
                <a:sym typeface="Overlock"/>
              </a:rPr>
              <a:t>How to disseminate the findings?</a:t>
            </a:r>
            <a:endParaRPr sz="2400" b="0" i="0" u="none" strike="noStrike" cap="none">
              <a:solidFill>
                <a:srgbClr val="000000"/>
              </a:solidFill>
              <a:latin typeface="Arial"/>
              <a:ea typeface="Arial"/>
              <a:cs typeface="Arial"/>
              <a:sym typeface="Arial"/>
            </a:endParaRPr>
          </a:p>
          <a:p>
            <a:pPr marL="457200" marR="0" lvl="0" indent="-457200" algn="r" rtl="0">
              <a:lnSpc>
                <a:spcPct val="125000"/>
              </a:lnSpc>
              <a:spcBef>
                <a:spcPts val="1200"/>
              </a:spcBef>
              <a:spcAft>
                <a:spcPts val="0"/>
              </a:spcAft>
              <a:buClr>
                <a:srgbClr val="7F7F7F"/>
              </a:buClr>
              <a:buSzPts val="2400"/>
              <a:buFont typeface="Arial"/>
              <a:buAutoNum type="arabicPeriod"/>
            </a:pPr>
            <a:r>
              <a:rPr lang="fr-FR" sz="2400" b="0" i="1" u="none" strike="noStrike" cap="none">
                <a:solidFill>
                  <a:srgbClr val="7F7F7F"/>
                </a:solidFill>
                <a:latin typeface="Overlock"/>
                <a:ea typeface="Overlock"/>
                <a:cs typeface="Overlock"/>
                <a:sym typeface="Overlock"/>
              </a:rPr>
              <a:t>For which perspectives ?</a:t>
            </a:r>
            <a:endParaRPr sz="2400" b="0" i="0" u="none" strike="noStrike" cap="none">
              <a:solidFill>
                <a:srgbClr val="000000"/>
              </a:solidFill>
              <a:latin typeface="Arial"/>
              <a:ea typeface="Arial"/>
              <a:cs typeface="Arial"/>
              <a:sym typeface="Arial"/>
            </a:endParaRPr>
          </a:p>
        </p:txBody>
      </p:sp>
      <p:sp>
        <p:nvSpPr>
          <p:cNvPr id="190" name="Google Shape;190;p8"/>
          <p:cNvSpPr txBox="1">
            <a:spLocks noGrp="1"/>
          </p:cNvSpPr>
          <p:nvPr>
            <p:ph type="title"/>
          </p:nvPr>
        </p:nvSpPr>
        <p:spPr>
          <a:xfrm>
            <a:off x="1188796" y="652706"/>
            <a:ext cx="5444337" cy="5029200"/>
          </a:xfrm>
          <a:prstGeom prst="rect">
            <a:avLst/>
          </a:prstGeom>
          <a:noFill/>
          <a:ln>
            <a:noFill/>
          </a:ln>
        </p:spPr>
        <p:txBody>
          <a:bodyPr spcFirstLastPara="1" wrap="square" lIns="91425" tIns="45700" rIns="91425" bIns="45700" anchor="t" anchorCtr="0">
            <a:normAutofit fontScale="90000"/>
          </a:bodyPr>
          <a:lstStyle/>
          <a:p>
            <a:pPr marL="0" lvl="1" indent="0" algn="l" rtl="0">
              <a:lnSpc>
                <a:spcPct val="100000"/>
              </a:lnSpc>
              <a:spcBef>
                <a:spcPts val="0"/>
              </a:spcBef>
              <a:spcAft>
                <a:spcPts val="0"/>
              </a:spcAft>
              <a:buSzPct val="50179"/>
              <a:buNone/>
            </a:pPr>
            <a:r>
              <a:rPr lang="fr-FR" sz="3100">
                <a:solidFill>
                  <a:srgbClr val="388D6E"/>
                </a:solidFill>
              </a:rPr>
              <a:t>1. Comment commencer la recherche participative ?</a:t>
            </a:r>
            <a:br>
              <a:rPr lang="fr-FR" sz="3100">
                <a:solidFill>
                  <a:srgbClr val="388D6E"/>
                </a:solidFill>
              </a:rPr>
            </a:br>
            <a:br>
              <a:rPr lang="fr-FR" sz="3100">
                <a:solidFill>
                  <a:srgbClr val="388D6E"/>
                </a:solidFill>
              </a:rPr>
            </a:br>
            <a:r>
              <a:rPr lang="fr-FR" sz="3100">
                <a:solidFill>
                  <a:srgbClr val="388D6E"/>
                </a:solidFill>
              </a:rPr>
              <a:t>2. Comment en faire : les aspects pratiques ?</a:t>
            </a:r>
            <a:br>
              <a:rPr lang="fr-FR" sz="3100">
                <a:solidFill>
                  <a:srgbClr val="388D6E"/>
                </a:solidFill>
              </a:rPr>
            </a:br>
            <a:br>
              <a:rPr lang="fr-FR" sz="3100">
                <a:solidFill>
                  <a:srgbClr val="388D6E"/>
                </a:solidFill>
              </a:rPr>
            </a:br>
            <a:r>
              <a:rPr lang="fr-FR" sz="3100">
                <a:solidFill>
                  <a:srgbClr val="388D6E"/>
                </a:solidFill>
              </a:rPr>
              <a:t>3. Comment l’évaluer ?</a:t>
            </a:r>
            <a:br>
              <a:rPr lang="fr-FR" sz="3100">
                <a:solidFill>
                  <a:srgbClr val="388D6E"/>
                </a:solidFill>
              </a:rPr>
            </a:br>
            <a:br>
              <a:rPr lang="fr-FR" sz="3100">
                <a:solidFill>
                  <a:srgbClr val="388D6E"/>
                </a:solidFill>
              </a:rPr>
            </a:br>
            <a:r>
              <a:rPr lang="fr-FR" sz="3100">
                <a:solidFill>
                  <a:srgbClr val="388D6E"/>
                </a:solidFill>
              </a:rPr>
              <a:t>4. Comment la valoriser ?</a:t>
            </a:r>
            <a:br>
              <a:rPr lang="fr-FR" sz="3100">
                <a:solidFill>
                  <a:srgbClr val="388D6E"/>
                </a:solidFill>
              </a:rPr>
            </a:br>
            <a:br>
              <a:rPr lang="fr-FR" sz="3100">
                <a:solidFill>
                  <a:srgbClr val="388D6E"/>
                </a:solidFill>
              </a:rPr>
            </a:br>
            <a:r>
              <a:rPr lang="fr-FR" sz="3100">
                <a:solidFill>
                  <a:srgbClr val="388D6E"/>
                </a:solidFill>
              </a:rPr>
              <a:t>5. Pour quelles perspectives ?</a:t>
            </a:r>
            <a:br>
              <a:rPr lang="fr-FR"/>
            </a:b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94"/>
        <p:cNvGrpSpPr/>
        <p:nvPr/>
      </p:nvGrpSpPr>
      <p:grpSpPr>
        <a:xfrm>
          <a:off x="0" y="0"/>
          <a:ext cx="0" cy="0"/>
          <a:chOff x="0" y="0"/>
          <a:chExt cx="0" cy="0"/>
        </a:xfrm>
      </p:grpSpPr>
      <p:sp>
        <p:nvSpPr>
          <p:cNvPr id="195" name="Google Shape;195;p9"/>
          <p:cNvSpPr txBox="1">
            <a:spLocks noGrp="1"/>
          </p:cNvSpPr>
          <p:nvPr>
            <p:ph type="title"/>
          </p:nvPr>
        </p:nvSpPr>
        <p:spPr>
          <a:xfrm>
            <a:off x="914400" y="1020445"/>
            <a:ext cx="4114800" cy="5029200"/>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SzPts val="1400"/>
              <a:buNone/>
            </a:pPr>
            <a:r>
              <a:rPr lang="fr-FR" sz="4800"/>
              <a:t>1. Comment commencer ?</a:t>
            </a:r>
            <a:endParaRPr sz="4800"/>
          </a:p>
        </p:txBody>
      </p:sp>
      <p:sp>
        <p:nvSpPr>
          <p:cNvPr id="196" name="Google Shape;196;p9"/>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12</a:t>
            </a:fld>
            <a:endParaRPr/>
          </a:p>
        </p:txBody>
      </p:sp>
      <p:sp>
        <p:nvSpPr>
          <p:cNvPr id="197" name="Google Shape;197;p9"/>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198" name="Google Shape;198;p9" descr="Research Administrator on Leave: How to Manage Portfolio Coverage"/>
          <p:cNvPicPr preferRelativeResize="0"/>
          <p:nvPr/>
        </p:nvPicPr>
        <p:blipFill rotWithShape="1">
          <a:blip r:embed="rId3">
            <a:alphaModFix amt="70000"/>
          </a:blip>
          <a:srcRect/>
          <a:stretch/>
        </p:blipFill>
        <p:spPr>
          <a:xfrm>
            <a:off x="5371190" y="551375"/>
            <a:ext cx="6326419" cy="4201391"/>
          </a:xfrm>
          <a:prstGeom prst="rect">
            <a:avLst/>
          </a:prstGeom>
          <a:noFill/>
          <a:ln>
            <a:noFill/>
          </a:ln>
        </p:spPr>
      </p:pic>
      <p:sp>
        <p:nvSpPr>
          <p:cNvPr id="199" name="Google Shape;199;p9"/>
          <p:cNvSpPr/>
          <p:nvPr/>
        </p:nvSpPr>
        <p:spPr>
          <a:xfrm>
            <a:off x="914400" y="3101959"/>
            <a:ext cx="4058292" cy="795786"/>
          </a:xfrm>
          <a:prstGeom prst="roundRect">
            <a:avLst>
              <a:gd name="adj" fmla="val 16667"/>
            </a:avLst>
          </a:prstGeom>
          <a:solidFill>
            <a:schemeClr val="accent1"/>
          </a:solidFill>
          <a:ln w="25400" cap="flat" cmpd="sng">
            <a:solidFill>
              <a:srgbClr val="18382D"/>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2000" b="1" i="0" u="none" strike="noStrike" cap="none">
                <a:solidFill>
                  <a:schemeClr val="lt1"/>
                </a:solidFill>
                <a:latin typeface="Overlock"/>
                <a:ea typeface="Overlock"/>
                <a:cs typeface="Overlock"/>
                <a:sym typeface="Overlock"/>
              </a:rPr>
              <a:t>1. Bien définir et connaître avec qui faire la recherche participative</a:t>
            </a:r>
            <a:endParaRPr/>
          </a:p>
        </p:txBody>
      </p:sp>
      <p:sp>
        <p:nvSpPr>
          <p:cNvPr id="200" name="Google Shape;200;p9"/>
          <p:cNvSpPr/>
          <p:nvPr/>
        </p:nvSpPr>
        <p:spPr>
          <a:xfrm>
            <a:off x="914400" y="4080456"/>
            <a:ext cx="4058292" cy="795786"/>
          </a:xfrm>
          <a:prstGeom prst="roundRect">
            <a:avLst>
              <a:gd name="adj" fmla="val 16667"/>
            </a:avLst>
          </a:prstGeom>
          <a:solidFill>
            <a:schemeClr val="accent2"/>
          </a:solidFill>
          <a:ln w="25400" cap="flat" cmpd="sng">
            <a:solidFill>
              <a:srgbClr val="203F0F"/>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2000" b="1" i="0" u="none" strike="noStrike" cap="none">
                <a:solidFill>
                  <a:schemeClr val="lt1"/>
                </a:solidFill>
                <a:latin typeface="Overlock"/>
                <a:ea typeface="Overlock"/>
                <a:cs typeface="Overlock"/>
                <a:sym typeface="Overlock"/>
              </a:rPr>
              <a:t>2. Mettre en place des partenariats équitables</a:t>
            </a:r>
            <a:endParaRPr/>
          </a:p>
        </p:txBody>
      </p:sp>
      <p:sp>
        <p:nvSpPr>
          <p:cNvPr id="201" name="Google Shape;201;p9"/>
          <p:cNvSpPr/>
          <p:nvPr/>
        </p:nvSpPr>
        <p:spPr>
          <a:xfrm>
            <a:off x="914400" y="5027255"/>
            <a:ext cx="4058292" cy="795786"/>
          </a:xfrm>
          <a:prstGeom prst="roundRect">
            <a:avLst>
              <a:gd name="adj" fmla="val 16667"/>
            </a:avLst>
          </a:prstGeom>
          <a:solidFill>
            <a:schemeClr val="accent3"/>
          </a:solidFill>
          <a:ln w="25400" cap="flat" cmpd="sng">
            <a:solidFill>
              <a:srgbClr val="3C4A1B"/>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2000" b="1" i="0" u="none" strike="noStrike" cap="none">
                <a:solidFill>
                  <a:schemeClr val="lt1"/>
                </a:solidFill>
                <a:latin typeface="Overlock"/>
                <a:ea typeface="Overlock"/>
                <a:cs typeface="Overlock"/>
                <a:sym typeface="Overlock"/>
              </a:rPr>
              <a:t>3. Prendre en compte le contexte local et ses enjeux socio-culturels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05"/>
        <p:cNvGrpSpPr/>
        <p:nvPr/>
      </p:nvGrpSpPr>
      <p:grpSpPr>
        <a:xfrm>
          <a:off x="0" y="0"/>
          <a:ext cx="0" cy="0"/>
          <a:chOff x="0" y="0"/>
          <a:chExt cx="0" cy="0"/>
        </a:xfrm>
      </p:grpSpPr>
      <p:sp>
        <p:nvSpPr>
          <p:cNvPr id="206" name="Google Shape;206;p52"/>
          <p:cNvSpPr txBox="1">
            <a:spLocks noGrp="1"/>
          </p:cNvSpPr>
          <p:nvPr>
            <p:ph type="body" idx="1"/>
          </p:nvPr>
        </p:nvSpPr>
        <p:spPr>
          <a:xfrm>
            <a:off x="914400" y="1603759"/>
            <a:ext cx="10491600" cy="5029200"/>
          </a:xfrm>
          <a:prstGeom prst="rect">
            <a:avLst/>
          </a:prstGeom>
          <a:noFill/>
          <a:ln>
            <a:noFill/>
          </a:ln>
        </p:spPr>
        <p:txBody>
          <a:bodyPr spcFirstLastPara="1" wrap="square" lIns="91425" tIns="45700" rIns="91425" bIns="45700" anchor="t" anchorCtr="0">
            <a:normAutofit/>
          </a:bodyPr>
          <a:lstStyle/>
          <a:p>
            <a:pPr marL="228600" lvl="0" indent="-228600" algn="l" rtl="0">
              <a:lnSpc>
                <a:spcPct val="125000"/>
              </a:lnSpc>
              <a:spcBef>
                <a:spcPts val="1200"/>
              </a:spcBef>
              <a:spcAft>
                <a:spcPts val="0"/>
              </a:spcAft>
              <a:buSzPts val="1800"/>
              <a:buFont typeface="Arial"/>
              <a:buChar char="•"/>
            </a:pPr>
            <a:r>
              <a:rPr lang="fr-FR" b="1" dirty="0"/>
              <a:t>Qui engager dans la RP ?</a:t>
            </a:r>
            <a:endParaRPr dirty="0"/>
          </a:p>
          <a:p>
            <a:pPr marL="457200" lvl="1" indent="0" algn="l" rtl="0">
              <a:lnSpc>
                <a:spcPct val="100000"/>
              </a:lnSpc>
              <a:spcBef>
                <a:spcPts val="600"/>
              </a:spcBef>
              <a:spcAft>
                <a:spcPts val="0"/>
              </a:spcAft>
              <a:buSzPts val="1800"/>
              <a:buNone/>
            </a:pPr>
            <a:r>
              <a:rPr lang="fr-FR" dirty="0"/>
              <a:t>=&gt; les populations faisant face à des ISS et les partenaires en contact avec ces populations</a:t>
            </a:r>
            <a:endParaRPr dirty="0"/>
          </a:p>
          <a:p>
            <a:pPr marL="228600" lvl="0" indent="-114300" algn="l" rtl="0">
              <a:lnSpc>
                <a:spcPct val="125000"/>
              </a:lnSpc>
              <a:spcBef>
                <a:spcPts val="1200"/>
              </a:spcBef>
              <a:spcAft>
                <a:spcPts val="0"/>
              </a:spcAft>
              <a:buSzPts val="1800"/>
              <a:buFont typeface="Arial"/>
              <a:buNone/>
            </a:pPr>
            <a:endParaRPr b="1" dirty="0"/>
          </a:p>
          <a:p>
            <a:pPr marL="0" lvl="0" indent="0" algn="l" rtl="0">
              <a:lnSpc>
                <a:spcPct val="125000"/>
              </a:lnSpc>
              <a:spcBef>
                <a:spcPts val="1200"/>
              </a:spcBef>
              <a:spcAft>
                <a:spcPts val="0"/>
              </a:spcAft>
              <a:buSzPts val="1800"/>
              <a:buNone/>
            </a:pPr>
            <a:endParaRPr b="1" dirty="0"/>
          </a:p>
          <a:p>
            <a:pPr marL="0" lvl="0" indent="0" algn="l" rtl="0">
              <a:lnSpc>
                <a:spcPct val="125000"/>
              </a:lnSpc>
              <a:spcBef>
                <a:spcPts val="1200"/>
              </a:spcBef>
              <a:spcAft>
                <a:spcPts val="0"/>
              </a:spcAft>
              <a:buSzPts val="1800"/>
              <a:buNone/>
            </a:pPr>
            <a:endParaRPr b="1" dirty="0"/>
          </a:p>
          <a:p>
            <a:pPr marL="228600" lvl="0" indent="-228600" algn="l" rtl="0">
              <a:lnSpc>
                <a:spcPct val="125000"/>
              </a:lnSpc>
              <a:spcBef>
                <a:spcPts val="1200"/>
              </a:spcBef>
              <a:spcAft>
                <a:spcPts val="0"/>
              </a:spcAft>
              <a:buSzPts val="1800"/>
              <a:buChar char="•"/>
            </a:pPr>
            <a:r>
              <a:rPr lang="fr-FR" b="1" dirty="0"/>
              <a:t>Comment ? </a:t>
            </a:r>
            <a:r>
              <a:rPr lang="fr-FR" u="sng" dirty="0"/>
              <a:t>Allez sur le terrain</a:t>
            </a:r>
            <a:r>
              <a:rPr lang="fr-FR" dirty="0"/>
              <a:t> pour rencontrer et échanger avec les partenaires = temps de discussion +++</a:t>
            </a:r>
            <a:endParaRPr dirty="0"/>
          </a:p>
          <a:p>
            <a:pPr marL="685800" lvl="1" indent="-228600" algn="l" rtl="0">
              <a:lnSpc>
                <a:spcPct val="100000"/>
              </a:lnSpc>
              <a:spcBef>
                <a:spcPts val="600"/>
              </a:spcBef>
              <a:spcAft>
                <a:spcPts val="0"/>
              </a:spcAft>
              <a:buSzPts val="1600"/>
              <a:buChar char="•"/>
            </a:pPr>
            <a:r>
              <a:rPr lang="fr-FR" dirty="0"/>
              <a:t>Pour apprendre à se connaitre, échanger sur notre façon de faire, créer un lien de confiance</a:t>
            </a:r>
            <a:endParaRPr dirty="0"/>
          </a:p>
          <a:p>
            <a:pPr marL="685800" lvl="1" indent="-228600" algn="l" rtl="0">
              <a:lnSpc>
                <a:spcPct val="100000"/>
              </a:lnSpc>
              <a:spcBef>
                <a:spcPts val="600"/>
              </a:spcBef>
              <a:spcAft>
                <a:spcPts val="0"/>
              </a:spcAft>
              <a:buSzPts val="1600"/>
              <a:buChar char="•"/>
            </a:pPr>
            <a:r>
              <a:rPr lang="fr-FR" dirty="0"/>
              <a:t>Pour se rendre compte de ce qui est fait concrètement sur le terrain</a:t>
            </a:r>
            <a:endParaRPr dirty="0"/>
          </a:p>
          <a:p>
            <a:pPr marL="685800" lvl="1" indent="-228600" algn="l" rtl="0">
              <a:lnSpc>
                <a:spcPct val="100000"/>
              </a:lnSpc>
              <a:spcBef>
                <a:spcPts val="600"/>
              </a:spcBef>
              <a:spcAft>
                <a:spcPts val="0"/>
              </a:spcAft>
              <a:buSzPts val="1600"/>
              <a:buChar char="•"/>
            </a:pPr>
            <a:r>
              <a:rPr lang="fr-FR" dirty="0"/>
              <a:t>Pour identifier un objectif commun basé sur les priorités de terrain</a:t>
            </a:r>
            <a:endParaRPr dirty="0"/>
          </a:p>
          <a:p>
            <a:pPr marL="685800" lvl="1" indent="-228600" algn="l" rtl="0">
              <a:lnSpc>
                <a:spcPct val="100000"/>
              </a:lnSpc>
              <a:spcBef>
                <a:spcPts val="600"/>
              </a:spcBef>
              <a:spcAft>
                <a:spcPts val="0"/>
              </a:spcAft>
              <a:buSzPts val="1600"/>
              <a:buChar char="•"/>
            </a:pPr>
            <a:r>
              <a:rPr lang="fr-FR" dirty="0"/>
              <a:t>Pour déterminer comment la recherche peut être mise en place en pratique</a:t>
            </a:r>
            <a:endParaRPr b="1" dirty="0"/>
          </a:p>
          <a:p>
            <a:pPr marL="685800" lvl="1" indent="-114300" algn="l" rtl="0">
              <a:lnSpc>
                <a:spcPct val="125000"/>
              </a:lnSpc>
              <a:spcBef>
                <a:spcPts val="1200"/>
              </a:spcBef>
              <a:spcAft>
                <a:spcPts val="0"/>
              </a:spcAft>
              <a:buSzPts val="1800"/>
              <a:buNone/>
            </a:pPr>
            <a:endParaRPr b="1" dirty="0"/>
          </a:p>
        </p:txBody>
      </p:sp>
      <p:sp>
        <p:nvSpPr>
          <p:cNvPr id="207" name="Google Shape;207;p52"/>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13</a:t>
            </a:fld>
            <a:endParaRPr/>
          </a:p>
        </p:txBody>
      </p:sp>
      <p:sp>
        <p:nvSpPr>
          <p:cNvPr id="208" name="Google Shape;208;p52"/>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09" name="Google Shape;209;p52"/>
          <p:cNvSpPr/>
          <p:nvPr/>
        </p:nvSpPr>
        <p:spPr>
          <a:xfrm>
            <a:off x="647294" y="537485"/>
            <a:ext cx="9603549" cy="795786"/>
          </a:xfrm>
          <a:prstGeom prst="roundRect">
            <a:avLst>
              <a:gd name="adj" fmla="val 16667"/>
            </a:avLst>
          </a:prstGeom>
          <a:solidFill>
            <a:schemeClr val="accent1"/>
          </a:solidFill>
          <a:ln w="25400" cap="flat" cmpd="sng">
            <a:solidFill>
              <a:srgbClr val="18382D"/>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2400" b="1" i="0" u="none" strike="noStrike" cap="none">
                <a:solidFill>
                  <a:schemeClr val="lt1"/>
                </a:solidFill>
                <a:latin typeface="Overlock"/>
                <a:ea typeface="Overlock"/>
                <a:cs typeface="Overlock"/>
                <a:sym typeface="Overlock"/>
              </a:rPr>
              <a:t>1. Bien définir et connaître avec qui faire la recherche participative</a:t>
            </a:r>
            <a:endParaRPr/>
          </a:p>
        </p:txBody>
      </p:sp>
      <p:sp>
        <p:nvSpPr>
          <p:cNvPr id="210" name="Google Shape;210;p52"/>
          <p:cNvSpPr/>
          <p:nvPr/>
        </p:nvSpPr>
        <p:spPr>
          <a:xfrm>
            <a:off x="2018592" y="2689560"/>
            <a:ext cx="3159161" cy="1170971"/>
          </a:xfrm>
          <a:prstGeom prst="ellipse">
            <a:avLst/>
          </a:prstGeom>
          <a:gradFill>
            <a:gsLst>
              <a:gs pos="0">
                <a:srgbClr val="ABDFC6"/>
              </a:gs>
              <a:gs pos="35000">
                <a:srgbClr val="C6E6D8"/>
              </a:gs>
              <a:gs pos="100000">
                <a:srgbClr val="EAF4F1"/>
              </a:gs>
            </a:gsLst>
            <a:lin ang="16200000" scaled="0"/>
          </a:gradFill>
          <a:ln w="9525" cap="flat" cmpd="sng">
            <a:solidFill>
              <a:srgbClr val="368468"/>
            </a:solidFill>
            <a:prstDash val="solid"/>
            <a:round/>
            <a:headEnd type="none" w="sm" len="sm"/>
            <a:tailEnd type="none" w="sm" len="sm"/>
          </a:ln>
          <a:effectLst>
            <a:outerShdw blurRad="40000" dist="20000" dir="5400000" rotWithShape="0">
              <a:srgbClr val="000000">
                <a:alpha val="38039"/>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fr-FR" sz="2400" b="0" i="0" u="none" strike="noStrike" cap="none">
                <a:solidFill>
                  <a:schemeClr val="dk1"/>
                </a:solidFill>
                <a:latin typeface="Overlock"/>
                <a:ea typeface="Overlock"/>
                <a:cs typeface="Overlock"/>
                <a:sym typeface="Overlock"/>
              </a:rPr>
              <a:t>Répresentativité</a:t>
            </a:r>
            <a:endParaRPr/>
          </a:p>
        </p:txBody>
      </p:sp>
      <p:sp>
        <p:nvSpPr>
          <p:cNvPr id="211" name="Google Shape;211;p52"/>
          <p:cNvSpPr/>
          <p:nvPr/>
        </p:nvSpPr>
        <p:spPr>
          <a:xfrm>
            <a:off x="6416076" y="2689559"/>
            <a:ext cx="3897420" cy="1170971"/>
          </a:xfrm>
          <a:prstGeom prst="ellipse">
            <a:avLst/>
          </a:prstGeom>
          <a:gradFill>
            <a:gsLst>
              <a:gs pos="0">
                <a:srgbClr val="ABDFC6"/>
              </a:gs>
              <a:gs pos="35000">
                <a:srgbClr val="C6E6D8"/>
              </a:gs>
              <a:gs pos="100000">
                <a:srgbClr val="EAF4F1"/>
              </a:gs>
            </a:gsLst>
            <a:lin ang="16200000" scaled="0"/>
          </a:gradFill>
          <a:ln w="9525" cap="flat" cmpd="sng">
            <a:solidFill>
              <a:srgbClr val="368468"/>
            </a:solidFill>
            <a:prstDash val="solid"/>
            <a:round/>
            <a:headEnd type="none" w="sm" len="sm"/>
            <a:tailEnd type="none" w="sm" len="sm"/>
          </a:ln>
          <a:effectLst>
            <a:outerShdw blurRad="40000" dist="20000" dir="5400000" rotWithShape="0">
              <a:srgbClr val="000000">
                <a:alpha val="38039"/>
              </a:srgbClr>
            </a:outerShdw>
          </a:effectLst>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2400" b="0" i="0" u="none" strike="noStrike" cap="none" dirty="0">
                <a:solidFill>
                  <a:schemeClr val="dk1"/>
                </a:solidFill>
                <a:latin typeface="Overlock"/>
                <a:ea typeface="Overlock"/>
                <a:cs typeface="Overlock"/>
                <a:sym typeface="Overlock"/>
              </a:rPr>
              <a:t>Diversité</a:t>
            </a:r>
            <a:endParaRPr dirty="0"/>
          </a:p>
        </p:txBody>
      </p:sp>
      <p:sp>
        <p:nvSpPr>
          <p:cNvPr id="212" name="Google Shape;212;p52"/>
          <p:cNvSpPr/>
          <p:nvPr/>
        </p:nvSpPr>
        <p:spPr>
          <a:xfrm>
            <a:off x="5490760" y="3112227"/>
            <a:ext cx="672348" cy="408707"/>
          </a:xfrm>
          <a:prstGeom prst="rightArrow">
            <a:avLst>
              <a:gd name="adj1" fmla="val 50000"/>
              <a:gd name="adj2" fmla="val 50000"/>
            </a:avLst>
          </a:prstGeom>
          <a:solidFill>
            <a:schemeClr val="accent1"/>
          </a:solidFill>
          <a:ln w="25400" cap="flat" cmpd="sng">
            <a:solidFill>
              <a:srgbClr val="18382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13" name="Google Shape;213;p52"/>
          <p:cNvSpPr txBox="1"/>
          <p:nvPr/>
        </p:nvSpPr>
        <p:spPr>
          <a:xfrm>
            <a:off x="8373062" y="2797784"/>
            <a:ext cx="3774600" cy="1446300"/>
          </a:xfrm>
          <a:prstGeom prst="rect">
            <a:avLst/>
          </a:prstGeom>
          <a:noFill/>
          <a:ln>
            <a:noFill/>
          </a:ln>
        </p:spPr>
        <p:txBody>
          <a:bodyPr spcFirstLastPara="1" wrap="square" lIns="91425" tIns="45700" rIns="91425" bIns="45700" anchor="t" anchorCtr="0">
            <a:normAutofit/>
          </a:bodyPr>
          <a:lstStyle/>
          <a:p>
            <a:pPr marR="0" lvl="0" algn="l" rtl="0">
              <a:lnSpc>
                <a:spcPct val="125000"/>
              </a:lnSpc>
              <a:spcBef>
                <a:spcPts val="0"/>
              </a:spcBef>
              <a:spcAft>
                <a:spcPts val="0"/>
              </a:spcAft>
              <a:buClr>
                <a:srgbClr val="000000"/>
              </a:buClr>
              <a:buSzPts val="1800"/>
            </a:pPr>
            <a:r>
              <a:rPr lang="fr-FR" sz="1400" b="0" i="0" u="none" strike="noStrike" cap="none" dirty="0">
                <a:solidFill>
                  <a:schemeClr val="dk1"/>
                </a:solidFill>
                <a:latin typeface="Overlock"/>
                <a:ea typeface="Overlock"/>
                <a:cs typeface="Overlock"/>
                <a:sym typeface="Overlock"/>
              </a:rPr>
              <a:t>=  de vécus</a:t>
            </a:r>
            <a:endParaRPr dirty="0"/>
          </a:p>
          <a:p>
            <a:pPr marR="0" lvl="0" algn="l" rtl="0">
              <a:lnSpc>
                <a:spcPct val="125000"/>
              </a:lnSpc>
              <a:spcBef>
                <a:spcPts val="0"/>
              </a:spcBef>
              <a:spcAft>
                <a:spcPts val="0"/>
              </a:spcAft>
              <a:buClr>
                <a:srgbClr val="000000"/>
              </a:buClr>
              <a:buSzPts val="1800"/>
            </a:pPr>
            <a:r>
              <a:rPr lang="fr-FR" sz="1400" b="0" i="0" u="none" strike="noStrike" cap="none" dirty="0">
                <a:solidFill>
                  <a:schemeClr val="dk1"/>
                </a:solidFill>
                <a:latin typeface="Overlock"/>
                <a:ea typeface="Overlock"/>
                <a:cs typeface="Overlock"/>
                <a:sym typeface="Overlock"/>
              </a:rPr>
              <a:t>=  de profils</a:t>
            </a:r>
            <a:endParaRPr lang="fr-FR" dirty="0">
              <a:ea typeface="Overlock"/>
            </a:endParaRPr>
          </a:p>
          <a:p>
            <a:pPr marR="0" lvl="0" algn="l" rtl="0">
              <a:lnSpc>
                <a:spcPct val="125000"/>
              </a:lnSpc>
              <a:spcBef>
                <a:spcPts val="0"/>
              </a:spcBef>
              <a:spcAft>
                <a:spcPts val="0"/>
              </a:spcAft>
              <a:buClr>
                <a:srgbClr val="000000"/>
              </a:buClr>
              <a:buSzPts val="1800"/>
            </a:pPr>
            <a:r>
              <a:rPr lang="fr-FR" sz="1400" b="0" i="0" u="none" strike="noStrike" cap="none" dirty="0">
                <a:solidFill>
                  <a:schemeClr val="dk1"/>
                </a:solidFill>
                <a:latin typeface="Overlock"/>
                <a:ea typeface="Overlock"/>
                <a:cs typeface="Overlock"/>
                <a:sym typeface="Overlock"/>
              </a:rPr>
              <a:t>=  d’expériences</a:t>
            </a:r>
            <a:endParaRPr dirty="0"/>
          </a:p>
        </p:txBody>
      </p:sp>
      <p:sp>
        <p:nvSpPr>
          <p:cNvPr id="2" name="TextBox 1">
            <a:extLst>
              <a:ext uri="{FF2B5EF4-FFF2-40B4-BE49-F238E27FC236}">
                <a16:creationId xmlns:a16="http://schemas.microsoft.com/office/drawing/2014/main" id="{82F585B9-21A8-26DF-0675-16796D778421}"/>
              </a:ext>
            </a:extLst>
          </p:cNvPr>
          <p:cNvSpPr txBox="1"/>
          <p:nvPr/>
        </p:nvSpPr>
        <p:spPr>
          <a:xfrm>
            <a:off x="10569956" y="2797784"/>
            <a:ext cx="970137" cy="923330"/>
          </a:xfrm>
          <a:prstGeom prst="rect">
            <a:avLst/>
          </a:prstGeom>
          <a:noFill/>
        </p:spPr>
        <p:txBody>
          <a:bodyPr wrap="none" rtlCol="0">
            <a:spAutoFit/>
          </a:bodyPr>
          <a:lstStyle/>
          <a:p>
            <a:pPr algn="ctr"/>
            <a:r>
              <a:rPr lang="fr-FR" sz="1800" b="1" dirty="0">
                <a:latin typeface="Overlock"/>
                <a:sym typeface="Overlock"/>
              </a:rPr>
              <a:t>Validité </a:t>
            </a:r>
          </a:p>
          <a:p>
            <a:pPr algn="ctr"/>
            <a:r>
              <a:rPr lang="fr-FR" sz="1800" b="1" dirty="0">
                <a:latin typeface="Overlock"/>
                <a:sym typeface="Overlock"/>
              </a:rPr>
              <a:t>interne</a:t>
            </a:r>
          </a:p>
          <a:p>
            <a:pPr algn="ctr"/>
            <a:r>
              <a:rPr lang="fr-FR" sz="1800" b="1" dirty="0">
                <a:latin typeface="Overlock"/>
                <a:sym typeface="Overlock"/>
              </a:rPr>
              <a:t>+++</a:t>
            </a:r>
            <a:endParaRPr lang="en-FR"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6">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6">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06">
                                            <p:txEl>
                                              <p:pRg st="7" end="7"/>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06">
                                            <p:txEl>
                                              <p:pRg st="8" end="8"/>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06">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17"/>
        <p:cNvGrpSpPr/>
        <p:nvPr/>
      </p:nvGrpSpPr>
      <p:grpSpPr>
        <a:xfrm>
          <a:off x="0" y="0"/>
          <a:ext cx="0" cy="0"/>
          <a:chOff x="0" y="0"/>
          <a:chExt cx="0" cy="0"/>
        </a:xfrm>
      </p:grpSpPr>
      <p:sp>
        <p:nvSpPr>
          <p:cNvPr id="218" name="Google Shape;218;p10"/>
          <p:cNvSpPr txBox="1">
            <a:spLocks noGrp="1"/>
          </p:cNvSpPr>
          <p:nvPr>
            <p:ph type="body" idx="1"/>
          </p:nvPr>
        </p:nvSpPr>
        <p:spPr>
          <a:xfrm>
            <a:off x="914400" y="1603752"/>
            <a:ext cx="10491600" cy="4115400"/>
          </a:xfrm>
          <a:prstGeom prst="rect">
            <a:avLst/>
          </a:prstGeom>
          <a:noFill/>
          <a:ln>
            <a:noFill/>
          </a:ln>
        </p:spPr>
        <p:txBody>
          <a:bodyPr spcFirstLastPara="1" wrap="square" lIns="91425" tIns="45700" rIns="91425" bIns="45700" anchor="t" anchorCtr="0">
            <a:normAutofit/>
          </a:bodyPr>
          <a:lstStyle/>
          <a:p>
            <a:pPr marL="228600" lvl="0" indent="-228600" algn="l" rtl="0">
              <a:lnSpc>
                <a:spcPct val="125000"/>
              </a:lnSpc>
              <a:spcBef>
                <a:spcPts val="1200"/>
              </a:spcBef>
              <a:spcAft>
                <a:spcPts val="0"/>
              </a:spcAft>
              <a:buSzPts val="1800"/>
              <a:buChar char="•"/>
            </a:pPr>
            <a:r>
              <a:rPr lang="fr-FR" b="1" dirty="0"/>
              <a:t>Bien connaitre les partenaires et populations concernées</a:t>
            </a:r>
            <a:endParaRPr dirty="0"/>
          </a:p>
          <a:p>
            <a:pPr marL="685800" lvl="1" indent="-228600" algn="l" rtl="0">
              <a:lnSpc>
                <a:spcPct val="100000"/>
              </a:lnSpc>
              <a:spcBef>
                <a:spcPts val="600"/>
              </a:spcBef>
              <a:spcAft>
                <a:spcPts val="0"/>
              </a:spcAft>
              <a:buSzPts val="1600"/>
              <a:buChar char="•"/>
            </a:pPr>
            <a:r>
              <a:rPr lang="fr-FR" dirty="0"/>
              <a:t>Échanger avec des </a:t>
            </a:r>
            <a:r>
              <a:rPr lang="fr-FR" dirty="0" err="1"/>
              <a:t>représentant·e·s</a:t>
            </a:r>
            <a:r>
              <a:rPr lang="fr-FR" dirty="0"/>
              <a:t> de la communauté pour comprendre les situations de vulnérabilités</a:t>
            </a:r>
            <a:endParaRPr dirty="0"/>
          </a:p>
          <a:p>
            <a:pPr marL="685800" lvl="1" indent="-228600" algn="l" rtl="0">
              <a:lnSpc>
                <a:spcPct val="100000"/>
              </a:lnSpc>
              <a:spcBef>
                <a:spcPts val="600"/>
              </a:spcBef>
              <a:spcAft>
                <a:spcPts val="0"/>
              </a:spcAft>
              <a:buSzPts val="1600"/>
              <a:buChar char="•"/>
            </a:pPr>
            <a:r>
              <a:rPr lang="fr-FR" dirty="0"/>
              <a:t>Trouver une personne passerelle : personne qui connait la communauté/contexte d’étude et la recherche</a:t>
            </a:r>
            <a:endParaRPr dirty="0"/>
          </a:p>
          <a:p>
            <a:pPr marL="228600" lvl="0" indent="-228600" algn="l" rtl="0">
              <a:lnSpc>
                <a:spcPct val="125000"/>
              </a:lnSpc>
              <a:spcBef>
                <a:spcPts val="1200"/>
              </a:spcBef>
              <a:spcAft>
                <a:spcPts val="0"/>
              </a:spcAft>
              <a:buSzPts val="1800"/>
              <a:buChar char="•"/>
            </a:pPr>
            <a:r>
              <a:rPr lang="fr-FR" b="1" dirty="0"/>
              <a:t>Stratégies pour aller-vers (</a:t>
            </a:r>
            <a:r>
              <a:rPr lang="fr-FR" b="1" i="1" dirty="0" err="1"/>
              <a:t>outreach</a:t>
            </a:r>
            <a:r>
              <a:rPr lang="fr-FR" b="1" dirty="0"/>
              <a:t>) dépendent du projet/domaine de santé</a:t>
            </a:r>
            <a:endParaRPr dirty="0"/>
          </a:p>
          <a:p>
            <a:pPr marL="685800" lvl="1" indent="-228600" algn="l" rtl="0">
              <a:lnSpc>
                <a:spcPct val="100000"/>
              </a:lnSpc>
              <a:spcBef>
                <a:spcPts val="600"/>
              </a:spcBef>
              <a:spcAft>
                <a:spcPts val="0"/>
              </a:spcAft>
              <a:buSzPts val="1600"/>
              <a:buChar char="•"/>
            </a:pPr>
            <a:r>
              <a:rPr lang="fr-FR" dirty="0"/>
              <a:t>Exemple 1 : Projet centré sur une pathologie = associations de patients = vécu commun de la maladie = sentiment élevé de légitimité = plus facile à mobiliser </a:t>
            </a:r>
            <a:endParaRPr dirty="0"/>
          </a:p>
          <a:p>
            <a:pPr marL="685800" lvl="1" indent="-228600" algn="l" rtl="0">
              <a:lnSpc>
                <a:spcPct val="100000"/>
              </a:lnSpc>
              <a:spcBef>
                <a:spcPts val="600"/>
              </a:spcBef>
              <a:spcAft>
                <a:spcPts val="0"/>
              </a:spcAft>
              <a:buSzPts val="1600"/>
              <a:buChar char="•"/>
            </a:pPr>
            <a:r>
              <a:rPr lang="fr-FR" dirty="0"/>
              <a:t>Exemple 2 : Projet centré sur la prévention = associations ciblées = partage d’une expérience commune = population difficile à atteindre = plus difficile à mobiliser</a:t>
            </a:r>
            <a:endParaRPr dirty="0"/>
          </a:p>
          <a:p>
            <a:pPr marL="228600" lvl="0" indent="-228600" algn="l" rtl="0">
              <a:lnSpc>
                <a:spcPct val="125000"/>
              </a:lnSpc>
              <a:spcBef>
                <a:spcPts val="1200"/>
              </a:spcBef>
              <a:spcAft>
                <a:spcPts val="0"/>
              </a:spcAft>
              <a:buSzPts val="1800"/>
              <a:buChar char="•"/>
            </a:pPr>
            <a:r>
              <a:rPr lang="fr-FR" b="1" dirty="0"/>
              <a:t>Possibilités de ne pas avoir de réponses et être confronter à des refus</a:t>
            </a:r>
            <a:endParaRPr dirty="0"/>
          </a:p>
          <a:p>
            <a:pPr marL="685800" lvl="1" indent="-228600" algn="l" rtl="0">
              <a:lnSpc>
                <a:spcPct val="100000"/>
              </a:lnSpc>
              <a:spcBef>
                <a:spcPts val="600"/>
              </a:spcBef>
              <a:spcAft>
                <a:spcPts val="0"/>
              </a:spcAft>
              <a:buSzPts val="1600"/>
              <a:buChar char="•"/>
            </a:pPr>
            <a:r>
              <a:rPr lang="fr-FR" dirty="0"/>
              <a:t>Penser à développer plusieurs pistes en même temps</a:t>
            </a:r>
            <a:endParaRPr dirty="0"/>
          </a:p>
        </p:txBody>
      </p:sp>
      <p:sp>
        <p:nvSpPr>
          <p:cNvPr id="219" name="Google Shape;219;p10"/>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14</a:t>
            </a:fld>
            <a:endParaRPr/>
          </a:p>
        </p:txBody>
      </p:sp>
      <p:sp>
        <p:nvSpPr>
          <p:cNvPr id="220" name="Google Shape;220;p10"/>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21" name="Google Shape;221;p10"/>
          <p:cNvSpPr/>
          <p:nvPr/>
        </p:nvSpPr>
        <p:spPr>
          <a:xfrm>
            <a:off x="647294" y="537485"/>
            <a:ext cx="9603549" cy="795786"/>
          </a:xfrm>
          <a:prstGeom prst="roundRect">
            <a:avLst>
              <a:gd name="adj" fmla="val 16667"/>
            </a:avLst>
          </a:prstGeom>
          <a:solidFill>
            <a:schemeClr val="accent1"/>
          </a:solidFill>
          <a:ln w="25400" cap="flat" cmpd="sng">
            <a:solidFill>
              <a:srgbClr val="18382D"/>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2400" b="1" i="0" u="none" strike="noStrike" cap="none">
                <a:solidFill>
                  <a:schemeClr val="lt1"/>
                </a:solidFill>
                <a:latin typeface="Overlock"/>
                <a:ea typeface="Overlock"/>
                <a:cs typeface="Overlock"/>
                <a:sym typeface="Overlock"/>
              </a:rPr>
              <a:t>1. Bien définir et connaître avec qui faire la recherche participative</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8">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8">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18">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8">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18">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25"/>
        <p:cNvGrpSpPr/>
        <p:nvPr/>
      </p:nvGrpSpPr>
      <p:grpSpPr>
        <a:xfrm>
          <a:off x="0" y="0"/>
          <a:ext cx="0" cy="0"/>
          <a:chOff x="0" y="0"/>
          <a:chExt cx="0" cy="0"/>
        </a:xfrm>
      </p:grpSpPr>
      <p:sp>
        <p:nvSpPr>
          <p:cNvPr id="226" name="Google Shape;226;p11"/>
          <p:cNvSpPr txBox="1">
            <a:spLocks noGrp="1"/>
          </p:cNvSpPr>
          <p:nvPr>
            <p:ph type="body" idx="1"/>
          </p:nvPr>
        </p:nvSpPr>
        <p:spPr>
          <a:xfrm>
            <a:off x="722747" y="1610934"/>
            <a:ext cx="10806545" cy="4145869"/>
          </a:xfrm>
          <a:prstGeom prst="rect">
            <a:avLst/>
          </a:prstGeom>
          <a:noFill/>
          <a:ln>
            <a:noFill/>
          </a:ln>
        </p:spPr>
        <p:txBody>
          <a:bodyPr spcFirstLastPara="1" wrap="square" lIns="91425" tIns="45700" rIns="91425" bIns="45700" anchor="t" anchorCtr="0">
            <a:normAutofit fontScale="92500" lnSpcReduction="10000"/>
          </a:bodyPr>
          <a:lstStyle/>
          <a:p>
            <a:pPr marL="228600" lvl="0" indent="-228600" algn="l" rtl="0">
              <a:lnSpc>
                <a:spcPct val="125000"/>
              </a:lnSpc>
              <a:spcBef>
                <a:spcPts val="1200"/>
              </a:spcBef>
              <a:spcAft>
                <a:spcPts val="0"/>
              </a:spcAft>
              <a:buSzPct val="108108"/>
              <a:buChar char="•"/>
            </a:pPr>
            <a:r>
              <a:rPr lang="fr-FR" b="1" dirty="0"/>
              <a:t>Bien communiquer (et régulièrement)</a:t>
            </a:r>
            <a:endParaRPr dirty="0"/>
          </a:p>
          <a:p>
            <a:pPr marL="685800" lvl="1" indent="-228600" algn="l" rtl="0">
              <a:lnSpc>
                <a:spcPct val="120000"/>
              </a:lnSpc>
              <a:spcBef>
                <a:spcPts val="600"/>
              </a:spcBef>
              <a:spcAft>
                <a:spcPts val="0"/>
              </a:spcAft>
              <a:buSzPct val="108108"/>
              <a:buChar char="•"/>
            </a:pPr>
            <a:r>
              <a:rPr lang="fr-FR" dirty="0"/>
              <a:t>Savoir vulgariser la recherche = utiliser des outils de communication facile à comprendre (le partenaire doit aussi vous connaitre!)</a:t>
            </a:r>
            <a:endParaRPr dirty="0"/>
          </a:p>
          <a:p>
            <a:pPr marL="685800" lvl="1" indent="-228600" algn="l" rtl="0">
              <a:lnSpc>
                <a:spcPct val="120000"/>
              </a:lnSpc>
              <a:spcBef>
                <a:spcPts val="600"/>
              </a:spcBef>
              <a:spcAft>
                <a:spcPts val="0"/>
              </a:spcAft>
              <a:buSzPct val="108108"/>
              <a:buChar char="•"/>
            </a:pPr>
            <a:r>
              <a:rPr lang="fr-FR" dirty="0"/>
              <a:t>Prendre en compte les niveaux potentiels de littératie (utiliser des outils ex. « </a:t>
            </a:r>
            <a:r>
              <a:rPr lang="fr-FR" dirty="0" err="1"/>
              <a:t>teach</a:t>
            </a:r>
            <a:r>
              <a:rPr lang="fr-FR" dirty="0"/>
              <a:t>-back » pour clarifier les concepts)</a:t>
            </a:r>
            <a:endParaRPr dirty="0"/>
          </a:p>
          <a:p>
            <a:pPr marL="685800" lvl="1" indent="-228600" algn="l" rtl="0">
              <a:lnSpc>
                <a:spcPct val="120000"/>
              </a:lnSpc>
              <a:spcBef>
                <a:spcPts val="600"/>
              </a:spcBef>
              <a:spcAft>
                <a:spcPts val="0"/>
              </a:spcAft>
              <a:buSzPct val="108108"/>
              <a:buChar char="•"/>
            </a:pPr>
            <a:r>
              <a:rPr lang="fr-FR" dirty="0"/>
              <a:t>Définir les rôles, les responsabilités, les attentes de chacun (ex : charte de projet)</a:t>
            </a:r>
            <a:endParaRPr dirty="0"/>
          </a:p>
          <a:p>
            <a:pPr marL="228600" lvl="0" indent="-228600" algn="l" rtl="0">
              <a:lnSpc>
                <a:spcPct val="125000"/>
              </a:lnSpc>
              <a:spcBef>
                <a:spcPts val="1200"/>
              </a:spcBef>
              <a:spcAft>
                <a:spcPts val="0"/>
              </a:spcAft>
              <a:buSzPct val="108108"/>
              <a:buChar char="•"/>
            </a:pPr>
            <a:r>
              <a:rPr lang="fr-FR" b="1" dirty="0"/>
              <a:t>Bien échanger</a:t>
            </a:r>
            <a:endParaRPr dirty="0"/>
          </a:p>
          <a:p>
            <a:pPr marL="685800" lvl="1" indent="-228600" algn="l" rtl="0">
              <a:lnSpc>
                <a:spcPct val="120000"/>
              </a:lnSpc>
              <a:spcBef>
                <a:spcPts val="600"/>
              </a:spcBef>
              <a:spcAft>
                <a:spcPts val="0"/>
              </a:spcAft>
              <a:buSzPct val="108108"/>
              <a:buChar char="•"/>
            </a:pPr>
            <a:r>
              <a:rPr lang="fr-FR" dirty="0"/>
              <a:t>Prendre en compte les priorités et enjeux de terrain (ex : financements, contraintes de temps)</a:t>
            </a:r>
            <a:endParaRPr dirty="0"/>
          </a:p>
          <a:p>
            <a:pPr marL="685800" lvl="1" indent="-228600" algn="l" rtl="0">
              <a:lnSpc>
                <a:spcPct val="120000"/>
              </a:lnSpc>
              <a:spcBef>
                <a:spcPts val="600"/>
              </a:spcBef>
              <a:spcAft>
                <a:spcPts val="0"/>
              </a:spcAft>
              <a:buSzPct val="108108"/>
              <a:buChar char="•"/>
            </a:pPr>
            <a:r>
              <a:rPr lang="fr-FR" dirty="0"/>
              <a:t>Partager des valeurs communes (ex : respect, écoute, partage des savoirs expérientiels, importance de la recherche)</a:t>
            </a:r>
            <a:endParaRPr dirty="0"/>
          </a:p>
          <a:p>
            <a:pPr marL="228600" lvl="0" indent="-228600" algn="l" rtl="0">
              <a:lnSpc>
                <a:spcPct val="125000"/>
              </a:lnSpc>
              <a:spcBef>
                <a:spcPts val="1200"/>
              </a:spcBef>
              <a:spcAft>
                <a:spcPts val="0"/>
              </a:spcAft>
              <a:buSzPct val="108108"/>
              <a:buChar char="•"/>
            </a:pPr>
            <a:r>
              <a:rPr lang="fr-FR" b="1" dirty="0"/>
              <a:t>Bien se positionner</a:t>
            </a:r>
            <a:endParaRPr dirty="0"/>
          </a:p>
          <a:p>
            <a:pPr marL="685800" lvl="1" indent="-228600" algn="l" rtl="0">
              <a:lnSpc>
                <a:spcPct val="110000"/>
              </a:lnSpc>
              <a:spcBef>
                <a:spcPts val="600"/>
              </a:spcBef>
              <a:spcAft>
                <a:spcPts val="0"/>
              </a:spcAft>
              <a:buSzPct val="108108"/>
              <a:buChar char="•"/>
            </a:pPr>
            <a:r>
              <a:rPr lang="fr-FR" dirty="0"/>
              <a:t>Adopter une posture équilibrée partenaire – recherche (ex : temps de parole, espace confortable, prise en compte des retours)</a:t>
            </a:r>
            <a:endParaRPr dirty="0"/>
          </a:p>
          <a:p>
            <a:pPr marL="685800" lvl="1" indent="-228600" algn="l" rtl="0">
              <a:lnSpc>
                <a:spcPct val="110000"/>
              </a:lnSpc>
              <a:spcBef>
                <a:spcPts val="600"/>
              </a:spcBef>
              <a:spcAft>
                <a:spcPts val="0"/>
              </a:spcAft>
              <a:buSzPct val="108108"/>
              <a:buChar char="•"/>
            </a:pPr>
            <a:r>
              <a:rPr lang="fr-FR" dirty="0"/>
              <a:t>Être transparent sur les difficultés rencontrées et à venir (ex : </a:t>
            </a:r>
            <a:r>
              <a:rPr lang="fr-FR" dirty="0" err="1"/>
              <a:t>co-construire</a:t>
            </a:r>
            <a:r>
              <a:rPr lang="fr-FR" dirty="0"/>
              <a:t> le budget)</a:t>
            </a:r>
            <a:endParaRPr dirty="0"/>
          </a:p>
          <a:p>
            <a:pPr marL="685800" lvl="1" indent="-228600" algn="l" rtl="0">
              <a:lnSpc>
                <a:spcPct val="110000"/>
              </a:lnSpc>
              <a:spcBef>
                <a:spcPts val="600"/>
              </a:spcBef>
              <a:spcAft>
                <a:spcPts val="0"/>
              </a:spcAft>
              <a:buSzPct val="108108"/>
              <a:buChar char="•"/>
            </a:pPr>
            <a:r>
              <a:rPr lang="fr-FR" dirty="0"/>
              <a:t>Valoriser la contribution des populations et partenaires (ex : rétribution)</a:t>
            </a:r>
            <a:endParaRPr dirty="0"/>
          </a:p>
        </p:txBody>
      </p:sp>
      <p:sp>
        <p:nvSpPr>
          <p:cNvPr id="227" name="Google Shape;227;p11"/>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15</a:t>
            </a:fld>
            <a:endParaRPr/>
          </a:p>
        </p:txBody>
      </p:sp>
      <p:sp>
        <p:nvSpPr>
          <p:cNvPr id="228" name="Google Shape;228;p11"/>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29" name="Google Shape;229;p11"/>
          <p:cNvSpPr/>
          <p:nvPr/>
        </p:nvSpPr>
        <p:spPr>
          <a:xfrm>
            <a:off x="647294" y="537485"/>
            <a:ext cx="9254088" cy="795786"/>
          </a:xfrm>
          <a:prstGeom prst="roundRect">
            <a:avLst>
              <a:gd name="adj" fmla="val 16667"/>
            </a:avLst>
          </a:prstGeom>
          <a:solidFill>
            <a:schemeClr val="accent2"/>
          </a:solidFill>
          <a:ln w="25400" cap="flat" cmpd="sng">
            <a:solidFill>
              <a:srgbClr val="203F0F"/>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2800" b="1" i="0" u="none" strike="noStrike" cap="none">
                <a:solidFill>
                  <a:schemeClr val="lt1"/>
                </a:solidFill>
                <a:latin typeface="Overlock"/>
                <a:ea typeface="Overlock"/>
                <a:cs typeface="Overlock"/>
                <a:sym typeface="Overlock"/>
              </a:rPr>
              <a:t>2. Mettre en place des partenariats équitables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6">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6">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26">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6">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26">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26">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6">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33"/>
        <p:cNvGrpSpPr/>
        <p:nvPr/>
      </p:nvGrpSpPr>
      <p:grpSpPr>
        <a:xfrm>
          <a:off x="0" y="0"/>
          <a:ext cx="0" cy="0"/>
          <a:chOff x="0" y="0"/>
          <a:chExt cx="0" cy="0"/>
        </a:xfrm>
      </p:grpSpPr>
      <p:sp>
        <p:nvSpPr>
          <p:cNvPr id="234" name="Google Shape;234;p12"/>
          <p:cNvSpPr txBox="1">
            <a:spLocks noGrp="1"/>
          </p:cNvSpPr>
          <p:nvPr>
            <p:ph type="body" idx="1"/>
          </p:nvPr>
        </p:nvSpPr>
        <p:spPr>
          <a:xfrm>
            <a:off x="421240" y="1515486"/>
            <a:ext cx="8548434" cy="3895145"/>
          </a:xfrm>
          <a:prstGeom prst="rect">
            <a:avLst/>
          </a:prstGeom>
          <a:noFill/>
          <a:ln>
            <a:noFill/>
          </a:ln>
        </p:spPr>
        <p:txBody>
          <a:bodyPr spcFirstLastPara="1" wrap="square" lIns="91425" tIns="45700" rIns="91425" bIns="45700" anchor="t" anchorCtr="0">
            <a:normAutofit/>
          </a:bodyPr>
          <a:lstStyle/>
          <a:p>
            <a:pPr marL="228600" indent="-228600">
              <a:spcBef>
                <a:spcPts val="1200"/>
              </a:spcBef>
            </a:pPr>
            <a:r>
              <a:rPr lang="fr-FR" b="1" dirty="0"/>
              <a:t>Contextes historiques, coloniaux ou migratoires</a:t>
            </a:r>
            <a:endParaRPr lang="fr-FR" dirty="0"/>
          </a:p>
          <a:p>
            <a:pPr marL="228600" lvl="0" indent="-228600" algn="l" rtl="0">
              <a:lnSpc>
                <a:spcPct val="125000"/>
              </a:lnSpc>
              <a:spcBef>
                <a:spcPts val="1200"/>
              </a:spcBef>
              <a:spcAft>
                <a:spcPts val="0"/>
              </a:spcAft>
              <a:buSzPts val="1800"/>
              <a:buChar char="•"/>
            </a:pPr>
            <a:r>
              <a:rPr lang="fr-FR" b="1" dirty="0"/>
              <a:t>Enjeux de prise en compte des situations de vulnérabilité</a:t>
            </a:r>
            <a:endParaRPr dirty="0"/>
          </a:p>
          <a:p>
            <a:pPr marL="228600" lvl="0" indent="-228600" algn="l" rtl="0">
              <a:lnSpc>
                <a:spcPct val="125000"/>
              </a:lnSpc>
              <a:spcBef>
                <a:spcPts val="1200"/>
              </a:spcBef>
              <a:spcAft>
                <a:spcPts val="0"/>
              </a:spcAft>
              <a:buSzPts val="1800"/>
              <a:buChar char="•"/>
            </a:pPr>
            <a:r>
              <a:rPr lang="fr-FR" b="1" dirty="0"/>
              <a:t>Enjeux de langues, d’espaces, de lieux</a:t>
            </a:r>
            <a:endParaRPr dirty="0"/>
          </a:p>
        </p:txBody>
      </p:sp>
      <p:sp>
        <p:nvSpPr>
          <p:cNvPr id="235" name="Google Shape;235;p12"/>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16</a:t>
            </a:fld>
            <a:endParaRPr/>
          </a:p>
        </p:txBody>
      </p:sp>
      <p:sp>
        <p:nvSpPr>
          <p:cNvPr id="236" name="Google Shape;236;p12"/>
          <p:cNvSpPr/>
          <p:nvPr/>
        </p:nvSpPr>
        <p:spPr>
          <a:xfrm>
            <a:off x="579914" y="423337"/>
            <a:ext cx="10519470" cy="795786"/>
          </a:xfrm>
          <a:prstGeom prst="roundRect">
            <a:avLst>
              <a:gd name="adj" fmla="val 16667"/>
            </a:avLst>
          </a:prstGeom>
          <a:solidFill>
            <a:schemeClr val="accent3"/>
          </a:solidFill>
          <a:ln w="25400" cap="flat" cmpd="sng">
            <a:solidFill>
              <a:srgbClr val="3C4A1B"/>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2800" b="1" i="0" u="none" strike="noStrike" cap="none">
                <a:solidFill>
                  <a:schemeClr val="lt1"/>
                </a:solidFill>
                <a:latin typeface="Overlock"/>
                <a:ea typeface="Overlock"/>
                <a:cs typeface="Overlock"/>
                <a:sym typeface="Overlock"/>
              </a:rPr>
              <a:t>3. Prendre en compte le contexte local et ses enjeux socio-culturels</a:t>
            </a:r>
            <a:endParaRPr/>
          </a:p>
        </p:txBody>
      </p:sp>
      <p:pic>
        <p:nvPicPr>
          <p:cNvPr id="237" name="Google Shape;237;p12"/>
          <p:cNvPicPr preferRelativeResize="0"/>
          <p:nvPr/>
        </p:nvPicPr>
        <p:blipFill rotWithShape="1">
          <a:blip r:embed="rId3">
            <a:alphaModFix/>
          </a:blip>
          <a:srcRect/>
          <a:stretch/>
        </p:blipFill>
        <p:spPr>
          <a:xfrm>
            <a:off x="7723281" y="3577406"/>
            <a:ext cx="2743200" cy="1967996"/>
          </a:xfrm>
          <a:prstGeom prst="rect">
            <a:avLst/>
          </a:prstGeom>
          <a:noFill/>
          <a:ln>
            <a:noFill/>
          </a:ln>
        </p:spPr>
      </p:pic>
      <p:sp>
        <p:nvSpPr>
          <p:cNvPr id="238" name="Google Shape;238;p12"/>
          <p:cNvSpPr/>
          <p:nvPr/>
        </p:nvSpPr>
        <p:spPr>
          <a:xfrm>
            <a:off x="6996701" y="1753704"/>
            <a:ext cx="4913470" cy="501327"/>
          </a:xfrm>
          <a:prstGeom prst="roundRect">
            <a:avLst>
              <a:gd name="adj" fmla="val 16667"/>
            </a:avLst>
          </a:prstGeom>
          <a:solidFill>
            <a:schemeClr val="accent6"/>
          </a:solidFill>
          <a:ln w="25400" cap="flat" cmpd="sng">
            <a:solidFill>
              <a:srgbClr val="132608"/>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1400" b="0" i="0" u="none" strike="noStrike" cap="none">
                <a:solidFill>
                  <a:schemeClr val="lt1"/>
                </a:solidFill>
                <a:latin typeface="Overlock"/>
                <a:ea typeface="Overlock"/>
                <a:cs typeface="Overlock"/>
                <a:sym typeface="Overlock"/>
              </a:rPr>
              <a:t>NAFIS – Suivi de grossesse chez les femmes migrantes afghanes</a:t>
            </a:r>
            <a:endParaRPr/>
          </a:p>
        </p:txBody>
      </p:sp>
      <p:sp>
        <p:nvSpPr>
          <p:cNvPr id="239" name="Google Shape;239;p12"/>
          <p:cNvSpPr txBox="1"/>
          <p:nvPr/>
        </p:nvSpPr>
        <p:spPr>
          <a:xfrm>
            <a:off x="7253555" y="2308589"/>
            <a:ext cx="4710616" cy="1719471"/>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1200"/>
              </a:spcBef>
              <a:spcAft>
                <a:spcPts val="0"/>
              </a:spcAft>
              <a:buClr>
                <a:srgbClr val="000000"/>
              </a:buClr>
              <a:buSzPts val="1800"/>
              <a:buFont typeface="Arial"/>
              <a:buNone/>
            </a:pPr>
            <a:r>
              <a:rPr lang="fr-FR" sz="1400" b="0" i="0" u="none" strike="noStrike" cap="none" dirty="0">
                <a:solidFill>
                  <a:schemeClr val="accent6"/>
                </a:solidFill>
                <a:latin typeface="Overlock"/>
                <a:ea typeface="Overlock"/>
                <a:cs typeface="Overlock"/>
                <a:sym typeface="Overlock"/>
              </a:rPr>
              <a:t>- Création d’un espace communautaire confortable et accessible (restaurant)</a:t>
            </a:r>
            <a:endParaRPr dirty="0"/>
          </a:p>
          <a:p>
            <a:pPr marL="0" marR="0" lvl="0" indent="0" algn="l" rtl="0">
              <a:lnSpc>
                <a:spcPct val="100000"/>
              </a:lnSpc>
              <a:spcBef>
                <a:spcPts val="1200"/>
              </a:spcBef>
              <a:spcAft>
                <a:spcPts val="0"/>
              </a:spcAft>
              <a:buClr>
                <a:srgbClr val="000000"/>
              </a:buClr>
              <a:buSzPts val="1800"/>
              <a:buFont typeface="Arial"/>
              <a:buNone/>
            </a:pPr>
            <a:r>
              <a:rPr lang="fr-FR" sz="1400" b="0" i="0" u="none" strike="noStrike" cap="none" dirty="0">
                <a:solidFill>
                  <a:schemeClr val="accent6"/>
                </a:solidFill>
                <a:latin typeface="Overlock"/>
                <a:ea typeface="Overlock"/>
                <a:cs typeface="Overlock"/>
                <a:sym typeface="Overlock"/>
              </a:rPr>
              <a:t>- Gérer 4 langues (français, anglais, dari, pachto)</a:t>
            </a:r>
            <a:endParaRPr dirty="0"/>
          </a:p>
        </p:txBody>
      </p:sp>
      <p:sp>
        <p:nvSpPr>
          <p:cNvPr id="240" name="Google Shape;240;p12"/>
          <p:cNvSpPr/>
          <p:nvPr/>
        </p:nvSpPr>
        <p:spPr>
          <a:xfrm>
            <a:off x="579914" y="3717981"/>
            <a:ext cx="5059957" cy="565412"/>
          </a:xfrm>
          <a:prstGeom prst="roundRect">
            <a:avLst>
              <a:gd name="adj" fmla="val 16667"/>
            </a:avLst>
          </a:prstGeom>
          <a:solidFill>
            <a:schemeClr val="accent6"/>
          </a:solidFill>
          <a:ln w="25400" cap="flat" cmpd="sng">
            <a:solidFill>
              <a:srgbClr val="132608"/>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1400" b="0" i="0" u="none" strike="noStrike" cap="none">
                <a:solidFill>
                  <a:schemeClr val="lt1"/>
                </a:solidFill>
                <a:latin typeface="Overlock"/>
                <a:ea typeface="Overlock"/>
                <a:cs typeface="Overlock"/>
                <a:sym typeface="Overlock"/>
              </a:rPr>
              <a:t>La Réunion : « Action-recherche » avec  « REDIA » visant améliorer l'activité physique et l’alimentation dans des quartiers vulnérables</a:t>
            </a:r>
            <a:endParaRPr sz="1400" b="0" i="0" u="none" strike="noStrike" cap="none">
              <a:solidFill>
                <a:schemeClr val="lt1"/>
              </a:solidFill>
              <a:latin typeface="Overlock"/>
              <a:ea typeface="Overlock"/>
              <a:cs typeface="Overlock"/>
              <a:sym typeface="Overlock"/>
            </a:endParaRPr>
          </a:p>
        </p:txBody>
      </p:sp>
      <p:pic>
        <p:nvPicPr>
          <p:cNvPr id="241" name="Google Shape;241;p12"/>
          <p:cNvPicPr preferRelativeResize="0"/>
          <p:nvPr/>
        </p:nvPicPr>
        <p:blipFill rotWithShape="1">
          <a:blip r:embed="rId4">
            <a:alphaModFix/>
          </a:blip>
          <a:srcRect/>
          <a:stretch/>
        </p:blipFill>
        <p:spPr>
          <a:xfrm>
            <a:off x="320009" y="4579757"/>
            <a:ext cx="2403697" cy="1407368"/>
          </a:xfrm>
          <a:prstGeom prst="rect">
            <a:avLst/>
          </a:prstGeom>
          <a:noFill/>
          <a:ln>
            <a:noFill/>
          </a:ln>
        </p:spPr>
      </p:pic>
      <p:sp>
        <p:nvSpPr>
          <p:cNvPr id="242" name="Google Shape;242;p12"/>
          <p:cNvSpPr txBox="1"/>
          <p:nvPr/>
        </p:nvSpPr>
        <p:spPr>
          <a:xfrm>
            <a:off x="3644157" y="4493381"/>
            <a:ext cx="3771712" cy="1554877"/>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rgbClr val="000000"/>
              </a:buClr>
              <a:buSzPts val="1800"/>
              <a:buFont typeface="Arial"/>
              <a:buNone/>
            </a:pPr>
            <a:r>
              <a:rPr lang="fr-FR" sz="1400" b="1" i="0" u="none" strike="noStrike" cap="none" dirty="0">
                <a:solidFill>
                  <a:schemeClr val="accent6"/>
                </a:solidFill>
                <a:latin typeface="Overlock"/>
                <a:ea typeface="Overlock"/>
                <a:cs typeface="Overlock"/>
                <a:sym typeface="Overlock"/>
              </a:rPr>
              <a:t>Le contexte linguistique local et les difficultés d'expression (diglossie/illettrisme)</a:t>
            </a:r>
            <a:endParaRPr dirty="0"/>
          </a:p>
          <a:p>
            <a:pPr marL="285750" marR="0" lvl="0" indent="-285750" algn="l" rtl="0">
              <a:lnSpc>
                <a:spcPct val="100000"/>
              </a:lnSpc>
              <a:spcBef>
                <a:spcPts val="1200"/>
              </a:spcBef>
              <a:spcAft>
                <a:spcPts val="0"/>
              </a:spcAft>
              <a:buClr>
                <a:srgbClr val="000000"/>
              </a:buClr>
              <a:buSzPts val="1800"/>
              <a:buFont typeface="Arial"/>
              <a:buChar char="-"/>
            </a:pPr>
            <a:r>
              <a:rPr lang="fr-FR" sz="1400" b="0" i="0" u="none" strike="noStrike" cap="none" dirty="0">
                <a:solidFill>
                  <a:schemeClr val="accent6"/>
                </a:solidFill>
                <a:latin typeface="Overlock"/>
                <a:ea typeface="Overlock"/>
                <a:cs typeface="Overlock"/>
                <a:sym typeface="Overlock"/>
              </a:rPr>
              <a:t>toutes les activités en Créole réunionnais</a:t>
            </a:r>
            <a:endParaRPr dirty="0"/>
          </a:p>
          <a:p>
            <a:pPr marL="285750" marR="0" lvl="0" indent="-285750" algn="l" rtl="0">
              <a:lnSpc>
                <a:spcPct val="100000"/>
              </a:lnSpc>
              <a:spcBef>
                <a:spcPts val="1200"/>
              </a:spcBef>
              <a:spcAft>
                <a:spcPts val="0"/>
              </a:spcAft>
              <a:buClr>
                <a:srgbClr val="000000"/>
              </a:buClr>
              <a:buSzPts val="1800"/>
              <a:buFont typeface="Arial"/>
              <a:buChar char="-"/>
            </a:pPr>
            <a:r>
              <a:rPr lang="fr-FR" sz="1400" b="0" i="0" u="none" strike="noStrike" cap="none" dirty="0">
                <a:solidFill>
                  <a:schemeClr val="accent6"/>
                </a:solidFill>
                <a:latin typeface="Overlock"/>
                <a:ea typeface="Overlock"/>
                <a:cs typeface="Overlock"/>
                <a:sym typeface="Overlock"/>
              </a:rPr>
              <a:t>théâtre-forum pour favoriser l'expression des problèmes et des difficultés quotidiens</a:t>
            </a:r>
            <a:endParaRPr dirty="0"/>
          </a:p>
        </p:txBody>
      </p:sp>
      <p:pic>
        <p:nvPicPr>
          <p:cNvPr id="243" name="Google Shape;243;p12" descr="Association Rédia sport santé"/>
          <p:cNvPicPr preferRelativeResize="0"/>
          <p:nvPr/>
        </p:nvPicPr>
        <p:blipFill rotWithShape="1">
          <a:blip r:embed="rId5">
            <a:alphaModFix/>
          </a:blip>
          <a:srcRect/>
          <a:stretch/>
        </p:blipFill>
        <p:spPr>
          <a:xfrm>
            <a:off x="2784837" y="4746345"/>
            <a:ext cx="864000" cy="864000"/>
          </a:xfrm>
          <a:prstGeom prst="rect">
            <a:avLst/>
          </a:prstGeom>
          <a:noFill/>
          <a:ln>
            <a:noFill/>
          </a:ln>
        </p:spPr>
      </p:pic>
      <p:pic>
        <p:nvPicPr>
          <p:cNvPr id="244" name="Google Shape;244;p12" descr="Association Mahoor"/>
          <p:cNvPicPr preferRelativeResize="0"/>
          <p:nvPr/>
        </p:nvPicPr>
        <p:blipFill rotWithShape="1">
          <a:blip r:embed="rId6">
            <a:alphaModFix/>
          </a:blip>
          <a:srcRect/>
          <a:stretch/>
        </p:blipFill>
        <p:spPr>
          <a:xfrm>
            <a:off x="10841442" y="3689675"/>
            <a:ext cx="872315" cy="996931"/>
          </a:xfrm>
          <a:prstGeom prst="rect">
            <a:avLst/>
          </a:prstGeom>
          <a:noFill/>
          <a:ln>
            <a:noFill/>
          </a:ln>
        </p:spPr>
      </p:pic>
      <p:pic>
        <p:nvPicPr>
          <p:cNvPr id="245" name="Google Shape;245;p12" descr="Pamir Association"/>
          <p:cNvPicPr preferRelativeResize="0"/>
          <p:nvPr/>
        </p:nvPicPr>
        <p:blipFill rotWithShape="1">
          <a:blip r:embed="rId7">
            <a:alphaModFix/>
          </a:blip>
          <a:srcRect/>
          <a:stretch/>
        </p:blipFill>
        <p:spPr>
          <a:xfrm>
            <a:off x="10701370" y="4750760"/>
            <a:ext cx="1262801" cy="1160265"/>
          </a:xfrm>
          <a:prstGeom prst="rect">
            <a:avLst/>
          </a:prstGeom>
          <a:noFill/>
          <a:ln>
            <a:noFill/>
          </a:ln>
        </p:spPr>
      </p:pic>
      <p:sp>
        <p:nvSpPr>
          <p:cNvPr id="2" name="Google Shape;220;p10">
            <a:extLst>
              <a:ext uri="{FF2B5EF4-FFF2-40B4-BE49-F238E27FC236}">
                <a16:creationId xmlns:a16="http://schemas.microsoft.com/office/drawing/2014/main" id="{3168EEE7-1522-F406-B6F6-F9A1B3620049}"/>
              </a:ext>
            </a:extLst>
          </p:cNvPr>
          <p:cNvSpPr/>
          <p:nvPr/>
        </p:nvSpPr>
        <p:spPr>
          <a:xfrm>
            <a:off x="-26127" y="6124666"/>
            <a:ext cx="12304294" cy="764155"/>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4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 grpId="0" animBg="1"/>
      <p:bldP spid="23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49"/>
        <p:cNvGrpSpPr/>
        <p:nvPr/>
      </p:nvGrpSpPr>
      <p:grpSpPr>
        <a:xfrm>
          <a:off x="0" y="0"/>
          <a:ext cx="0" cy="0"/>
          <a:chOff x="0" y="0"/>
          <a:chExt cx="0" cy="0"/>
        </a:xfrm>
      </p:grpSpPr>
      <p:sp>
        <p:nvSpPr>
          <p:cNvPr id="250" name="Google Shape;250;p13"/>
          <p:cNvSpPr txBox="1">
            <a:spLocks noGrp="1"/>
          </p:cNvSpPr>
          <p:nvPr>
            <p:ph type="title"/>
          </p:nvPr>
        </p:nvSpPr>
        <p:spPr>
          <a:xfrm>
            <a:off x="914400" y="1020445"/>
            <a:ext cx="4114800" cy="5029200"/>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SzPts val="1400"/>
              <a:buNone/>
            </a:pPr>
            <a:r>
              <a:rPr lang="fr-FR" sz="4800"/>
              <a:t>2. Comment en faire en pratique ?</a:t>
            </a:r>
            <a:endParaRPr sz="4800"/>
          </a:p>
        </p:txBody>
      </p:sp>
      <p:sp>
        <p:nvSpPr>
          <p:cNvPr id="251" name="Google Shape;251;p13"/>
          <p:cNvSpPr txBox="1">
            <a:spLocks noGrp="1"/>
          </p:cNvSpPr>
          <p:nvPr>
            <p:ph type="body" idx="1"/>
          </p:nvPr>
        </p:nvSpPr>
        <p:spPr>
          <a:xfrm>
            <a:off x="5200073" y="849086"/>
            <a:ext cx="5763853" cy="5029200"/>
          </a:xfrm>
          <a:prstGeom prst="rect">
            <a:avLst/>
          </a:prstGeom>
          <a:noFill/>
          <a:ln>
            <a:noFill/>
          </a:ln>
        </p:spPr>
        <p:txBody>
          <a:bodyPr spcFirstLastPara="1" wrap="square" lIns="91425" tIns="45700" rIns="91425" bIns="45700" anchor="ctr" anchorCtr="0">
            <a:normAutofit/>
          </a:bodyPr>
          <a:lstStyle/>
          <a:p>
            <a:pPr marL="342900" lvl="0" indent="-342900" algn="l" rtl="0">
              <a:lnSpc>
                <a:spcPct val="125000"/>
              </a:lnSpc>
              <a:spcBef>
                <a:spcPts val="1200"/>
              </a:spcBef>
              <a:spcAft>
                <a:spcPts val="0"/>
              </a:spcAft>
              <a:buSzPts val="1800"/>
              <a:buFont typeface="Arial"/>
              <a:buAutoNum type="arabicPeriod"/>
            </a:pPr>
            <a:r>
              <a:rPr lang="fr-FR" sz="2000" b="1" dirty="0"/>
              <a:t>Impliquer les populations concernées</a:t>
            </a:r>
            <a:endParaRPr sz="2000" dirty="0"/>
          </a:p>
          <a:p>
            <a:pPr marL="342900" lvl="0" indent="-342900" algn="l" rtl="0">
              <a:lnSpc>
                <a:spcPct val="125000"/>
              </a:lnSpc>
              <a:spcBef>
                <a:spcPts val="1200"/>
              </a:spcBef>
              <a:spcAft>
                <a:spcPts val="0"/>
              </a:spcAft>
              <a:buSzPts val="1800"/>
              <a:buFont typeface="Arial"/>
              <a:buAutoNum type="arabicPeriod"/>
            </a:pPr>
            <a:r>
              <a:rPr lang="fr-FR" sz="2000" b="1" dirty="0"/>
              <a:t>Prendre en compte les contraintes liées au temps : anticiper et être flexible</a:t>
            </a:r>
            <a:endParaRPr sz="2000" dirty="0"/>
          </a:p>
          <a:p>
            <a:pPr marL="342900" lvl="0" indent="-342900" algn="l" rtl="0">
              <a:lnSpc>
                <a:spcPct val="125000"/>
              </a:lnSpc>
              <a:spcBef>
                <a:spcPts val="1200"/>
              </a:spcBef>
              <a:spcAft>
                <a:spcPts val="0"/>
              </a:spcAft>
              <a:buSzPts val="1800"/>
              <a:buFont typeface="Arial"/>
              <a:buAutoNum type="arabicPeriod"/>
            </a:pPr>
            <a:r>
              <a:rPr lang="fr-FR" sz="2000" b="1" dirty="0"/>
              <a:t>Avoir des ressources pour animer et faciliter la démarche participative </a:t>
            </a:r>
            <a:r>
              <a:rPr lang="fr-FR" sz="2000" b="1" i="1" dirty="0"/>
              <a:t>(« </a:t>
            </a:r>
            <a:r>
              <a:rPr lang="fr-FR" sz="2000" b="1" i="1" dirty="0" err="1"/>
              <a:t>community</a:t>
            </a:r>
            <a:r>
              <a:rPr lang="fr-FR" sz="2000" b="1" i="1" dirty="0"/>
              <a:t> manager »)</a:t>
            </a:r>
            <a:endParaRPr sz="2000" dirty="0"/>
          </a:p>
          <a:p>
            <a:pPr marL="342900" lvl="0" indent="-342900" algn="l" rtl="0">
              <a:lnSpc>
                <a:spcPct val="125000"/>
              </a:lnSpc>
              <a:spcBef>
                <a:spcPts val="1200"/>
              </a:spcBef>
              <a:spcAft>
                <a:spcPts val="0"/>
              </a:spcAft>
              <a:buSzPts val="1800"/>
              <a:buFont typeface="Arial"/>
              <a:buAutoNum type="arabicPeriod"/>
            </a:pPr>
            <a:r>
              <a:rPr lang="fr-FR" sz="2000" b="1" dirty="0"/>
              <a:t>Infrastructure participative est dépendante du projet (objectif, financement, population, temps)</a:t>
            </a:r>
            <a:endParaRPr sz="2000" dirty="0"/>
          </a:p>
        </p:txBody>
      </p:sp>
      <p:sp>
        <p:nvSpPr>
          <p:cNvPr id="252" name="Google Shape;252;p13"/>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17</a:t>
            </a:fld>
            <a:endParaRPr/>
          </a:p>
        </p:txBody>
      </p:sp>
      <p:sp>
        <p:nvSpPr>
          <p:cNvPr id="253" name="Google Shape;253;p13"/>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sp>
        <p:nvSpPr>
          <p:cNvPr id="258" name="Google Shape;258;p14"/>
          <p:cNvSpPr txBox="1">
            <a:spLocks noGrp="1"/>
          </p:cNvSpPr>
          <p:nvPr>
            <p:ph type="title"/>
          </p:nvPr>
        </p:nvSpPr>
        <p:spPr>
          <a:xfrm>
            <a:off x="643024" y="381745"/>
            <a:ext cx="10575103" cy="882304"/>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r>
              <a:rPr lang="fr-FR" sz="4000"/>
              <a:t>En services de prévention en santé publique</a:t>
            </a:r>
            <a:endParaRPr sz="4800"/>
          </a:p>
        </p:txBody>
      </p:sp>
      <p:sp>
        <p:nvSpPr>
          <p:cNvPr id="259" name="Google Shape;259;p14"/>
          <p:cNvSpPr txBox="1">
            <a:spLocks noGrp="1"/>
          </p:cNvSpPr>
          <p:nvPr>
            <p:ph type="body" idx="1"/>
          </p:nvPr>
        </p:nvSpPr>
        <p:spPr>
          <a:xfrm>
            <a:off x="739738" y="2945484"/>
            <a:ext cx="5285343" cy="4101000"/>
          </a:xfrm>
          <a:prstGeom prst="rect">
            <a:avLst/>
          </a:prstGeom>
          <a:noFill/>
          <a:ln>
            <a:noFill/>
          </a:ln>
        </p:spPr>
        <p:txBody>
          <a:bodyPr spcFirstLastPara="1" wrap="square" lIns="91425" tIns="45700" rIns="91425" bIns="45700" anchor="t" anchorCtr="0">
            <a:normAutofit/>
          </a:bodyPr>
          <a:lstStyle/>
          <a:p>
            <a:pPr marL="228600" lvl="0" indent="-228600" algn="l" rtl="0">
              <a:lnSpc>
                <a:spcPct val="125000"/>
              </a:lnSpc>
              <a:spcBef>
                <a:spcPts val="0"/>
              </a:spcBef>
              <a:spcAft>
                <a:spcPts val="0"/>
              </a:spcAft>
              <a:buSzPts val="1800"/>
              <a:buFont typeface="Arial"/>
              <a:buChar char="•"/>
            </a:pPr>
            <a:r>
              <a:rPr lang="fr-FR" dirty="0"/>
              <a:t>Conseil communautaire ayant participé tout le long du processus</a:t>
            </a:r>
            <a:endParaRPr dirty="0"/>
          </a:p>
          <a:p>
            <a:pPr marL="228600" lvl="0" indent="-228600" algn="l" rtl="0">
              <a:lnSpc>
                <a:spcPct val="125000"/>
              </a:lnSpc>
              <a:spcBef>
                <a:spcPts val="0"/>
              </a:spcBef>
              <a:spcAft>
                <a:spcPts val="0"/>
              </a:spcAft>
              <a:buSzPts val="1800"/>
              <a:buFont typeface="Arial"/>
              <a:buChar char="•"/>
            </a:pPr>
            <a:r>
              <a:rPr lang="fr-FR" dirty="0"/>
              <a:t>Prise de décision partagée</a:t>
            </a:r>
            <a:endParaRPr dirty="0"/>
          </a:p>
          <a:p>
            <a:pPr marL="228600" lvl="0" indent="-228600" algn="l" rtl="0">
              <a:lnSpc>
                <a:spcPct val="125000"/>
              </a:lnSpc>
              <a:spcBef>
                <a:spcPts val="0"/>
              </a:spcBef>
              <a:spcAft>
                <a:spcPts val="0"/>
              </a:spcAft>
              <a:buSzPts val="1800"/>
              <a:buFont typeface="Arial"/>
              <a:buChar char="•"/>
            </a:pPr>
            <a:r>
              <a:rPr lang="fr-FR" dirty="0"/>
              <a:t>Constituées de patientes experte et représentantes de la ligue + Santé Publique France. Pas de membres représentants la population cible de l’essai</a:t>
            </a:r>
            <a:endParaRPr dirty="0"/>
          </a:p>
          <a:p>
            <a:pPr marL="228600" lvl="0" indent="-228600" algn="l" rtl="0">
              <a:lnSpc>
                <a:spcPct val="125000"/>
              </a:lnSpc>
              <a:spcBef>
                <a:spcPts val="0"/>
              </a:spcBef>
              <a:spcAft>
                <a:spcPts val="0"/>
              </a:spcAft>
              <a:buSzPts val="1800"/>
              <a:buFont typeface="Arial"/>
              <a:buChar char="•"/>
            </a:pPr>
            <a:r>
              <a:rPr lang="fr-FR" dirty="0"/>
              <a:t>Résultats du projet montrant efficacité de l’intervention </a:t>
            </a:r>
            <a:r>
              <a:rPr lang="fr-FR" dirty="0" err="1"/>
              <a:t>co</a:t>
            </a:r>
            <a:r>
              <a:rPr lang="fr-FR" dirty="0"/>
              <a:t>- construite</a:t>
            </a:r>
            <a:endParaRPr dirty="0"/>
          </a:p>
        </p:txBody>
      </p:sp>
      <p:sp>
        <p:nvSpPr>
          <p:cNvPr id="260" name="Google Shape;260;p14"/>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18</a:t>
            </a:fld>
            <a:endParaRPr/>
          </a:p>
        </p:txBody>
      </p:sp>
      <p:sp>
        <p:nvSpPr>
          <p:cNvPr id="261" name="Google Shape;261;p14"/>
          <p:cNvSpPr/>
          <p:nvPr/>
        </p:nvSpPr>
        <p:spPr>
          <a:xfrm>
            <a:off x="-26127" y="5898834"/>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263" name="Google Shape;263;p14"/>
          <p:cNvPicPr preferRelativeResize="0"/>
          <p:nvPr/>
        </p:nvPicPr>
        <p:blipFill rotWithShape="1">
          <a:blip r:embed="rId3">
            <a:alphaModFix/>
          </a:blip>
          <a:srcRect/>
          <a:stretch/>
        </p:blipFill>
        <p:spPr>
          <a:xfrm>
            <a:off x="9276296" y="2236529"/>
            <a:ext cx="1646520" cy="610806"/>
          </a:xfrm>
          <a:prstGeom prst="rect">
            <a:avLst/>
          </a:prstGeom>
          <a:noFill/>
          <a:ln>
            <a:noFill/>
          </a:ln>
        </p:spPr>
      </p:pic>
      <p:pic>
        <p:nvPicPr>
          <p:cNvPr id="264" name="Google Shape;264;p14"/>
          <p:cNvPicPr preferRelativeResize="0"/>
          <p:nvPr/>
        </p:nvPicPr>
        <p:blipFill rotWithShape="1">
          <a:blip r:embed="rId4">
            <a:alphaModFix/>
          </a:blip>
          <a:srcRect/>
          <a:stretch/>
        </p:blipFill>
        <p:spPr>
          <a:xfrm>
            <a:off x="7700983" y="2261518"/>
            <a:ext cx="1325035" cy="560829"/>
          </a:xfrm>
          <a:prstGeom prst="rect">
            <a:avLst/>
          </a:prstGeom>
          <a:noFill/>
          <a:ln>
            <a:noFill/>
          </a:ln>
        </p:spPr>
      </p:pic>
      <p:sp>
        <p:nvSpPr>
          <p:cNvPr id="265" name="Google Shape;265;p14"/>
          <p:cNvSpPr txBox="1"/>
          <p:nvPr/>
        </p:nvSpPr>
        <p:spPr>
          <a:xfrm>
            <a:off x="6426158" y="2924599"/>
            <a:ext cx="5985701" cy="4101060"/>
          </a:xfrm>
          <a:prstGeom prst="rect">
            <a:avLst/>
          </a:prstGeom>
          <a:noFill/>
          <a:ln>
            <a:noFill/>
          </a:ln>
        </p:spPr>
        <p:txBody>
          <a:bodyPr spcFirstLastPara="1" wrap="square" lIns="91425" tIns="45700" rIns="91425" bIns="45700" anchor="t" anchorCtr="0">
            <a:normAutofit/>
          </a:bodyPr>
          <a:lstStyle/>
          <a:p>
            <a:pPr marL="228600" marR="0" lvl="0" indent="-228600" algn="l" rtl="0">
              <a:lnSpc>
                <a:spcPct val="125000"/>
              </a:lnSpc>
              <a:spcBef>
                <a:spcPts val="0"/>
              </a:spcBef>
              <a:spcAft>
                <a:spcPts val="0"/>
              </a:spcAft>
              <a:buClr>
                <a:srgbClr val="000000"/>
              </a:buClr>
              <a:buSzPts val="1800"/>
              <a:buFont typeface="Arial"/>
              <a:buChar char="•"/>
            </a:pPr>
            <a:r>
              <a:rPr lang="fr-FR" sz="1800" b="0" i="0" u="none" strike="noStrike" cap="none" dirty="0">
                <a:solidFill>
                  <a:srgbClr val="000000"/>
                </a:solidFill>
                <a:latin typeface="Overlock"/>
                <a:ea typeface="Overlock"/>
                <a:cs typeface="Overlock"/>
                <a:sym typeface="Overlock"/>
              </a:rPr>
              <a:t>Groupe de citoyens qui participe à tous les projets de recherche issus du réseau</a:t>
            </a:r>
            <a:endParaRPr dirty="0"/>
          </a:p>
          <a:p>
            <a:pPr marL="228600" marR="0" lvl="0" indent="-228600" algn="l" rtl="0">
              <a:lnSpc>
                <a:spcPct val="125000"/>
              </a:lnSpc>
              <a:spcBef>
                <a:spcPts val="0"/>
              </a:spcBef>
              <a:spcAft>
                <a:spcPts val="0"/>
              </a:spcAft>
              <a:buClr>
                <a:srgbClr val="000000"/>
              </a:buClr>
              <a:buSzPts val="1800"/>
              <a:buFont typeface="Arial"/>
              <a:buChar char="•"/>
            </a:pPr>
            <a:r>
              <a:rPr lang="fr-FR" sz="1800" b="0" i="0" u="none" strike="noStrike" cap="none" dirty="0">
                <a:solidFill>
                  <a:srgbClr val="000000"/>
                </a:solidFill>
                <a:latin typeface="Overlock"/>
                <a:ea typeface="Overlock"/>
                <a:cs typeface="Overlock"/>
                <a:sym typeface="Overlock"/>
              </a:rPr>
              <a:t>Différents niveaux d’implication du groupe: </a:t>
            </a:r>
            <a:r>
              <a:rPr lang="fr-FR" sz="1800" dirty="0">
                <a:latin typeface="Overlock"/>
                <a:ea typeface="Overlock"/>
                <a:cs typeface="Overlock"/>
                <a:sym typeface="Overlock"/>
              </a:rPr>
              <a:t>i</a:t>
            </a:r>
            <a:r>
              <a:rPr lang="fr-FR" sz="1800" b="0" i="0" u="none" strike="noStrike" cap="none" dirty="0">
                <a:solidFill>
                  <a:srgbClr val="000000"/>
                </a:solidFill>
                <a:latin typeface="Overlock"/>
                <a:ea typeface="Overlock"/>
                <a:cs typeface="Overlock"/>
                <a:sym typeface="Overlock"/>
              </a:rPr>
              <a:t>mplication projet dépendante</a:t>
            </a:r>
            <a:endParaRPr dirty="0"/>
          </a:p>
          <a:p>
            <a:pPr marL="228600" marR="0" lvl="0" indent="-228600" algn="l" rtl="0">
              <a:lnSpc>
                <a:spcPct val="125000"/>
              </a:lnSpc>
              <a:spcBef>
                <a:spcPts val="0"/>
              </a:spcBef>
              <a:spcAft>
                <a:spcPts val="0"/>
              </a:spcAft>
              <a:buClr>
                <a:srgbClr val="000000"/>
              </a:buClr>
              <a:buSzPts val="1800"/>
              <a:buFont typeface="Arial"/>
              <a:buChar char="•"/>
            </a:pPr>
            <a:r>
              <a:rPr lang="fr-FR" sz="1800" b="0" i="0" u="none" strike="noStrike" cap="none" dirty="0">
                <a:solidFill>
                  <a:srgbClr val="000000"/>
                </a:solidFill>
                <a:latin typeface="Overlock"/>
                <a:ea typeface="Overlock"/>
                <a:cs typeface="Overlock"/>
                <a:sym typeface="Overlock"/>
              </a:rPr>
              <a:t>Recrutement des membre via différents canaux: effet boule de neige, participation à des colloques, affichage dans association/salles d’attente de cabinets médicaux…</a:t>
            </a:r>
            <a:endParaRPr dirty="0"/>
          </a:p>
          <a:p>
            <a:pPr marL="228600" marR="0" lvl="0" indent="-228600" algn="l" rtl="0">
              <a:lnSpc>
                <a:spcPct val="125000"/>
              </a:lnSpc>
              <a:spcBef>
                <a:spcPts val="0"/>
              </a:spcBef>
              <a:spcAft>
                <a:spcPts val="0"/>
              </a:spcAft>
              <a:buClr>
                <a:srgbClr val="000000"/>
              </a:buClr>
              <a:buSzPts val="1800"/>
              <a:buFont typeface="Arial"/>
              <a:buChar char="•"/>
            </a:pPr>
            <a:r>
              <a:rPr lang="fr-FR" sz="1800" dirty="0">
                <a:latin typeface="Overlock"/>
                <a:ea typeface="Overlock"/>
                <a:cs typeface="Overlock"/>
                <a:sym typeface="Overlock"/>
              </a:rPr>
              <a:t>Essentiellement g</a:t>
            </a:r>
            <a:r>
              <a:rPr lang="fr-FR" sz="1800" b="0" i="0" u="none" strike="noStrike" cap="none" dirty="0">
                <a:solidFill>
                  <a:srgbClr val="000000"/>
                </a:solidFill>
                <a:latin typeface="Overlock"/>
                <a:ea typeface="Overlock"/>
                <a:cs typeface="Overlock"/>
                <a:sym typeface="Overlock"/>
              </a:rPr>
              <a:t>roupe non représentatif</a:t>
            </a:r>
            <a:endParaRPr dirty="0"/>
          </a:p>
          <a:p>
            <a:pPr marL="228600" marR="0" lvl="0" indent="-228600" algn="l" rtl="0">
              <a:lnSpc>
                <a:spcPct val="125000"/>
              </a:lnSpc>
              <a:spcBef>
                <a:spcPts val="0"/>
              </a:spcBef>
              <a:spcAft>
                <a:spcPts val="0"/>
              </a:spcAft>
              <a:buClr>
                <a:srgbClr val="000000"/>
              </a:buClr>
              <a:buSzPts val="1800"/>
              <a:buFont typeface="Arial"/>
              <a:buChar char="•"/>
            </a:pPr>
            <a:r>
              <a:rPr lang="fr-FR" sz="1800" b="0" i="0" u="none" strike="noStrike" cap="none" dirty="0">
                <a:solidFill>
                  <a:srgbClr val="000000"/>
                </a:solidFill>
                <a:latin typeface="Overlock"/>
                <a:ea typeface="Overlock"/>
                <a:cs typeface="Overlock"/>
                <a:sym typeface="Overlock"/>
              </a:rPr>
              <a:t>Evaluation en cours</a:t>
            </a:r>
            <a:endParaRPr dirty="0"/>
          </a:p>
          <a:p>
            <a:pPr marL="228600" marR="0" lvl="0" indent="-114300" algn="l" rtl="0">
              <a:lnSpc>
                <a:spcPct val="125000"/>
              </a:lnSpc>
              <a:spcBef>
                <a:spcPts val="0"/>
              </a:spcBef>
              <a:spcAft>
                <a:spcPts val="0"/>
              </a:spcAft>
              <a:buClr>
                <a:srgbClr val="000000"/>
              </a:buClr>
              <a:buSzPts val="1800"/>
              <a:buFont typeface="Arial"/>
              <a:buNone/>
            </a:pPr>
            <a:endParaRPr sz="1800" b="0" i="0" u="none" strike="noStrike" cap="none" dirty="0">
              <a:solidFill>
                <a:srgbClr val="000000"/>
              </a:solidFill>
              <a:highlight>
                <a:srgbClr val="FFFF00"/>
              </a:highlight>
              <a:latin typeface="Overlock"/>
              <a:ea typeface="Overlock"/>
              <a:cs typeface="Overlock"/>
              <a:sym typeface="Overlock"/>
            </a:endParaRPr>
          </a:p>
        </p:txBody>
      </p:sp>
      <p:pic>
        <p:nvPicPr>
          <p:cNvPr id="266" name="Google Shape;266;p14"/>
          <p:cNvPicPr preferRelativeResize="0"/>
          <p:nvPr/>
        </p:nvPicPr>
        <p:blipFill rotWithShape="1">
          <a:blip r:embed="rId5">
            <a:alphaModFix/>
          </a:blip>
          <a:srcRect/>
          <a:stretch/>
        </p:blipFill>
        <p:spPr>
          <a:xfrm>
            <a:off x="2318302" y="2322841"/>
            <a:ext cx="1325035" cy="458533"/>
          </a:xfrm>
          <a:prstGeom prst="rect">
            <a:avLst/>
          </a:prstGeom>
          <a:noFill/>
          <a:ln>
            <a:noFill/>
          </a:ln>
        </p:spPr>
      </p:pic>
      <p:sp>
        <p:nvSpPr>
          <p:cNvPr id="267" name="Google Shape;267;p14"/>
          <p:cNvSpPr/>
          <p:nvPr/>
        </p:nvSpPr>
        <p:spPr>
          <a:xfrm>
            <a:off x="972078" y="1428159"/>
            <a:ext cx="4026336" cy="730583"/>
          </a:xfrm>
          <a:prstGeom prst="roundRect">
            <a:avLst>
              <a:gd name="adj" fmla="val 16667"/>
            </a:avLst>
          </a:prstGeom>
          <a:solidFill>
            <a:schemeClr val="accent3"/>
          </a:solidFill>
          <a:ln w="25400" cap="flat" cmpd="sng">
            <a:solidFill>
              <a:srgbClr val="3C4A1B"/>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1600" b="0" i="0" u="none" strike="noStrike" cap="none" dirty="0">
                <a:solidFill>
                  <a:schemeClr val="lt1"/>
                </a:solidFill>
                <a:latin typeface="Overlock"/>
                <a:ea typeface="Overlock"/>
                <a:cs typeface="Overlock"/>
                <a:sym typeface="Overlock"/>
              </a:rPr>
              <a:t>DECODE – Dépistage du cancer colorectal en milieu défavorisé et littératie en santé</a:t>
            </a:r>
            <a:endParaRPr sz="1600" dirty="0"/>
          </a:p>
        </p:txBody>
      </p:sp>
      <p:sp>
        <p:nvSpPr>
          <p:cNvPr id="268" name="Google Shape;268;p14"/>
          <p:cNvSpPr/>
          <p:nvPr/>
        </p:nvSpPr>
        <p:spPr>
          <a:xfrm>
            <a:off x="6973126" y="1428160"/>
            <a:ext cx="4801057" cy="731106"/>
          </a:xfrm>
          <a:prstGeom prst="roundRect">
            <a:avLst>
              <a:gd name="adj" fmla="val 16667"/>
            </a:avLst>
          </a:prstGeom>
          <a:solidFill>
            <a:schemeClr val="accent3"/>
          </a:solidFill>
          <a:ln w="25400" cap="flat" cmpd="sng">
            <a:solidFill>
              <a:srgbClr val="3C4A1B"/>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1600" b="0" i="0" u="none" strike="noStrike" cap="none">
                <a:solidFill>
                  <a:schemeClr val="lt1"/>
                </a:solidFill>
                <a:latin typeface="Overlock"/>
                <a:ea typeface="Overlock"/>
                <a:cs typeface="Overlock"/>
                <a:sym typeface="Overlock"/>
              </a:rPr>
              <a:t>CANCEPT – Réseau de prévention primaire des cancers</a:t>
            </a:r>
            <a:endParaRPr sz="16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6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5" grpId="0"/>
      <p:bldP spid="26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72"/>
        <p:cNvGrpSpPr/>
        <p:nvPr/>
      </p:nvGrpSpPr>
      <p:grpSpPr>
        <a:xfrm>
          <a:off x="0" y="0"/>
          <a:ext cx="0" cy="0"/>
          <a:chOff x="0" y="0"/>
          <a:chExt cx="0" cy="0"/>
        </a:xfrm>
      </p:grpSpPr>
      <p:sp>
        <p:nvSpPr>
          <p:cNvPr id="273" name="Google Shape;273;p15"/>
          <p:cNvSpPr txBox="1">
            <a:spLocks noGrp="1"/>
          </p:cNvSpPr>
          <p:nvPr>
            <p:ph type="title"/>
          </p:nvPr>
        </p:nvSpPr>
        <p:spPr>
          <a:xfrm>
            <a:off x="643024" y="381745"/>
            <a:ext cx="9005965" cy="979714"/>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SzPts val="1400"/>
              <a:buNone/>
            </a:pPr>
            <a:r>
              <a:rPr lang="fr-FR" sz="4800"/>
              <a:t>En milieu communautaire</a:t>
            </a:r>
            <a:endParaRPr sz="4800"/>
          </a:p>
        </p:txBody>
      </p:sp>
      <p:sp>
        <p:nvSpPr>
          <p:cNvPr id="274" name="Google Shape;274;p15"/>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19</a:t>
            </a:fld>
            <a:endParaRPr/>
          </a:p>
        </p:txBody>
      </p:sp>
      <p:sp>
        <p:nvSpPr>
          <p:cNvPr id="275" name="Google Shape;275;p15"/>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276" name="Google Shape;276;p15"/>
          <p:cNvSpPr/>
          <p:nvPr/>
        </p:nvSpPr>
        <p:spPr>
          <a:xfrm>
            <a:off x="5946631" y="2986027"/>
            <a:ext cx="2874211" cy="752409"/>
          </a:xfrm>
          <a:prstGeom prst="ellipse">
            <a:avLst/>
          </a:prstGeom>
          <a:solidFill>
            <a:srgbClr val="D1ECE2"/>
          </a:solidFill>
          <a:ln w="25400" cap="flat" cmpd="sng">
            <a:solidFill>
              <a:srgbClr val="00B05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fr-FR" sz="1200" b="1" i="0" u="none" strike="noStrike" cap="none">
                <a:solidFill>
                  <a:schemeClr val="dk1"/>
                </a:solidFill>
                <a:latin typeface="Arial"/>
                <a:ea typeface="Arial"/>
                <a:cs typeface="Arial"/>
                <a:sym typeface="Arial"/>
              </a:rPr>
              <a:t>Consortium de recherche sur le suivi de grossesse</a:t>
            </a:r>
            <a:endParaRPr sz="1200" b="1" i="0" u="none" strike="noStrike" cap="none">
              <a:solidFill>
                <a:schemeClr val="dk1"/>
              </a:solidFill>
              <a:latin typeface="Arial"/>
              <a:ea typeface="Arial"/>
              <a:cs typeface="Arial"/>
              <a:sym typeface="Arial"/>
            </a:endParaRPr>
          </a:p>
        </p:txBody>
      </p:sp>
      <p:sp>
        <p:nvSpPr>
          <p:cNvPr id="277" name="Google Shape;277;p15"/>
          <p:cNvSpPr/>
          <p:nvPr/>
        </p:nvSpPr>
        <p:spPr>
          <a:xfrm>
            <a:off x="9236754" y="2977177"/>
            <a:ext cx="2760391" cy="752408"/>
          </a:xfrm>
          <a:prstGeom prst="ellipse">
            <a:avLst/>
          </a:prstGeom>
          <a:solidFill>
            <a:srgbClr val="D1ECE2"/>
          </a:solidFill>
          <a:ln w="25400" cap="flat" cmpd="sng">
            <a:solidFill>
              <a:srgbClr val="00B05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fr-FR" sz="1200" b="1" i="0" u="none" strike="noStrike" cap="none">
                <a:solidFill>
                  <a:schemeClr val="dk1"/>
                </a:solidFill>
                <a:latin typeface="Arial"/>
                <a:ea typeface="Arial"/>
                <a:cs typeface="Arial"/>
                <a:sym typeface="Arial"/>
              </a:rPr>
              <a:t>Groupe communautaire de femmes afghanes</a:t>
            </a:r>
            <a:endParaRPr sz="1200" b="1" i="0" u="none" strike="noStrike" cap="none">
              <a:solidFill>
                <a:schemeClr val="dk1"/>
              </a:solidFill>
              <a:latin typeface="Arial"/>
              <a:ea typeface="Arial"/>
              <a:cs typeface="Arial"/>
              <a:sym typeface="Arial"/>
            </a:endParaRPr>
          </a:p>
        </p:txBody>
      </p:sp>
      <p:sp>
        <p:nvSpPr>
          <p:cNvPr id="278" name="Google Shape;278;p15"/>
          <p:cNvSpPr/>
          <p:nvPr/>
        </p:nvSpPr>
        <p:spPr>
          <a:xfrm>
            <a:off x="7686576" y="2000587"/>
            <a:ext cx="2744778" cy="1020108"/>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fr-FR" sz="1050" b="1" i="1" u="none" strike="noStrike" cap="none" dirty="0">
                <a:solidFill>
                  <a:schemeClr val="dk1"/>
                </a:solidFill>
                <a:latin typeface="Arial"/>
                <a:ea typeface="Arial"/>
                <a:cs typeface="Arial"/>
                <a:sym typeface="Arial"/>
              </a:rPr>
              <a:t>Coordinatrice de recherche</a:t>
            </a:r>
            <a:endParaRPr sz="2000" dirty="0"/>
          </a:p>
          <a:p>
            <a:pPr marL="0" marR="0" lvl="0" indent="0" algn="ctr" rtl="0">
              <a:lnSpc>
                <a:spcPct val="100000"/>
              </a:lnSpc>
              <a:spcBef>
                <a:spcPts val="0"/>
              </a:spcBef>
              <a:spcAft>
                <a:spcPts val="0"/>
              </a:spcAft>
              <a:buNone/>
            </a:pPr>
            <a:r>
              <a:rPr lang="fr-FR" sz="1050" b="1" i="1" u="none" strike="noStrike" cap="none" dirty="0">
                <a:solidFill>
                  <a:schemeClr val="dk1"/>
                </a:solidFill>
                <a:latin typeface="Arial"/>
                <a:ea typeface="Arial"/>
                <a:cs typeface="Arial"/>
                <a:sym typeface="Arial"/>
              </a:rPr>
              <a:t>(Saha </a:t>
            </a:r>
            <a:r>
              <a:rPr lang="fr-FR" sz="1050" b="1" i="1" u="none" strike="noStrike" cap="none" dirty="0" err="1">
                <a:solidFill>
                  <a:schemeClr val="dk1"/>
                </a:solidFill>
                <a:latin typeface="Arial"/>
                <a:ea typeface="Arial"/>
                <a:cs typeface="Arial"/>
                <a:sym typeface="Arial"/>
              </a:rPr>
              <a:t>Naseri</a:t>
            </a:r>
            <a:r>
              <a:rPr lang="fr-FR" sz="1050" b="1" i="1" u="none" strike="noStrike" cap="none" dirty="0">
                <a:solidFill>
                  <a:schemeClr val="dk1"/>
                </a:solidFill>
                <a:latin typeface="Arial"/>
                <a:ea typeface="Arial"/>
                <a:cs typeface="Arial"/>
                <a:sym typeface="Arial"/>
              </a:rPr>
              <a:t>)</a:t>
            </a:r>
            <a:endParaRPr sz="2000" dirty="0"/>
          </a:p>
        </p:txBody>
      </p:sp>
      <p:cxnSp>
        <p:nvCxnSpPr>
          <p:cNvPr id="279" name="Google Shape;279;p15"/>
          <p:cNvCxnSpPr>
            <a:stCxn id="276" idx="7"/>
            <a:endCxn id="277" idx="1"/>
          </p:cNvCxnSpPr>
          <p:nvPr/>
        </p:nvCxnSpPr>
        <p:spPr>
          <a:xfrm rot="-5400000">
            <a:off x="9015974" y="2471165"/>
            <a:ext cx="9000" cy="1241100"/>
          </a:xfrm>
          <a:prstGeom prst="curvedConnector3">
            <a:avLst>
              <a:gd name="adj1" fmla="val 3862642"/>
            </a:avLst>
          </a:prstGeom>
          <a:noFill/>
          <a:ln w="9525" cap="flat" cmpd="sng">
            <a:solidFill>
              <a:srgbClr val="4A9520"/>
            </a:solidFill>
            <a:prstDash val="solid"/>
            <a:round/>
            <a:headEnd type="triangle" w="med" len="med"/>
            <a:tailEnd type="triangle" w="med" len="med"/>
          </a:ln>
        </p:spPr>
      </p:cxnSp>
      <p:sp>
        <p:nvSpPr>
          <p:cNvPr id="280" name="Google Shape;280;p15"/>
          <p:cNvSpPr/>
          <p:nvPr/>
        </p:nvSpPr>
        <p:spPr>
          <a:xfrm>
            <a:off x="6146415" y="1520198"/>
            <a:ext cx="5966816" cy="581801"/>
          </a:xfrm>
          <a:prstGeom prst="roundRect">
            <a:avLst>
              <a:gd name="adj" fmla="val 16667"/>
            </a:avLst>
          </a:prstGeom>
          <a:solidFill>
            <a:schemeClr val="accent3"/>
          </a:solidFill>
          <a:ln w="25400" cap="flat" cmpd="sng">
            <a:solidFill>
              <a:srgbClr val="3C4A1B"/>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1600" b="0" i="0" u="none" strike="noStrike" cap="none" dirty="0">
                <a:solidFill>
                  <a:schemeClr val="lt1"/>
                </a:solidFill>
                <a:latin typeface="Overlock"/>
                <a:ea typeface="Overlock"/>
                <a:cs typeface="Overlock"/>
                <a:sym typeface="Overlock"/>
              </a:rPr>
              <a:t>NAFIS – </a:t>
            </a:r>
            <a:r>
              <a:rPr lang="fr-FR" sz="1600" b="0" i="0" u="none" strike="noStrike" cap="none" dirty="0" err="1">
                <a:solidFill>
                  <a:schemeClr val="lt1"/>
                </a:solidFill>
                <a:latin typeface="Overlock"/>
                <a:ea typeface="Overlock"/>
                <a:cs typeface="Overlock"/>
                <a:sym typeface="Overlock"/>
              </a:rPr>
              <a:t>Co-construire</a:t>
            </a:r>
            <a:r>
              <a:rPr lang="fr-FR" sz="1600" b="0" i="0" u="none" strike="noStrike" cap="none" dirty="0">
                <a:solidFill>
                  <a:schemeClr val="lt1"/>
                </a:solidFill>
                <a:latin typeface="Overlock"/>
                <a:ea typeface="Overlock"/>
                <a:cs typeface="Overlock"/>
                <a:sym typeface="Overlock"/>
              </a:rPr>
              <a:t> </a:t>
            </a:r>
            <a:r>
              <a:rPr lang="fr-FR" sz="1600" dirty="0">
                <a:solidFill>
                  <a:schemeClr val="lt1"/>
                </a:solidFill>
                <a:latin typeface="Overlock"/>
                <a:ea typeface="Overlock"/>
                <a:cs typeface="Overlock"/>
                <a:sym typeface="Overlock"/>
              </a:rPr>
              <a:t>des vidéos éducatives culturellement adaptées sur le s</a:t>
            </a:r>
            <a:r>
              <a:rPr lang="fr-FR" sz="1600" b="0" i="0" u="none" strike="noStrike" cap="none" dirty="0">
                <a:solidFill>
                  <a:schemeClr val="lt1"/>
                </a:solidFill>
                <a:latin typeface="Overlock"/>
                <a:ea typeface="Overlock"/>
                <a:cs typeface="Overlock"/>
                <a:sym typeface="Overlock"/>
              </a:rPr>
              <a:t>uivi de grossesse chez les femmes migrantes afghanes</a:t>
            </a:r>
            <a:endParaRPr sz="1600" dirty="0"/>
          </a:p>
        </p:txBody>
      </p:sp>
      <p:sp>
        <p:nvSpPr>
          <p:cNvPr id="281" name="Google Shape;281;p15"/>
          <p:cNvSpPr/>
          <p:nvPr/>
        </p:nvSpPr>
        <p:spPr>
          <a:xfrm>
            <a:off x="393263" y="1520198"/>
            <a:ext cx="4974011" cy="581801"/>
          </a:xfrm>
          <a:prstGeom prst="roundRect">
            <a:avLst>
              <a:gd name="adj" fmla="val 16667"/>
            </a:avLst>
          </a:prstGeom>
          <a:solidFill>
            <a:schemeClr val="accent3"/>
          </a:solidFill>
          <a:ln w="25400" cap="flat" cmpd="sng">
            <a:solidFill>
              <a:srgbClr val="3C4A1B"/>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1600" b="0" i="0" u="none" strike="noStrike" cap="none" dirty="0">
                <a:solidFill>
                  <a:schemeClr val="lt1"/>
                </a:solidFill>
                <a:latin typeface="Overlock"/>
                <a:ea typeface="Overlock"/>
                <a:cs typeface="Overlock"/>
                <a:sym typeface="Overlock"/>
              </a:rPr>
              <a:t>PROMOTE – </a:t>
            </a:r>
            <a:r>
              <a:rPr lang="fr-FR" sz="1600" b="0" i="0" u="none" strike="noStrike" cap="none" dirty="0" err="1">
                <a:solidFill>
                  <a:schemeClr val="lt1"/>
                </a:solidFill>
                <a:latin typeface="Overlock"/>
                <a:ea typeface="Overlock"/>
                <a:cs typeface="Overlock"/>
                <a:sym typeface="Overlock"/>
              </a:rPr>
              <a:t>Co-développer</a:t>
            </a:r>
            <a:r>
              <a:rPr lang="fr-FR" sz="1600" b="0" i="0" u="none" strike="noStrike" cap="none" dirty="0">
                <a:solidFill>
                  <a:schemeClr val="lt1"/>
                </a:solidFill>
                <a:latin typeface="Overlock"/>
                <a:ea typeface="Overlock"/>
                <a:cs typeface="Overlock"/>
                <a:sym typeface="Overlock"/>
              </a:rPr>
              <a:t> un protocole d’évaluation sur une intervention en santé mentale étudiante</a:t>
            </a:r>
            <a:endParaRPr sz="1600" dirty="0"/>
          </a:p>
        </p:txBody>
      </p:sp>
      <p:sp>
        <p:nvSpPr>
          <p:cNvPr id="282" name="Google Shape;282;p15"/>
          <p:cNvSpPr/>
          <p:nvPr/>
        </p:nvSpPr>
        <p:spPr>
          <a:xfrm>
            <a:off x="419183" y="2986028"/>
            <a:ext cx="2160660" cy="752409"/>
          </a:xfrm>
          <a:prstGeom prst="roundRect">
            <a:avLst>
              <a:gd name="adj" fmla="val 16667"/>
            </a:avLst>
          </a:prstGeom>
          <a:solidFill>
            <a:srgbClr val="C5D8F1"/>
          </a:solidFill>
          <a:ln w="25400" cap="flat" cmpd="sng">
            <a:solidFill>
              <a:schemeClr val="dk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fr-FR" sz="1200" b="1" i="0" u="none" strike="noStrike" cap="none">
                <a:solidFill>
                  <a:schemeClr val="dk1"/>
                </a:solidFill>
                <a:latin typeface="Arial"/>
                <a:ea typeface="Arial"/>
                <a:cs typeface="Arial"/>
                <a:sym typeface="Arial"/>
              </a:rPr>
              <a:t>Consortium de recherche</a:t>
            </a:r>
            <a:endParaRPr/>
          </a:p>
          <a:p>
            <a:pPr marL="0" marR="0" lvl="0" indent="0" algn="ctr" rtl="0">
              <a:lnSpc>
                <a:spcPct val="100000"/>
              </a:lnSpc>
              <a:spcBef>
                <a:spcPts val="0"/>
              </a:spcBef>
              <a:spcAft>
                <a:spcPts val="0"/>
              </a:spcAft>
              <a:buNone/>
            </a:pPr>
            <a:r>
              <a:rPr lang="fr-FR" sz="1200" b="1" i="0" u="none" strike="noStrike" cap="none">
                <a:solidFill>
                  <a:schemeClr val="dk1"/>
                </a:solidFill>
                <a:latin typeface="Arial"/>
                <a:ea typeface="Arial"/>
                <a:cs typeface="Arial"/>
                <a:sym typeface="Arial"/>
              </a:rPr>
              <a:t>en santé mentale</a:t>
            </a:r>
            <a:endParaRPr sz="1200" b="1" i="0" u="none" strike="noStrike" cap="none">
              <a:solidFill>
                <a:schemeClr val="dk1"/>
              </a:solidFill>
              <a:latin typeface="Arial"/>
              <a:ea typeface="Arial"/>
              <a:cs typeface="Arial"/>
              <a:sym typeface="Arial"/>
            </a:endParaRPr>
          </a:p>
        </p:txBody>
      </p:sp>
      <p:sp>
        <p:nvSpPr>
          <p:cNvPr id="283" name="Google Shape;283;p15"/>
          <p:cNvSpPr/>
          <p:nvPr/>
        </p:nvSpPr>
        <p:spPr>
          <a:xfrm>
            <a:off x="3210875" y="2986028"/>
            <a:ext cx="2156400" cy="752408"/>
          </a:xfrm>
          <a:prstGeom prst="roundRect">
            <a:avLst>
              <a:gd name="adj" fmla="val 16667"/>
            </a:avLst>
          </a:prstGeom>
          <a:solidFill>
            <a:srgbClr val="C5D8F1"/>
          </a:solidFill>
          <a:ln w="25400" cap="flat" cmpd="sng">
            <a:solidFill>
              <a:schemeClr val="dk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fr-FR" sz="1200" b="1" i="0" u="none" strike="noStrike" cap="none">
                <a:solidFill>
                  <a:schemeClr val="dk1"/>
                </a:solidFill>
                <a:latin typeface="Arial"/>
                <a:ea typeface="Arial"/>
                <a:cs typeface="Arial"/>
                <a:sym typeface="Arial"/>
              </a:rPr>
              <a:t>Programme Jeunes chercheur·e·s Nightline</a:t>
            </a:r>
            <a:endParaRPr/>
          </a:p>
        </p:txBody>
      </p:sp>
      <p:sp>
        <p:nvSpPr>
          <p:cNvPr id="284" name="Google Shape;284;p15"/>
          <p:cNvSpPr/>
          <p:nvPr/>
        </p:nvSpPr>
        <p:spPr>
          <a:xfrm>
            <a:off x="2459394" y="3178483"/>
            <a:ext cx="742800" cy="219088"/>
          </a:xfrm>
          <a:prstGeom prst="leftArrow">
            <a:avLst>
              <a:gd name="adj1" fmla="val 50000"/>
              <a:gd name="adj2" fmla="val 50000"/>
            </a:avLst>
          </a:prstGeom>
          <a:solidFill>
            <a:schemeClr val="lt1"/>
          </a:solidFill>
          <a:ln w="25400" cap="flat" cmpd="sng">
            <a:solidFill>
              <a:schemeClr val="dk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85" name="Google Shape;285;p15"/>
          <p:cNvSpPr/>
          <p:nvPr/>
        </p:nvSpPr>
        <p:spPr>
          <a:xfrm rot="10800000">
            <a:off x="2586377" y="3291722"/>
            <a:ext cx="742800" cy="219088"/>
          </a:xfrm>
          <a:prstGeom prst="leftArrow">
            <a:avLst>
              <a:gd name="adj1" fmla="val 50000"/>
              <a:gd name="adj2" fmla="val 50000"/>
            </a:avLst>
          </a:prstGeom>
          <a:solidFill>
            <a:schemeClr val="lt1"/>
          </a:solidFill>
          <a:ln w="25400" cap="flat" cmpd="sng">
            <a:solidFill>
              <a:schemeClr val="dk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287" name="Google Shape;287;p15"/>
          <p:cNvSpPr/>
          <p:nvPr/>
        </p:nvSpPr>
        <p:spPr>
          <a:xfrm>
            <a:off x="1544297" y="1930750"/>
            <a:ext cx="2744778" cy="1020108"/>
          </a:xfrm>
          <a:prstGeom prst="roundRect">
            <a:avLst>
              <a:gd name="adj" fmla="val 16667"/>
            </a:avLst>
          </a:prstGeom>
          <a:no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fr-FR" sz="1000" b="1" i="1" u="none" strike="noStrike" cap="none" dirty="0">
                <a:solidFill>
                  <a:schemeClr val="dk1"/>
                </a:solidFill>
                <a:latin typeface="Arial"/>
                <a:ea typeface="Arial"/>
                <a:cs typeface="Arial"/>
                <a:sym typeface="Arial"/>
              </a:rPr>
              <a:t>Coordinatrice communautaire</a:t>
            </a:r>
            <a:endParaRPr sz="1000" b="1" i="1" u="none" strike="noStrike" cap="none" dirty="0">
              <a:solidFill>
                <a:schemeClr val="dk1"/>
              </a:solidFill>
              <a:latin typeface="Arial"/>
              <a:ea typeface="Arial"/>
              <a:cs typeface="Arial"/>
              <a:sym typeface="Arial"/>
            </a:endParaRPr>
          </a:p>
          <a:p>
            <a:pPr marL="0" marR="0" lvl="0" indent="0" algn="ctr" rtl="0">
              <a:lnSpc>
                <a:spcPct val="100000"/>
              </a:lnSpc>
              <a:spcBef>
                <a:spcPts val="0"/>
              </a:spcBef>
              <a:spcAft>
                <a:spcPts val="0"/>
              </a:spcAft>
              <a:buNone/>
            </a:pPr>
            <a:r>
              <a:rPr lang="fr-FR" sz="1000" b="1" i="1" u="none" strike="noStrike" cap="none" dirty="0">
                <a:solidFill>
                  <a:schemeClr val="dk1"/>
                </a:solidFill>
                <a:latin typeface="Arial"/>
                <a:ea typeface="Arial"/>
                <a:cs typeface="Arial"/>
                <a:sym typeface="Arial"/>
              </a:rPr>
              <a:t>(Laetitia </a:t>
            </a:r>
            <a:r>
              <a:rPr lang="fr-FR" sz="1000" b="1" i="1" u="none" strike="noStrike" cap="none" dirty="0" err="1">
                <a:solidFill>
                  <a:schemeClr val="dk1"/>
                </a:solidFill>
                <a:latin typeface="Arial"/>
                <a:ea typeface="Arial"/>
                <a:cs typeface="Arial"/>
                <a:sym typeface="Arial"/>
              </a:rPr>
              <a:t>Doudet</a:t>
            </a:r>
            <a:r>
              <a:rPr lang="fr-FR" sz="1000" b="1" i="1" u="none" strike="noStrike" cap="none" dirty="0">
                <a:solidFill>
                  <a:schemeClr val="dk1"/>
                </a:solidFill>
                <a:latin typeface="Arial"/>
                <a:ea typeface="Arial"/>
                <a:cs typeface="Arial"/>
                <a:sym typeface="Arial"/>
              </a:rPr>
              <a:t>)</a:t>
            </a:r>
            <a:endParaRPr sz="1800" dirty="0"/>
          </a:p>
        </p:txBody>
      </p:sp>
      <p:sp>
        <p:nvSpPr>
          <p:cNvPr id="288" name="Google Shape;288;p15"/>
          <p:cNvSpPr txBox="1">
            <a:spLocks noGrp="1"/>
          </p:cNvSpPr>
          <p:nvPr>
            <p:ph type="body" idx="1"/>
          </p:nvPr>
        </p:nvSpPr>
        <p:spPr>
          <a:xfrm>
            <a:off x="987691" y="3775744"/>
            <a:ext cx="3940170" cy="2043900"/>
          </a:xfrm>
          <a:prstGeom prst="rect">
            <a:avLst/>
          </a:prstGeom>
          <a:noFill/>
          <a:ln>
            <a:noFill/>
          </a:ln>
        </p:spPr>
        <p:txBody>
          <a:bodyPr spcFirstLastPara="1" wrap="square" lIns="91425" tIns="45700" rIns="91425" bIns="45700" anchor="ctr" anchorCtr="0">
            <a:normAutofit fontScale="85000" lnSpcReduction="20000"/>
          </a:bodyPr>
          <a:lstStyle/>
          <a:p>
            <a:pPr marL="342900" lvl="0" indent="-342900" algn="l" rtl="0">
              <a:lnSpc>
                <a:spcPct val="125000"/>
              </a:lnSpc>
              <a:spcBef>
                <a:spcPts val="1200"/>
              </a:spcBef>
              <a:spcAft>
                <a:spcPts val="0"/>
              </a:spcAft>
              <a:buSzPct val="117647"/>
              <a:buChar char="•"/>
            </a:pPr>
            <a:r>
              <a:rPr lang="fr-FR"/>
              <a:t>Le consortium participe et accompagne le Programme</a:t>
            </a:r>
            <a:endParaRPr/>
          </a:p>
          <a:p>
            <a:pPr marL="342900" lvl="0" indent="-342900" algn="l" rtl="0">
              <a:lnSpc>
                <a:spcPct val="125000"/>
              </a:lnSpc>
              <a:spcBef>
                <a:spcPts val="1200"/>
              </a:spcBef>
              <a:spcAft>
                <a:spcPts val="0"/>
              </a:spcAft>
              <a:buSzPct val="117647"/>
              <a:buChar char="•"/>
            </a:pPr>
            <a:r>
              <a:rPr lang="fr-FR"/>
              <a:t>Les jeunes chercheur·se·s sont formé·e·s et mènent la recherche (étude qualitative)</a:t>
            </a:r>
            <a:endParaRPr/>
          </a:p>
          <a:p>
            <a:pPr marL="342900" lvl="0" indent="-342900" algn="l" rtl="0">
              <a:lnSpc>
                <a:spcPct val="125000"/>
              </a:lnSpc>
              <a:spcBef>
                <a:spcPts val="1200"/>
              </a:spcBef>
              <a:spcAft>
                <a:spcPts val="0"/>
              </a:spcAft>
              <a:buSzPct val="117647"/>
              <a:buChar char="•"/>
            </a:pPr>
            <a:r>
              <a:rPr lang="fr-FR"/>
              <a:t>Les jeunes chercheur·se·s sont inviter à rejoindre le consortium</a:t>
            </a:r>
            <a:endParaRPr/>
          </a:p>
        </p:txBody>
      </p:sp>
      <p:sp>
        <p:nvSpPr>
          <p:cNvPr id="289" name="Google Shape;289;p15"/>
          <p:cNvSpPr txBox="1"/>
          <p:nvPr/>
        </p:nvSpPr>
        <p:spPr>
          <a:xfrm>
            <a:off x="7441418" y="3837781"/>
            <a:ext cx="3590672" cy="2043900"/>
          </a:xfrm>
          <a:prstGeom prst="rect">
            <a:avLst/>
          </a:prstGeom>
          <a:noFill/>
          <a:ln>
            <a:noFill/>
          </a:ln>
        </p:spPr>
        <p:txBody>
          <a:bodyPr spcFirstLastPara="1" wrap="square" lIns="91425" tIns="45700" rIns="91425" bIns="45700" anchor="ctr" anchorCtr="0">
            <a:noAutofit/>
          </a:bodyPr>
          <a:lstStyle/>
          <a:p>
            <a:pPr marL="342900" marR="0" lvl="0" indent="-342900" algn="l" rtl="0">
              <a:lnSpc>
                <a:spcPct val="125000"/>
              </a:lnSpc>
              <a:spcBef>
                <a:spcPts val="1200"/>
              </a:spcBef>
              <a:spcAft>
                <a:spcPts val="0"/>
              </a:spcAft>
              <a:buClr>
                <a:srgbClr val="000000"/>
              </a:buClr>
              <a:buSzPts val="1800"/>
              <a:buFont typeface="Arial"/>
              <a:buChar char="•"/>
            </a:pPr>
            <a:r>
              <a:rPr lang="fr-FR" sz="1500" b="0" i="0" u="none" strike="noStrike" cap="none">
                <a:solidFill>
                  <a:srgbClr val="000000"/>
                </a:solidFill>
                <a:latin typeface="Overlock"/>
                <a:ea typeface="Overlock"/>
                <a:cs typeface="Overlock"/>
                <a:sym typeface="Overlock"/>
              </a:rPr>
              <a:t>Le consortium et le groupe communautaire sont menés en parallèle</a:t>
            </a:r>
            <a:endParaRPr/>
          </a:p>
          <a:p>
            <a:pPr marL="342900" marR="0" lvl="0" indent="-342900" algn="l" rtl="0">
              <a:lnSpc>
                <a:spcPct val="125000"/>
              </a:lnSpc>
              <a:spcBef>
                <a:spcPts val="1200"/>
              </a:spcBef>
              <a:spcAft>
                <a:spcPts val="0"/>
              </a:spcAft>
              <a:buClr>
                <a:srgbClr val="000000"/>
              </a:buClr>
              <a:buSzPts val="1800"/>
              <a:buFont typeface="Arial"/>
              <a:buChar char="•"/>
            </a:pPr>
            <a:r>
              <a:rPr lang="fr-FR" sz="1500" b="0" i="0" u="none" strike="noStrike" cap="none">
                <a:solidFill>
                  <a:srgbClr val="000000"/>
                </a:solidFill>
                <a:latin typeface="Overlock"/>
                <a:ea typeface="Overlock"/>
                <a:cs typeface="Overlock"/>
                <a:sym typeface="Overlock"/>
              </a:rPr>
              <a:t>Le groupe communautaire fait des retours sur ce qui est produit le consortium (valider le contenu et format des vidéos)</a:t>
            </a:r>
            <a:endParaRPr/>
          </a:p>
        </p:txBody>
      </p:sp>
      <p:sp>
        <p:nvSpPr>
          <p:cNvPr id="290" name="Google Shape;290;p15"/>
          <p:cNvSpPr/>
          <p:nvPr/>
        </p:nvSpPr>
        <p:spPr>
          <a:xfrm rot="10800000">
            <a:off x="8657398" y="3261988"/>
            <a:ext cx="742800" cy="219088"/>
          </a:xfrm>
          <a:prstGeom prst="leftRightArrow">
            <a:avLst>
              <a:gd name="adj1" fmla="val 50000"/>
              <a:gd name="adj2" fmla="val 50000"/>
            </a:avLst>
          </a:prstGeom>
          <a:solidFill>
            <a:schemeClr val="lt1"/>
          </a:solidFill>
          <a:ln w="25400" cap="flat"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cxnSp>
        <p:nvCxnSpPr>
          <p:cNvPr id="2" name="Google Shape;279;p15">
            <a:extLst>
              <a:ext uri="{FF2B5EF4-FFF2-40B4-BE49-F238E27FC236}">
                <a16:creationId xmlns:a16="http://schemas.microsoft.com/office/drawing/2014/main" id="{2BA0B24B-D2F0-ADF6-0830-6492AAD49E84}"/>
              </a:ext>
            </a:extLst>
          </p:cNvPr>
          <p:cNvCxnSpPr/>
          <p:nvPr/>
        </p:nvCxnSpPr>
        <p:spPr>
          <a:xfrm rot="-5400000">
            <a:off x="2844162" y="2356626"/>
            <a:ext cx="9000" cy="1241100"/>
          </a:xfrm>
          <a:prstGeom prst="curvedConnector3">
            <a:avLst>
              <a:gd name="adj1" fmla="val 3862642"/>
            </a:avLst>
          </a:prstGeom>
          <a:noFill/>
          <a:ln w="9525" cap="flat" cmpd="sng">
            <a:solidFill>
              <a:schemeClr val="bg2"/>
            </a:solidFill>
            <a:prstDash val="solid"/>
            <a:round/>
            <a:headEnd type="triangle" w="med" len="med"/>
            <a:tailEnd type="triangle" w="med" len="med"/>
          </a:ln>
        </p:spPr>
      </p:cxnSp>
      <p:pic>
        <p:nvPicPr>
          <p:cNvPr id="1026" name="Picture 2">
            <a:extLst>
              <a:ext uri="{FF2B5EF4-FFF2-40B4-BE49-F238E27FC236}">
                <a16:creationId xmlns:a16="http://schemas.microsoft.com/office/drawing/2014/main" id="{C02E1B9A-7A34-6CE1-AB14-E877DB1E19F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 t="26829" r="404" b="25346"/>
          <a:stretch/>
        </p:blipFill>
        <p:spPr bwMode="auto">
          <a:xfrm>
            <a:off x="3848475" y="2212043"/>
            <a:ext cx="1891376" cy="619425"/>
          </a:xfrm>
          <a:prstGeom prst="rect">
            <a:avLst/>
          </a:prstGeom>
          <a:noFill/>
          <a:extLst>
            <a:ext uri="{909E8E84-426E-40DD-AFC4-6F175D3DCCD1}">
              <a14:hiddenFill xmlns:a14="http://schemas.microsoft.com/office/drawing/2010/main">
                <a:solidFill>
                  <a:srgbClr val="FFFFFF"/>
                </a:solidFill>
              </a14:hiddenFill>
            </a:ext>
          </a:extLst>
        </p:spPr>
      </p:pic>
      <p:pic>
        <p:nvPicPr>
          <p:cNvPr id="3" name="Google Shape;245;p12" descr="Pamir Association">
            <a:extLst>
              <a:ext uri="{FF2B5EF4-FFF2-40B4-BE49-F238E27FC236}">
                <a16:creationId xmlns:a16="http://schemas.microsoft.com/office/drawing/2014/main" id="{5C30F5F2-AE47-0329-A266-748014887829}"/>
              </a:ext>
            </a:extLst>
          </p:cNvPr>
          <p:cNvPicPr preferRelativeResize="0"/>
          <p:nvPr/>
        </p:nvPicPr>
        <p:blipFill rotWithShape="1">
          <a:blip r:embed="rId4">
            <a:alphaModFix/>
          </a:blip>
          <a:srcRect/>
          <a:stretch/>
        </p:blipFill>
        <p:spPr>
          <a:xfrm>
            <a:off x="11086508" y="2204739"/>
            <a:ext cx="910637" cy="752408"/>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5"/>
        <p:cNvGrpSpPr/>
        <p:nvPr/>
      </p:nvGrpSpPr>
      <p:grpSpPr>
        <a:xfrm>
          <a:off x="0" y="0"/>
          <a:ext cx="0" cy="0"/>
          <a:chOff x="0" y="0"/>
          <a:chExt cx="0" cy="0"/>
        </a:xfrm>
      </p:grpSpPr>
      <p:sp>
        <p:nvSpPr>
          <p:cNvPr id="86" name="Google Shape;86;p3"/>
          <p:cNvSpPr txBox="1">
            <a:spLocks noGrp="1"/>
          </p:cNvSpPr>
          <p:nvPr>
            <p:ph type="body" idx="1"/>
          </p:nvPr>
        </p:nvSpPr>
        <p:spPr>
          <a:xfrm>
            <a:off x="309401" y="545293"/>
            <a:ext cx="11573197" cy="724247"/>
          </a:xfrm>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rgbClr val="000000"/>
              </a:buClr>
              <a:buSzPts val="5400"/>
              <a:buNone/>
            </a:pPr>
            <a:r>
              <a:rPr lang="fr-FR" sz="4800">
                <a:solidFill>
                  <a:srgbClr val="388D6E"/>
                </a:solidFill>
              </a:rPr>
              <a:t>Objectif de l’équipe EQUITY</a:t>
            </a:r>
            <a:endParaRPr sz="4800">
              <a:solidFill>
                <a:srgbClr val="388D6E"/>
              </a:solidFill>
            </a:endParaRPr>
          </a:p>
        </p:txBody>
      </p:sp>
      <p:sp>
        <p:nvSpPr>
          <p:cNvPr id="87" name="Google Shape;87;p3"/>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rgbClr val="2E5B15"/>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88" name="Google Shape;88;p3"/>
          <p:cNvSpPr/>
          <p:nvPr/>
        </p:nvSpPr>
        <p:spPr>
          <a:xfrm>
            <a:off x="1685367" y="1990547"/>
            <a:ext cx="316346" cy="322413"/>
          </a:xfrm>
          <a:custGeom>
            <a:avLst/>
            <a:gdLst/>
            <a:ahLst/>
            <a:cxnLst/>
            <a:rect l="l" t="t" r="r" b="b"/>
            <a:pathLst>
              <a:path w="3890855" h="3965475" extrusionOk="0">
                <a:moveTo>
                  <a:pt x="513635" y="2426125"/>
                </a:moveTo>
                <a:lnTo>
                  <a:pt x="1518439" y="2426125"/>
                </a:lnTo>
                <a:cubicBezTo>
                  <a:pt x="1550976" y="2510415"/>
                  <a:pt x="1581900" y="2596962"/>
                  <a:pt x="1610725" y="2683637"/>
                </a:cubicBezTo>
                <a:lnTo>
                  <a:pt x="901668" y="2683637"/>
                </a:lnTo>
                <a:lnTo>
                  <a:pt x="559881" y="3707964"/>
                </a:lnTo>
                <a:lnTo>
                  <a:pt x="1917114" y="3707964"/>
                </a:lnTo>
                <a:cubicBezTo>
                  <a:pt x="1925031" y="3729959"/>
                  <a:pt x="1931702" y="3744180"/>
                  <a:pt x="1936944" y="3749452"/>
                </a:cubicBezTo>
                <a:cubicBezTo>
                  <a:pt x="1940579" y="3743065"/>
                  <a:pt x="1945876" y="3728913"/>
                  <a:pt x="1952632" y="3707964"/>
                </a:cubicBezTo>
                <a:lnTo>
                  <a:pt x="3330974" y="3707964"/>
                </a:lnTo>
                <a:lnTo>
                  <a:pt x="2989187" y="2683637"/>
                </a:lnTo>
                <a:lnTo>
                  <a:pt x="2271337" y="2683637"/>
                </a:lnTo>
                <a:cubicBezTo>
                  <a:pt x="2301469" y="2597098"/>
                  <a:pt x="2333531" y="2510572"/>
                  <a:pt x="2366939" y="2426125"/>
                </a:cubicBezTo>
                <a:lnTo>
                  <a:pt x="3377220" y="2426125"/>
                </a:lnTo>
                <a:lnTo>
                  <a:pt x="3890855" y="3965475"/>
                </a:lnTo>
                <a:lnTo>
                  <a:pt x="0" y="3965475"/>
                </a:lnTo>
                <a:close/>
                <a:moveTo>
                  <a:pt x="1936944" y="620869"/>
                </a:moveTo>
                <a:cubicBezTo>
                  <a:pt x="1782578" y="620869"/>
                  <a:pt x="1657440" y="746006"/>
                  <a:pt x="1657440" y="900372"/>
                </a:cubicBezTo>
                <a:cubicBezTo>
                  <a:pt x="1657440" y="1054738"/>
                  <a:pt x="1782578" y="1179876"/>
                  <a:pt x="1936944" y="1179876"/>
                </a:cubicBezTo>
                <a:cubicBezTo>
                  <a:pt x="2091310" y="1179876"/>
                  <a:pt x="2216447" y="1054738"/>
                  <a:pt x="2216447" y="900372"/>
                </a:cubicBezTo>
                <a:cubicBezTo>
                  <a:pt x="2216447" y="746006"/>
                  <a:pt x="2091310" y="620869"/>
                  <a:pt x="1936944" y="620869"/>
                </a:cubicBezTo>
                <a:close/>
                <a:moveTo>
                  <a:pt x="1936944" y="0"/>
                </a:moveTo>
                <a:cubicBezTo>
                  <a:pt x="2169175" y="0"/>
                  <a:pt x="2401406" y="88593"/>
                  <a:pt x="2578592" y="265779"/>
                </a:cubicBezTo>
                <a:lnTo>
                  <a:pt x="2578592" y="265780"/>
                </a:lnTo>
                <a:cubicBezTo>
                  <a:pt x="2932964" y="620153"/>
                  <a:pt x="2888999" y="1155622"/>
                  <a:pt x="2578592" y="1549077"/>
                </a:cubicBezTo>
                <a:cubicBezTo>
                  <a:pt x="2248849" y="1967039"/>
                  <a:pt x="1976153" y="3125749"/>
                  <a:pt x="1936944" y="3194660"/>
                </a:cubicBezTo>
                <a:cubicBezTo>
                  <a:pt x="1883033" y="3140450"/>
                  <a:pt x="1647095" y="1944983"/>
                  <a:pt x="1295295" y="1549076"/>
                </a:cubicBezTo>
                <a:cubicBezTo>
                  <a:pt x="962406" y="1174450"/>
                  <a:pt x="940923" y="620152"/>
                  <a:pt x="1295295" y="265779"/>
                </a:cubicBezTo>
                <a:cubicBezTo>
                  <a:pt x="1472481" y="88593"/>
                  <a:pt x="1704713" y="0"/>
                  <a:pt x="1936944"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2701"/>
              <a:buFont typeface="Arial"/>
              <a:buNone/>
            </a:pPr>
            <a:endParaRPr sz="2701" b="0" i="0" u="none" strike="noStrike" cap="none">
              <a:solidFill>
                <a:srgbClr val="000000"/>
              </a:solidFill>
              <a:latin typeface="Arial"/>
              <a:ea typeface="Arial"/>
              <a:cs typeface="Arial"/>
              <a:sym typeface="Arial"/>
            </a:endParaRPr>
          </a:p>
        </p:txBody>
      </p:sp>
      <p:sp>
        <p:nvSpPr>
          <p:cNvPr id="89" name="Google Shape;89;p3"/>
          <p:cNvSpPr txBox="1"/>
          <p:nvPr/>
        </p:nvSpPr>
        <p:spPr>
          <a:xfrm>
            <a:off x="2307143" y="1774063"/>
            <a:ext cx="9477735" cy="1538883"/>
          </a:xfrm>
          <a:prstGeom prst="rect">
            <a:avLst/>
          </a:prstGeom>
          <a:noFill/>
          <a:ln>
            <a:noFill/>
          </a:ln>
        </p:spPr>
        <p:txBody>
          <a:bodyPr spcFirstLastPara="1" wrap="square" lIns="91425" tIns="45700" rIns="91425" bIns="45700" anchor="ctr" anchorCtr="0">
            <a:spAutoFit/>
          </a:bodyPr>
          <a:lstStyle/>
          <a:p>
            <a:pPr marL="0" marR="0" lvl="0" indent="0" algn="l" rtl="0">
              <a:lnSpc>
                <a:spcPct val="100000"/>
              </a:lnSpc>
              <a:spcBef>
                <a:spcPts val="0"/>
              </a:spcBef>
              <a:spcAft>
                <a:spcPts val="0"/>
              </a:spcAft>
              <a:buClr>
                <a:srgbClr val="000000"/>
              </a:buClr>
              <a:buSzPts val="2000"/>
              <a:buFont typeface="Arial"/>
              <a:buNone/>
            </a:pPr>
            <a:r>
              <a:rPr lang="fr-FR" sz="2000" dirty="0">
                <a:solidFill>
                  <a:srgbClr val="3F3F3F"/>
                </a:solidFill>
                <a:latin typeface="Overlock"/>
                <a:ea typeface="Overlock"/>
                <a:cs typeface="Overlock"/>
                <a:sym typeface="Overlock"/>
              </a:rPr>
              <a:t>É</a:t>
            </a:r>
            <a:r>
              <a:rPr lang="fr-FR" sz="2000" b="0" i="0" u="none" strike="noStrike" cap="none" dirty="0">
                <a:solidFill>
                  <a:srgbClr val="3F3F3F"/>
                </a:solidFill>
                <a:latin typeface="Overlock"/>
                <a:ea typeface="Overlock"/>
                <a:cs typeface="Overlock"/>
                <a:sym typeface="Overlock"/>
              </a:rPr>
              <a:t>tudier la construction des inégalités sociales de santé en population et dans les parcours de soins, tout au long de la vie et le développement d'interventions visant leur réduction </a:t>
            </a:r>
            <a:endParaRPr sz="1800" b="0" i="0" u="none" strike="noStrike" cap="none" dirty="0">
              <a:solidFill>
                <a:srgbClr val="3F3F3F"/>
              </a:solidFill>
              <a:latin typeface="Overlock"/>
              <a:ea typeface="Overlock"/>
              <a:cs typeface="Overlock"/>
              <a:sym typeface="Overlock"/>
            </a:endParaRPr>
          </a:p>
          <a:p>
            <a:pPr marL="0" marR="0" lvl="0" indent="0" algn="r" rtl="0">
              <a:lnSpc>
                <a:spcPct val="100000"/>
              </a:lnSpc>
              <a:spcBef>
                <a:spcPts val="0"/>
              </a:spcBef>
              <a:spcAft>
                <a:spcPts val="0"/>
              </a:spcAft>
              <a:buClr>
                <a:srgbClr val="000000"/>
              </a:buClr>
              <a:buSzPts val="1800"/>
              <a:buFont typeface="Arial"/>
              <a:buNone/>
            </a:pPr>
            <a:endParaRPr sz="1800" b="0" i="1" u="none" strike="noStrike" cap="none" dirty="0">
              <a:solidFill>
                <a:srgbClr val="172D0A"/>
              </a:solidFill>
              <a:latin typeface="Overlock"/>
              <a:ea typeface="Overlock"/>
              <a:cs typeface="Overlock"/>
              <a:sym typeface="Overlock"/>
            </a:endParaRPr>
          </a:p>
          <a:p>
            <a:pPr marL="0" marR="0" lvl="0" indent="0" algn="r" rtl="0">
              <a:lnSpc>
                <a:spcPct val="100000"/>
              </a:lnSpc>
              <a:spcBef>
                <a:spcPts val="0"/>
              </a:spcBef>
              <a:spcAft>
                <a:spcPts val="0"/>
              </a:spcAft>
              <a:buClr>
                <a:srgbClr val="000000"/>
              </a:buClr>
              <a:buSzPts val="1800"/>
              <a:buFont typeface="Arial"/>
              <a:buNone/>
            </a:pPr>
            <a:r>
              <a:rPr lang="fr-FR" sz="1800" b="0" i="1" u="none" strike="noStrike" cap="none" dirty="0">
                <a:solidFill>
                  <a:srgbClr val="172D0A"/>
                </a:solidFill>
                <a:latin typeface="Overlock"/>
                <a:ea typeface="Overlock"/>
                <a:cs typeface="Overlock"/>
                <a:sym typeface="Overlock"/>
              </a:rPr>
              <a:t>To </a:t>
            </a:r>
            <a:r>
              <a:rPr lang="fr-FR" sz="1800" b="0" i="1" u="none" strike="noStrike" cap="none" dirty="0" err="1">
                <a:solidFill>
                  <a:srgbClr val="172D0A"/>
                </a:solidFill>
                <a:latin typeface="Overlock"/>
                <a:ea typeface="Overlock"/>
                <a:cs typeface="Overlock"/>
                <a:sym typeface="Overlock"/>
              </a:rPr>
              <a:t>study</a:t>
            </a:r>
            <a:r>
              <a:rPr lang="fr-FR" sz="1800" b="0" i="1" u="none" strike="noStrike" cap="none" dirty="0">
                <a:solidFill>
                  <a:srgbClr val="172D0A"/>
                </a:solidFill>
                <a:latin typeface="Overlock"/>
                <a:ea typeface="Overlock"/>
                <a:cs typeface="Overlock"/>
                <a:sym typeface="Overlock"/>
              </a:rPr>
              <a:t> the construction of </a:t>
            </a:r>
            <a:r>
              <a:rPr lang="fr-FR" sz="1800" b="0" i="1" u="none" strike="noStrike" cap="none" dirty="0" err="1">
                <a:solidFill>
                  <a:srgbClr val="172D0A"/>
                </a:solidFill>
                <a:latin typeface="Overlock"/>
                <a:ea typeface="Overlock"/>
                <a:cs typeface="Overlock"/>
                <a:sym typeface="Overlock"/>
              </a:rPr>
              <a:t>health</a:t>
            </a:r>
            <a:r>
              <a:rPr lang="fr-FR" sz="1800" b="0" i="1" u="none" strike="noStrike" cap="none" dirty="0">
                <a:solidFill>
                  <a:srgbClr val="172D0A"/>
                </a:solidFill>
                <a:latin typeface="Overlock"/>
                <a:ea typeface="Overlock"/>
                <a:cs typeface="Overlock"/>
                <a:sym typeface="Overlock"/>
              </a:rPr>
              <a:t> </a:t>
            </a:r>
            <a:r>
              <a:rPr lang="fr-FR" sz="1800" b="0" i="1" u="none" strike="noStrike" cap="none" dirty="0" err="1">
                <a:solidFill>
                  <a:srgbClr val="172D0A"/>
                </a:solidFill>
                <a:latin typeface="Overlock"/>
                <a:ea typeface="Overlock"/>
                <a:cs typeface="Overlock"/>
                <a:sym typeface="Overlock"/>
              </a:rPr>
              <a:t>inequalities</a:t>
            </a:r>
            <a:r>
              <a:rPr lang="fr-FR" sz="1800" b="0" i="1" u="none" strike="noStrike" cap="none" dirty="0">
                <a:solidFill>
                  <a:srgbClr val="172D0A"/>
                </a:solidFill>
                <a:latin typeface="Overlock"/>
                <a:ea typeface="Overlock"/>
                <a:cs typeface="Overlock"/>
                <a:sym typeface="Overlock"/>
              </a:rPr>
              <a:t> </a:t>
            </a:r>
            <a:r>
              <a:rPr lang="fr-FR" sz="1800" b="0" i="1" u="none" strike="noStrike" cap="none" dirty="0" err="1">
                <a:solidFill>
                  <a:srgbClr val="172D0A"/>
                </a:solidFill>
                <a:latin typeface="Overlock"/>
                <a:ea typeface="Overlock"/>
                <a:cs typeface="Overlock"/>
                <a:sym typeface="Overlock"/>
              </a:rPr>
              <a:t>across</a:t>
            </a:r>
            <a:r>
              <a:rPr lang="fr-FR" sz="1800" b="0" i="1" u="none" strike="noStrike" cap="none" dirty="0">
                <a:solidFill>
                  <a:srgbClr val="172D0A"/>
                </a:solidFill>
                <a:latin typeface="Overlock"/>
                <a:ea typeface="Overlock"/>
                <a:cs typeface="Overlock"/>
                <a:sym typeface="Overlock"/>
              </a:rPr>
              <a:t> the life course, </a:t>
            </a:r>
            <a:r>
              <a:rPr lang="fr-FR" sz="1800" b="0" i="1" u="none" strike="noStrike" cap="none" dirty="0" err="1">
                <a:solidFill>
                  <a:srgbClr val="172D0A"/>
                </a:solidFill>
                <a:latin typeface="Overlock"/>
                <a:ea typeface="Overlock"/>
                <a:cs typeface="Overlock"/>
                <a:sym typeface="Overlock"/>
              </a:rPr>
              <a:t>within</a:t>
            </a:r>
            <a:r>
              <a:rPr lang="fr-FR" sz="1800" b="0" i="1" u="none" strike="noStrike" cap="none" dirty="0">
                <a:solidFill>
                  <a:srgbClr val="172D0A"/>
                </a:solidFill>
                <a:latin typeface="Overlock"/>
                <a:ea typeface="Overlock"/>
                <a:cs typeface="Overlock"/>
                <a:sym typeface="Overlock"/>
              </a:rPr>
              <a:t> the </a:t>
            </a:r>
            <a:r>
              <a:rPr lang="fr-FR" sz="1800" b="0" i="1" u="none" strike="noStrike" cap="none" dirty="0" err="1">
                <a:solidFill>
                  <a:srgbClr val="172D0A"/>
                </a:solidFill>
                <a:latin typeface="Overlock"/>
                <a:ea typeface="Overlock"/>
                <a:cs typeface="Overlock"/>
                <a:sym typeface="Overlock"/>
              </a:rPr>
              <a:t>general</a:t>
            </a:r>
            <a:r>
              <a:rPr lang="fr-FR" sz="1800" b="0" i="1" u="none" strike="noStrike" cap="none" dirty="0">
                <a:solidFill>
                  <a:srgbClr val="172D0A"/>
                </a:solidFill>
                <a:latin typeface="Overlock"/>
                <a:ea typeface="Overlock"/>
                <a:cs typeface="Overlock"/>
                <a:sym typeface="Overlock"/>
              </a:rPr>
              <a:t> population and </a:t>
            </a:r>
            <a:r>
              <a:rPr lang="fr-FR" sz="1800" b="0" i="1" u="none" strike="noStrike" cap="none" dirty="0" err="1">
                <a:solidFill>
                  <a:srgbClr val="172D0A"/>
                </a:solidFill>
                <a:latin typeface="Overlock"/>
                <a:ea typeface="Overlock"/>
                <a:cs typeface="Overlock"/>
                <a:sym typeface="Overlock"/>
              </a:rPr>
              <a:t>within</a:t>
            </a:r>
            <a:r>
              <a:rPr lang="fr-FR" sz="1800" b="0" i="1" u="none" strike="noStrike" cap="none" dirty="0">
                <a:solidFill>
                  <a:srgbClr val="172D0A"/>
                </a:solidFill>
                <a:latin typeface="Overlock"/>
                <a:ea typeface="Overlock"/>
                <a:cs typeface="Overlock"/>
                <a:sym typeface="Overlock"/>
              </a:rPr>
              <a:t> the </a:t>
            </a:r>
            <a:r>
              <a:rPr lang="fr-FR" sz="1800" b="0" i="1" u="none" strike="noStrike" cap="none" dirty="0" err="1">
                <a:solidFill>
                  <a:srgbClr val="172D0A"/>
                </a:solidFill>
                <a:latin typeface="Overlock"/>
                <a:ea typeface="Overlock"/>
                <a:cs typeface="Overlock"/>
                <a:sym typeface="Overlock"/>
              </a:rPr>
              <a:t>health</a:t>
            </a:r>
            <a:r>
              <a:rPr lang="fr-FR" sz="1800" b="0" i="1" u="none" strike="noStrike" cap="none" dirty="0">
                <a:solidFill>
                  <a:srgbClr val="172D0A"/>
                </a:solidFill>
                <a:latin typeface="Overlock"/>
                <a:ea typeface="Overlock"/>
                <a:cs typeface="Overlock"/>
                <a:sym typeface="Overlock"/>
              </a:rPr>
              <a:t> care system, and </a:t>
            </a:r>
            <a:r>
              <a:rPr lang="fr-FR" sz="1800" b="0" i="1" u="none" strike="noStrike" cap="none" dirty="0" err="1">
                <a:solidFill>
                  <a:srgbClr val="172D0A"/>
                </a:solidFill>
                <a:latin typeface="Overlock"/>
                <a:ea typeface="Overlock"/>
                <a:cs typeface="Overlock"/>
                <a:sym typeface="Overlock"/>
              </a:rPr>
              <a:t>develop</a:t>
            </a:r>
            <a:r>
              <a:rPr lang="fr-FR" sz="1800" b="0" i="1" u="none" strike="noStrike" cap="none" dirty="0">
                <a:solidFill>
                  <a:srgbClr val="172D0A"/>
                </a:solidFill>
                <a:latin typeface="Overlock"/>
                <a:ea typeface="Overlock"/>
                <a:cs typeface="Overlock"/>
                <a:sym typeface="Overlock"/>
              </a:rPr>
              <a:t> interventions </a:t>
            </a:r>
            <a:r>
              <a:rPr lang="fr-FR" sz="1800" b="0" i="1" u="none" strike="noStrike" cap="none" dirty="0" err="1">
                <a:solidFill>
                  <a:srgbClr val="172D0A"/>
                </a:solidFill>
                <a:latin typeface="Overlock"/>
                <a:ea typeface="Overlock"/>
                <a:cs typeface="Overlock"/>
                <a:sym typeface="Overlock"/>
              </a:rPr>
              <a:t>aimed</a:t>
            </a:r>
            <a:r>
              <a:rPr lang="fr-FR" sz="1800" b="0" i="1" u="none" strike="noStrike" cap="none" dirty="0">
                <a:solidFill>
                  <a:srgbClr val="172D0A"/>
                </a:solidFill>
                <a:latin typeface="Overlock"/>
                <a:ea typeface="Overlock"/>
                <a:cs typeface="Overlock"/>
                <a:sym typeface="Overlock"/>
              </a:rPr>
              <a:t> at </a:t>
            </a:r>
            <a:r>
              <a:rPr lang="fr-FR" sz="1800" b="0" i="1" u="none" strike="noStrike" cap="none" dirty="0" err="1">
                <a:solidFill>
                  <a:srgbClr val="172D0A"/>
                </a:solidFill>
                <a:latin typeface="Overlock"/>
                <a:ea typeface="Overlock"/>
                <a:cs typeface="Overlock"/>
                <a:sym typeface="Overlock"/>
              </a:rPr>
              <a:t>reducing</a:t>
            </a:r>
            <a:r>
              <a:rPr lang="fr-FR" sz="1800" b="0" i="1" u="none" strike="noStrike" cap="none" dirty="0">
                <a:solidFill>
                  <a:srgbClr val="172D0A"/>
                </a:solidFill>
                <a:latin typeface="Overlock"/>
                <a:ea typeface="Overlock"/>
                <a:cs typeface="Overlock"/>
                <a:sym typeface="Overlock"/>
              </a:rPr>
              <a:t> </a:t>
            </a:r>
            <a:r>
              <a:rPr lang="fr-FR" sz="1800" b="0" i="1" u="none" strike="noStrike" cap="none" dirty="0" err="1">
                <a:solidFill>
                  <a:srgbClr val="172D0A"/>
                </a:solidFill>
                <a:latin typeface="Overlock"/>
                <a:ea typeface="Overlock"/>
                <a:cs typeface="Overlock"/>
                <a:sym typeface="Overlock"/>
              </a:rPr>
              <a:t>them</a:t>
            </a:r>
            <a:endParaRPr sz="1800" b="0" i="1" u="none" strike="noStrike" cap="none" dirty="0">
              <a:solidFill>
                <a:srgbClr val="172D0A"/>
              </a:solidFill>
              <a:latin typeface="Overlock"/>
              <a:ea typeface="Overlock"/>
              <a:cs typeface="Overlock"/>
              <a:sym typeface="Overlock"/>
            </a:endParaRPr>
          </a:p>
        </p:txBody>
      </p:sp>
      <p:sp>
        <p:nvSpPr>
          <p:cNvPr id="90" name="Google Shape;90;p3"/>
          <p:cNvSpPr/>
          <p:nvPr/>
        </p:nvSpPr>
        <p:spPr>
          <a:xfrm>
            <a:off x="1474129" y="1905735"/>
            <a:ext cx="617508" cy="622535"/>
          </a:xfrm>
          <a:custGeom>
            <a:avLst/>
            <a:gdLst/>
            <a:ahLst/>
            <a:cxnLst/>
            <a:rect l="l" t="t" r="r" b="b"/>
            <a:pathLst>
              <a:path w="3208412" h="3234532" extrusionOk="0">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dk1"/>
              </a:solidFill>
              <a:latin typeface="Arial"/>
              <a:ea typeface="Arial"/>
              <a:cs typeface="Arial"/>
              <a:sym typeface="Arial"/>
            </a:endParaRPr>
          </a:p>
        </p:txBody>
      </p:sp>
      <p:grpSp>
        <p:nvGrpSpPr>
          <p:cNvPr id="91" name="Google Shape;91;p3"/>
          <p:cNvGrpSpPr/>
          <p:nvPr/>
        </p:nvGrpSpPr>
        <p:grpSpPr>
          <a:xfrm>
            <a:off x="1474129" y="3687442"/>
            <a:ext cx="8757473" cy="2114028"/>
            <a:chOff x="462034" y="3666162"/>
            <a:chExt cx="8757473" cy="2114028"/>
          </a:xfrm>
        </p:grpSpPr>
        <p:sp>
          <p:nvSpPr>
            <p:cNvPr id="92" name="Google Shape;92;p3"/>
            <p:cNvSpPr txBox="1"/>
            <p:nvPr/>
          </p:nvSpPr>
          <p:spPr>
            <a:xfrm>
              <a:off x="558286" y="3666162"/>
              <a:ext cx="3150986" cy="50779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800"/>
                <a:buFont typeface="Arial"/>
                <a:buNone/>
              </a:pPr>
              <a:r>
                <a:rPr lang="fr-FR" sz="1500" b="0" i="1" u="none" strike="noStrike" cap="none">
                  <a:solidFill>
                    <a:srgbClr val="7F7F7F"/>
                  </a:solidFill>
                  <a:latin typeface="Overlock"/>
                  <a:ea typeface="Overlock"/>
                  <a:cs typeface="Overlock"/>
                  <a:sym typeface="Overlock"/>
                </a:rPr>
                <a:t>Axe life course et incorporation</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800"/>
                <a:buFont typeface="Arial"/>
                <a:buNone/>
              </a:pPr>
              <a:r>
                <a:rPr lang="fr-FR" sz="1200" b="0" i="1" u="none" strike="noStrike" cap="none">
                  <a:solidFill>
                    <a:srgbClr val="7F7F7F"/>
                  </a:solidFill>
                  <a:latin typeface="Overlock"/>
                  <a:ea typeface="Overlock"/>
                  <a:cs typeface="Overlock"/>
                  <a:sym typeface="Overlock"/>
                </a:rPr>
                <a:t>Life course &amp; embodiment axis </a:t>
              </a:r>
              <a:endParaRPr sz="1200" b="0" i="1" u="none" strike="noStrike" cap="none">
                <a:solidFill>
                  <a:srgbClr val="7F7F7F"/>
                </a:solidFill>
                <a:latin typeface="Overlock"/>
                <a:ea typeface="Overlock"/>
                <a:cs typeface="Overlock"/>
                <a:sym typeface="Overlock"/>
              </a:endParaRPr>
            </a:p>
          </p:txBody>
        </p:sp>
        <p:sp>
          <p:nvSpPr>
            <p:cNvPr id="93" name="Google Shape;93;p3"/>
            <p:cNvSpPr txBox="1"/>
            <p:nvPr/>
          </p:nvSpPr>
          <p:spPr>
            <a:xfrm>
              <a:off x="558287" y="4385203"/>
              <a:ext cx="3150984" cy="50779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500"/>
                <a:buFont typeface="Arial"/>
                <a:buNone/>
              </a:pPr>
              <a:r>
                <a:rPr lang="fr-FR" sz="1500" b="0" i="1" u="none" strike="noStrike" cap="none">
                  <a:solidFill>
                    <a:srgbClr val="7F7F7F"/>
                  </a:solidFill>
                  <a:latin typeface="Overlock"/>
                  <a:ea typeface="Overlock"/>
                  <a:cs typeface="Overlock"/>
                  <a:sym typeface="Overlock"/>
                </a:rPr>
                <a:t>Axe parcours de soins</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200"/>
                <a:buFont typeface="Arial"/>
                <a:buNone/>
              </a:pPr>
              <a:r>
                <a:rPr lang="fr-FR" sz="1200" b="0" i="1" u="none" strike="noStrike" cap="none">
                  <a:solidFill>
                    <a:srgbClr val="7F7F7F"/>
                  </a:solidFill>
                  <a:latin typeface="Overlock"/>
                  <a:ea typeface="Overlock"/>
                  <a:cs typeface="Overlock"/>
                  <a:sym typeface="Overlock"/>
                </a:rPr>
                <a:t>Health system trajectories axis</a:t>
              </a:r>
              <a:endParaRPr sz="1200" b="0" i="1" u="none" strike="noStrike" cap="none">
                <a:solidFill>
                  <a:srgbClr val="7F7F7F"/>
                </a:solidFill>
                <a:latin typeface="Overlock"/>
                <a:ea typeface="Overlock"/>
                <a:cs typeface="Overlock"/>
                <a:sym typeface="Overlock"/>
              </a:endParaRPr>
            </a:p>
          </p:txBody>
        </p:sp>
        <p:sp>
          <p:nvSpPr>
            <p:cNvPr id="94" name="Google Shape;94;p3"/>
            <p:cNvSpPr txBox="1"/>
            <p:nvPr/>
          </p:nvSpPr>
          <p:spPr>
            <a:xfrm>
              <a:off x="462034" y="5104243"/>
              <a:ext cx="3343491" cy="50779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500"/>
                <a:buFont typeface="Arial"/>
                <a:buNone/>
              </a:pPr>
              <a:r>
                <a:rPr lang="fr-FR" sz="1500" b="0" i="1" u="none" strike="noStrike" cap="none">
                  <a:solidFill>
                    <a:srgbClr val="7F7F7F"/>
                  </a:solidFill>
                  <a:latin typeface="Overlock"/>
                  <a:ea typeface="Overlock"/>
                  <a:cs typeface="Overlock"/>
                  <a:sym typeface="Overlock"/>
                </a:rPr>
                <a:t>Axe recherche interventionnelle</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800"/>
                <a:buFont typeface="Arial"/>
                <a:buNone/>
              </a:pPr>
              <a:r>
                <a:rPr lang="fr-FR" sz="1200" b="0" i="1" u="none" strike="noStrike" cap="none">
                  <a:solidFill>
                    <a:srgbClr val="7F7F7F"/>
                  </a:solidFill>
                  <a:latin typeface="Overlock"/>
                  <a:ea typeface="Overlock"/>
                  <a:cs typeface="Overlock"/>
                  <a:sym typeface="Overlock"/>
                </a:rPr>
                <a:t>Interventional research axis</a:t>
              </a:r>
              <a:endParaRPr sz="1200" b="0" i="1" u="none" strike="noStrike" cap="none">
                <a:solidFill>
                  <a:srgbClr val="7F7F7F"/>
                </a:solidFill>
                <a:latin typeface="Overlock"/>
                <a:ea typeface="Overlock"/>
                <a:cs typeface="Overlock"/>
                <a:sym typeface="Overlock"/>
              </a:endParaRPr>
            </a:p>
          </p:txBody>
        </p:sp>
        <p:sp>
          <p:nvSpPr>
            <p:cNvPr id="95" name="Google Shape;95;p3"/>
            <p:cNvSpPr/>
            <p:nvPr/>
          </p:nvSpPr>
          <p:spPr>
            <a:xfrm flipH="1">
              <a:off x="7572010" y="4862953"/>
              <a:ext cx="396900" cy="527802"/>
            </a:xfrm>
            <a:custGeom>
              <a:avLst/>
              <a:gdLst/>
              <a:ahLst/>
              <a:cxnLst/>
              <a:rect l="l" t="t" r="r" b="b"/>
              <a:pathLst>
                <a:path w="3240000" h="3248012" extrusionOk="0">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sp>
          <p:nvSpPr>
            <p:cNvPr id="96" name="Google Shape;96;p3"/>
            <p:cNvSpPr/>
            <p:nvPr/>
          </p:nvSpPr>
          <p:spPr>
            <a:xfrm>
              <a:off x="4105779" y="4356231"/>
              <a:ext cx="372634" cy="529812"/>
            </a:xfrm>
            <a:custGeom>
              <a:avLst/>
              <a:gdLst/>
              <a:ahLst/>
              <a:cxnLst/>
              <a:rect l="l" t="t" r="r" b="b"/>
              <a:pathLst>
                <a:path w="2273269" h="3232141" extrusionOk="0">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rgbClr val="C6DF6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lt1"/>
                </a:solidFill>
                <a:latin typeface="Arial"/>
                <a:ea typeface="Arial"/>
                <a:cs typeface="Arial"/>
                <a:sym typeface="Arial"/>
              </a:endParaRPr>
            </a:p>
          </p:txBody>
        </p:sp>
        <p:sp>
          <p:nvSpPr>
            <p:cNvPr id="97" name="Google Shape;97;p3"/>
            <p:cNvSpPr txBox="1"/>
            <p:nvPr/>
          </p:nvSpPr>
          <p:spPr>
            <a:xfrm>
              <a:off x="6321414" y="4021522"/>
              <a:ext cx="2898093" cy="738623"/>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1500"/>
                <a:buFont typeface="Arial"/>
                <a:buNone/>
              </a:pPr>
              <a:r>
                <a:rPr lang="fr-FR" sz="1500" b="0" i="1" u="none" strike="noStrike" cap="none">
                  <a:solidFill>
                    <a:srgbClr val="7F7F7F"/>
                  </a:solidFill>
                  <a:latin typeface="Overlock"/>
                  <a:ea typeface="Overlock"/>
                  <a:cs typeface="Overlock"/>
                  <a:sym typeface="Overlock"/>
                </a:rPr>
                <a:t>Groupe interaxe de méthodologies statistiques</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800"/>
                <a:buFont typeface="Arial"/>
                <a:buNone/>
              </a:pPr>
              <a:r>
                <a:rPr lang="fr-FR" sz="1200" b="0" i="1" u="none" strike="noStrike" cap="none">
                  <a:solidFill>
                    <a:srgbClr val="7F7F7F"/>
                  </a:solidFill>
                  <a:latin typeface="Overlock"/>
                  <a:ea typeface="Overlock"/>
                  <a:cs typeface="Overlock"/>
                  <a:sym typeface="Overlock"/>
                </a:rPr>
                <a:t>Statistical methods group</a:t>
              </a:r>
              <a:endParaRPr sz="1200" b="0" i="1" u="none" strike="noStrike" cap="none">
                <a:solidFill>
                  <a:srgbClr val="000000"/>
                </a:solidFill>
                <a:latin typeface="Overlock"/>
                <a:ea typeface="Overlock"/>
                <a:cs typeface="Overlock"/>
                <a:sym typeface="Overlock"/>
              </a:endParaRPr>
            </a:p>
          </p:txBody>
        </p:sp>
        <p:pic>
          <p:nvPicPr>
            <p:cNvPr id="98" name="Google Shape;98;p3" descr="curso-vida"/>
            <p:cNvPicPr preferRelativeResize="0"/>
            <p:nvPr/>
          </p:nvPicPr>
          <p:blipFill rotWithShape="1">
            <a:blip r:embed="rId3">
              <a:alphaModFix/>
            </a:blip>
            <a:srcRect/>
            <a:stretch/>
          </p:blipFill>
          <p:spPr>
            <a:xfrm>
              <a:off x="3847056" y="3666162"/>
              <a:ext cx="890080" cy="518028"/>
            </a:xfrm>
            <a:prstGeom prst="rect">
              <a:avLst/>
            </a:prstGeom>
            <a:solidFill>
              <a:schemeClr val="lt1"/>
            </a:solidFill>
            <a:ln>
              <a:noFill/>
            </a:ln>
          </p:spPr>
        </p:pic>
        <p:sp>
          <p:nvSpPr>
            <p:cNvPr id="99" name="Google Shape;99;p3"/>
            <p:cNvSpPr/>
            <p:nvPr/>
          </p:nvSpPr>
          <p:spPr>
            <a:xfrm rot="5400000">
              <a:off x="5655540" y="3629415"/>
              <a:ext cx="400199" cy="513159"/>
            </a:xfrm>
            <a:prstGeom prst="chevron">
              <a:avLst>
                <a:gd name="adj" fmla="val 50000"/>
              </a:avLst>
            </a:prstGeom>
            <a:solidFill>
              <a:srgbClr val="D8D8D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dk1"/>
                </a:solidFill>
                <a:latin typeface="Arial"/>
                <a:ea typeface="Arial"/>
                <a:cs typeface="Arial"/>
                <a:sym typeface="Arial"/>
              </a:endParaRPr>
            </a:p>
          </p:txBody>
        </p:sp>
        <p:sp>
          <p:nvSpPr>
            <p:cNvPr id="100" name="Google Shape;100;p3"/>
            <p:cNvSpPr/>
            <p:nvPr/>
          </p:nvSpPr>
          <p:spPr>
            <a:xfrm rot="5400000">
              <a:off x="5655541" y="4194114"/>
              <a:ext cx="400199" cy="513159"/>
            </a:xfrm>
            <a:prstGeom prst="chevron">
              <a:avLst>
                <a:gd name="adj" fmla="val 50000"/>
              </a:avLst>
            </a:prstGeom>
            <a:solidFill>
              <a:srgbClr val="D8D8D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dk1"/>
                </a:solidFill>
                <a:latin typeface="Arial"/>
                <a:ea typeface="Arial"/>
                <a:cs typeface="Arial"/>
                <a:sym typeface="Arial"/>
              </a:endParaRPr>
            </a:p>
          </p:txBody>
        </p:sp>
        <p:sp>
          <p:nvSpPr>
            <p:cNvPr id="101" name="Google Shape;101;p3"/>
            <p:cNvSpPr/>
            <p:nvPr/>
          </p:nvSpPr>
          <p:spPr>
            <a:xfrm rot="5400000">
              <a:off x="5661468" y="4758813"/>
              <a:ext cx="400199" cy="513159"/>
            </a:xfrm>
            <a:prstGeom prst="chevron">
              <a:avLst>
                <a:gd name="adj" fmla="val 50000"/>
              </a:avLst>
            </a:prstGeom>
            <a:solidFill>
              <a:srgbClr val="D8D8D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dk1"/>
                </a:solidFill>
                <a:latin typeface="Arial"/>
                <a:ea typeface="Arial"/>
                <a:cs typeface="Arial"/>
                <a:sym typeface="Arial"/>
              </a:endParaRPr>
            </a:p>
          </p:txBody>
        </p:sp>
        <p:sp>
          <p:nvSpPr>
            <p:cNvPr id="102" name="Google Shape;102;p3"/>
            <p:cNvSpPr/>
            <p:nvPr/>
          </p:nvSpPr>
          <p:spPr>
            <a:xfrm rot="5400000">
              <a:off x="5655540" y="5323511"/>
              <a:ext cx="400199" cy="513159"/>
            </a:xfrm>
            <a:prstGeom prst="chevron">
              <a:avLst>
                <a:gd name="adj" fmla="val 50000"/>
              </a:avLst>
            </a:prstGeom>
            <a:solidFill>
              <a:srgbClr val="D8D8D8"/>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700"/>
                <a:buFont typeface="Arial"/>
                <a:buNone/>
              </a:pPr>
              <a:endParaRPr sz="2700" b="0" i="0" u="none" strike="noStrike" cap="none">
                <a:solidFill>
                  <a:schemeClr val="dk1"/>
                </a:solidFill>
                <a:latin typeface="Arial"/>
                <a:ea typeface="Arial"/>
                <a:cs typeface="Arial"/>
                <a:sym typeface="Arial"/>
              </a:endParaRPr>
            </a:p>
          </p:txBody>
        </p:sp>
        <p:pic>
          <p:nvPicPr>
            <p:cNvPr id="103" name="Google Shape;103;p3" descr="A hand holding a gear&#10;&#10;AI-generated content may be incorrect."/>
            <p:cNvPicPr preferRelativeResize="0"/>
            <p:nvPr/>
          </p:nvPicPr>
          <p:blipFill rotWithShape="1">
            <a:blip r:embed="rId4">
              <a:alphaModFix/>
            </a:blip>
            <a:srcRect/>
            <a:stretch/>
          </p:blipFill>
          <p:spPr>
            <a:xfrm>
              <a:off x="3968578" y="5058084"/>
              <a:ext cx="647036" cy="647036"/>
            </a:xfrm>
            <a:prstGeom prst="rect">
              <a:avLst/>
            </a:prstGeom>
            <a:noFill/>
            <a:ln>
              <a:noFill/>
            </a:ln>
          </p:spPr>
        </p:pic>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94"/>
        <p:cNvGrpSpPr/>
        <p:nvPr/>
      </p:nvGrpSpPr>
      <p:grpSpPr>
        <a:xfrm>
          <a:off x="0" y="0"/>
          <a:ext cx="0" cy="0"/>
          <a:chOff x="0" y="0"/>
          <a:chExt cx="0" cy="0"/>
        </a:xfrm>
      </p:grpSpPr>
      <p:sp>
        <p:nvSpPr>
          <p:cNvPr id="295" name="Google Shape;295;p16"/>
          <p:cNvSpPr txBox="1">
            <a:spLocks noGrp="1"/>
          </p:cNvSpPr>
          <p:nvPr>
            <p:ph type="title"/>
          </p:nvPr>
        </p:nvSpPr>
        <p:spPr>
          <a:xfrm>
            <a:off x="643024" y="381745"/>
            <a:ext cx="9005965" cy="896844"/>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SzPts val="1400"/>
              <a:buNone/>
            </a:pPr>
            <a:r>
              <a:rPr lang="fr-FR" sz="4800"/>
              <a:t>Pas si facile de collaborer</a:t>
            </a:r>
            <a:endParaRPr sz="4800"/>
          </a:p>
        </p:txBody>
      </p:sp>
      <p:sp>
        <p:nvSpPr>
          <p:cNvPr id="296" name="Google Shape;296;p16"/>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20</a:t>
            </a:fld>
            <a:endParaRPr/>
          </a:p>
        </p:txBody>
      </p:sp>
      <p:sp>
        <p:nvSpPr>
          <p:cNvPr id="297" name="Google Shape;297;p16"/>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298" name="Google Shape;298;p16"/>
          <p:cNvPicPr preferRelativeResize="0"/>
          <p:nvPr/>
        </p:nvPicPr>
        <p:blipFill rotWithShape="1">
          <a:blip r:embed="rId3">
            <a:alphaModFix/>
          </a:blip>
          <a:srcRect/>
          <a:stretch/>
        </p:blipFill>
        <p:spPr>
          <a:xfrm rot="-273972">
            <a:off x="588814" y="1567324"/>
            <a:ext cx="3203339" cy="4562572"/>
          </a:xfrm>
          <a:prstGeom prst="rect">
            <a:avLst/>
          </a:prstGeom>
          <a:noFill/>
          <a:ln>
            <a:noFill/>
          </a:ln>
        </p:spPr>
      </p:pic>
      <p:pic>
        <p:nvPicPr>
          <p:cNvPr id="299" name="Google Shape;299;p16"/>
          <p:cNvPicPr preferRelativeResize="0"/>
          <p:nvPr/>
        </p:nvPicPr>
        <p:blipFill rotWithShape="1">
          <a:blip r:embed="rId4">
            <a:alphaModFix/>
          </a:blip>
          <a:srcRect/>
          <a:stretch/>
        </p:blipFill>
        <p:spPr>
          <a:xfrm>
            <a:off x="3970446" y="3606610"/>
            <a:ext cx="7158506" cy="1763029"/>
          </a:xfrm>
          <a:prstGeom prst="rect">
            <a:avLst/>
          </a:prstGeom>
          <a:noFill/>
          <a:ln>
            <a:noFill/>
          </a:ln>
        </p:spPr>
      </p:pic>
      <p:pic>
        <p:nvPicPr>
          <p:cNvPr id="300" name="Google Shape;300;p16"/>
          <p:cNvPicPr preferRelativeResize="0"/>
          <p:nvPr/>
        </p:nvPicPr>
        <p:blipFill rotWithShape="1">
          <a:blip r:embed="rId5">
            <a:alphaModFix/>
          </a:blip>
          <a:srcRect/>
          <a:stretch/>
        </p:blipFill>
        <p:spPr>
          <a:xfrm>
            <a:off x="4893901" y="1593801"/>
            <a:ext cx="6383699" cy="2042784"/>
          </a:xfrm>
          <a:prstGeom prst="rect">
            <a:avLst/>
          </a:prstGeom>
          <a:noFill/>
          <a:ln>
            <a:noFill/>
          </a:ln>
        </p:spPr>
      </p:pic>
      <p:sp>
        <p:nvSpPr>
          <p:cNvPr id="301" name="Google Shape;301;p16"/>
          <p:cNvSpPr txBox="1"/>
          <p:nvPr/>
        </p:nvSpPr>
        <p:spPr>
          <a:xfrm>
            <a:off x="4024785" y="5538104"/>
            <a:ext cx="6151418" cy="30777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fr-FR" sz="1400" b="0" i="1" u="sng" strike="noStrike" cap="none">
                <a:solidFill>
                  <a:srgbClr val="000000"/>
                </a:solidFill>
                <a:latin typeface="Arial"/>
                <a:ea typeface="Arial"/>
                <a:cs typeface="Arial"/>
                <a:sym typeface="Arial"/>
              </a:rPr>
              <a:t>https://vulgare.fr/</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05"/>
        <p:cNvGrpSpPr/>
        <p:nvPr/>
      </p:nvGrpSpPr>
      <p:grpSpPr>
        <a:xfrm>
          <a:off x="0" y="0"/>
          <a:ext cx="0" cy="0"/>
          <a:chOff x="0" y="0"/>
          <a:chExt cx="0" cy="0"/>
        </a:xfrm>
      </p:grpSpPr>
      <p:sp>
        <p:nvSpPr>
          <p:cNvPr id="306" name="Google Shape;306;p22"/>
          <p:cNvSpPr txBox="1">
            <a:spLocks noGrp="1"/>
          </p:cNvSpPr>
          <p:nvPr>
            <p:ph type="title"/>
          </p:nvPr>
        </p:nvSpPr>
        <p:spPr>
          <a:xfrm>
            <a:off x="643024" y="381745"/>
            <a:ext cx="10976716" cy="896844"/>
          </a:xfrm>
          <a:prstGeom prst="rect">
            <a:avLst/>
          </a:prstGeom>
          <a:noFill/>
          <a:ln>
            <a:noFill/>
          </a:ln>
        </p:spPr>
        <p:txBody>
          <a:bodyPr spcFirstLastPara="1" wrap="square" lIns="91425" tIns="45700" rIns="91425" bIns="45700" anchor="t" anchorCtr="0">
            <a:normAutofit fontScale="90000"/>
          </a:bodyPr>
          <a:lstStyle/>
          <a:p>
            <a:pPr marL="0" lvl="0" indent="0" algn="l" rtl="0">
              <a:lnSpc>
                <a:spcPct val="100000"/>
              </a:lnSpc>
              <a:spcBef>
                <a:spcPts val="0"/>
              </a:spcBef>
              <a:spcAft>
                <a:spcPts val="0"/>
              </a:spcAft>
              <a:buSzPct val="32407"/>
              <a:buNone/>
            </a:pPr>
            <a:r>
              <a:rPr lang="fr-FR" sz="4800"/>
              <a:t>Niveau d’autonomie et accompagnement</a:t>
            </a:r>
            <a:endParaRPr sz="4800"/>
          </a:p>
        </p:txBody>
      </p:sp>
      <p:sp>
        <p:nvSpPr>
          <p:cNvPr id="307" name="Google Shape;307;p22"/>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21</a:t>
            </a:fld>
            <a:endParaRPr/>
          </a:p>
        </p:txBody>
      </p:sp>
      <p:sp>
        <p:nvSpPr>
          <p:cNvPr id="308" name="Google Shape;308;p22"/>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309" name="Google Shape;309;p22"/>
          <p:cNvPicPr preferRelativeResize="0"/>
          <p:nvPr/>
        </p:nvPicPr>
        <p:blipFill rotWithShape="1">
          <a:blip r:embed="rId3">
            <a:alphaModFix/>
          </a:blip>
          <a:srcRect/>
          <a:stretch/>
        </p:blipFill>
        <p:spPr>
          <a:xfrm>
            <a:off x="5455229" y="1933067"/>
            <a:ext cx="6192952" cy="3823735"/>
          </a:xfrm>
          <a:prstGeom prst="rect">
            <a:avLst/>
          </a:prstGeom>
          <a:noFill/>
          <a:ln>
            <a:noFill/>
          </a:ln>
        </p:spPr>
      </p:pic>
      <p:sp>
        <p:nvSpPr>
          <p:cNvPr id="310" name="Google Shape;310;p22"/>
          <p:cNvSpPr/>
          <p:nvPr/>
        </p:nvSpPr>
        <p:spPr>
          <a:xfrm>
            <a:off x="522732" y="1390960"/>
            <a:ext cx="2968614" cy="501327"/>
          </a:xfrm>
          <a:prstGeom prst="roundRect">
            <a:avLst>
              <a:gd name="adj" fmla="val 16667"/>
            </a:avLst>
          </a:prstGeom>
          <a:solidFill>
            <a:schemeClr val="accent3"/>
          </a:solidFill>
          <a:ln w="25400" cap="flat" cmpd="sng">
            <a:solidFill>
              <a:srgbClr val="3C4A1B"/>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1400" b="0" i="0" u="none" strike="noStrike" cap="none">
                <a:solidFill>
                  <a:schemeClr val="lt1"/>
                </a:solidFill>
                <a:latin typeface="Overlock"/>
                <a:ea typeface="Overlock"/>
                <a:cs typeface="Overlock"/>
                <a:sym typeface="Overlock"/>
              </a:rPr>
              <a:t>PROMOTE – Santé mentale étudiante</a:t>
            </a:r>
            <a:endParaRPr/>
          </a:p>
        </p:txBody>
      </p:sp>
      <p:pic>
        <p:nvPicPr>
          <p:cNvPr id="311" name="Google Shape;311;p22"/>
          <p:cNvPicPr preferRelativeResize="0"/>
          <p:nvPr/>
        </p:nvPicPr>
        <p:blipFill rotWithShape="1">
          <a:blip r:embed="rId4">
            <a:alphaModFix/>
          </a:blip>
          <a:srcRect/>
          <a:stretch/>
        </p:blipFill>
        <p:spPr>
          <a:xfrm>
            <a:off x="757231" y="2004658"/>
            <a:ext cx="4634641" cy="3823735"/>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15"/>
        <p:cNvGrpSpPr/>
        <p:nvPr/>
      </p:nvGrpSpPr>
      <p:grpSpPr>
        <a:xfrm>
          <a:off x="0" y="0"/>
          <a:ext cx="0" cy="0"/>
          <a:chOff x="0" y="0"/>
          <a:chExt cx="0" cy="0"/>
        </a:xfrm>
      </p:grpSpPr>
      <p:sp>
        <p:nvSpPr>
          <p:cNvPr id="316" name="Google Shape;316;p55"/>
          <p:cNvSpPr txBox="1">
            <a:spLocks noGrp="1"/>
          </p:cNvSpPr>
          <p:nvPr>
            <p:ph type="title"/>
          </p:nvPr>
        </p:nvSpPr>
        <p:spPr>
          <a:xfrm>
            <a:off x="914400" y="1020445"/>
            <a:ext cx="4114800" cy="5029200"/>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SzPts val="1400"/>
              <a:buNone/>
            </a:pPr>
            <a:r>
              <a:rPr lang="fr-FR" sz="4800"/>
              <a:t>3. Comment l’évaluer ?</a:t>
            </a:r>
            <a:endParaRPr sz="4800"/>
          </a:p>
        </p:txBody>
      </p:sp>
      <p:sp>
        <p:nvSpPr>
          <p:cNvPr id="317" name="Google Shape;317;p55"/>
          <p:cNvSpPr txBox="1">
            <a:spLocks noGrp="1"/>
          </p:cNvSpPr>
          <p:nvPr>
            <p:ph type="body" idx="1"/>
          </p:nvPr>
        </p:nvSpPr>
        <p:spPr>
          <a:xfrm>
            <a:off x="5029200" y="1828800"/>
            <a:ext cx="5746225" cy="5029200"/>
          </a:xfrm>
          <a:prstGeom prst="rect">
            <a:avLst/>
          </a:prstGeom>
          <a:noFill/>
          <a:ln>
            <a:noFill/>
          </a:ln>
        </p:spPr>
        <p:txBody>
          <a:bodyPr spcFirstLastPara="1" wrap="square" lIns="91425" tIns="45700" rIns="91425" bIns="45700" anchor="t" anchorCtr="0">
            <a:normAutofit/>
          </a:bodyPr>
          <a:lstStyle/>
          <a:p>
            <a:pPr marL="228600" lvl="0" indent="-228600" algn="l" rtl="0">
              <a:lnSpc>
                <a:spcPct val="125000"/>
              </a:lnSpc>
              <a:spcBef>
                <a:spcPts val="0"/>
              </a:spcBef>
              <a:spcAft>
                <a:spcPts val="0"/>
              </a:spcAft>
              <a:buSzPts val="1800"/>
              <a:buFont typeface="Arial"/>
              <a:buChar char="•"/>
            </a:pPr>
            <a:r>
              <a:rPr lang="fr-FR" sz="2000" b="1" dirty="0"/>
              <a:t>Déterminant d’intégrer l’évaluation de l’approche participative dès la rédaction du protocole …  </a:t>
            </a:r>
            <a:endParaRPr dirty="0"/>
          </a:p>
          <a:p>
            <a:pPr marL="685800" lvl="1" indent="-228600" algn="l" rtl="0">
              <a:lnSpc>
                <a:spcPct val="125000"/>
              </a:lnSpc>
              <a:spcBef>
                <a:spcPts val="0"/>
              </a:spcBef>
              <a:spcAft>
                <a:spcPts val="0"/>
              </a:spcAft>
              <a:buSzPts val="1800"/>
              <a:buChar char="•"/>
            </a:pPr>
            <a:r>
              <a:rPr lang="fr-FR" sz="1800" dirty="0"/>
              <a:t>Pour comprendre ce qui fonctionne et ce qui fonctionne moins bien</a:t>
            </a:r>
            <a:endParaRPr dirty="0"/>
          </a:p>
          <a:p>
            <a:pPr marL="685800" lvl="1" indent="-228600" algn="l" rtl="0">
              <a:lnSpc>
                <a:spcPct val="125000"/>
              </a:lnSpc>
              <a:spcBef>
                <a:spcPts val="0"/>
              </a:spcBef>
              <a:spcAft>
                <a:spcPts val="0"/>
              </a:spcAft>
              <a:buSzPts val="1800"/>
              <a:buChar char="•"/>
            </a:pPr>
            <a:r>
              <a:rPr lang="fr-FR" sz="1800" dirty="0"/>
              <a:t>Pour faire des adaptations en cours de projet</a:t>
            </a:r>
            <a:endParaRPr dirty="0"/>
          </a:p>
          <a:p>
            <a:pPr marL="685800" lvl="1" indent="-228600" algn="l" rtl="0">
              <a:lnSpc>
                <a:spcPct val="125000"/>
              </a:lnSpc>
              <a:spcBef>
                <a:spcPts val="0"/>
              </a:spcBef>
              <a:spcAft>
                <a:spcPts val="0"/>
              </a:spcAft>
              <a:buSzPts val="1800"/>
              <a:buChar char="•"/>
            </a:pPr>
            <a:r>
              <a:rPr lang="fr-FR" sz="1800" dirty="0"/>
              <a:t>Pour gérer et anticiper les potentiels conflits</a:t>
            </a:r>
            <a:endParaRPr dirty="0"/>
          </a:p>
          <a:p>
            <a:pPr marL="685800" lvl="1" indent="-228600" algn="l" rtl="0">
              <a:lnSpc>
                <a:spcPct val="125000"/>
              </a:lnSpc>
              <a:spcBef>
                <a:spcPts val="0"/>
              </a:spcBef>
              <a:spcAft>
                <a:spcPts val="0"/>
              </a:spcAft>
              <a:buSzPts val="1800"/>
              <a:buChar char="•"/>
            </a:pPr>
            <a:r>
              <a:rPr lang="fr-FR" sz="1800" dirty="0"/>
              <a:t>Pour valoriser la contribution des populations et partenaires engagés</a:t>
            </a:r>
            <a:endParaRPr dirty="0"/>
          </a:p>
        </p:txBody>
      </p:sp>
      <p:sp>
        <p:nvSpPr>
          <p:cNvPr id="318" name="Google Shape;318;p55"/>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22</a:t>
            </a:fld>
            <a:endParaRPr/>
          </a:p>
        </p:txBody>
      </p:sp>
      <p:sp>
        <p:nvSpPr>
          <p:cNvPr id="319" name="Google Shape;319;p55"/>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20" name="Google Shape;320;p55"/>
          <p:cNvSpPr txBox="1"/>
          <p:nvPr/>
        </p:nvSpPr>
        <p:spPr>
          <a:xfrm rot="-342712">
            <a:off x="5139952" y="4859613"/>
            <a:ext cx="4766048" cy="409664"/>
          </a:xfrm>
          <a:prstGeom prst="rect">
            <a:avLst/>
          </a:prstGeom>
          <a:noFill/>
          <a:ln w="28575" cap="flat" cmpd="sng">
            <a:solidFill>
              <a:srgbClr val="C00000"/>
            </a:solidFill>
            <a:prstDash val="solid"/>
            <a:round/>
            <a:headEnd type="none" w="sm" len="sm"/>
            <a:tailEnd type="none" w="sm" len="sm"/>
          </a:ln>
        </p:spPr>
        <p:txBody>
          <a:bodyPr spcFirstLastPara="1" wrap="square" lIns="91425" tIns="45700" rIns="91425" bIns="45700" anchor="t" anchorCtr="0">
            <a:spAutoFit/>
          </a:bodyPr>
          <a:lstStyle/>
          <a:p>
            <a:pPr marL="457200" marR="0" lvl="1" indent="0" algn="l" rtl="0">
              <a:lnSpc>
                <a:spcPct val="125000"/>
              </a:lnSpc>
              <a:spcBef>
                <a:spcPts val="0"/>
              </a:spcBef>
              <a:spcAft>
                <a:spcPts val="0"/>
              </a:spcAft>
              <a:buNone/>
            </a:pPr>
            <a:r>
              <a:rPr lang="fr-FR" sz="1800" b="1" i="0" u="none" strike="noStrike" cap="none" dirty="0">
                <a:solidFill>
                  <a:srgbClr val="C00000"/>
                </a:solidFill>
                <a:latin typeface="Overlock"/>
                <a:ea typeface="Overlock"/>
                <a:cs typeface="Overlock"/>
                <a:sym typeface="Overlock"/>
              </a:rPr>
              <a:t>Et SURTOUT pour apprendre et s’améliorer</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5" name="Google Shape;325;p23"/>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23</a:t>
            </a:fld>
            <a:endParaRPr/>
          </a:p>
        </p:txBody>
      </p:sp>
      <p:sp>
        <p:nvSpPr>
          <p:cNvPr id="326" name="Google Shape;326;p23"/>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27" name="Google Shape;327;p23"/>
          <p:cNvSpPr txBox="1"/>
          <p:nvPr/>
        </p:nvSpPr>
        <p:spPr>
          <a:xfrm>
            <a:off x="643024" y="381745"/>
            <a:ext cx="9005965" cy="896844"/>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None/>
            </a:pPr>
            <a:r>
              <a:rPr lang="fr-FR" sz="4800" b="0" i="0" u="none" strike="noStrike" cap="none">
                <a:solidFill>
                  <a:srgbClr val="388D6E"/>
                </a:solidFill>
                <a:latin typeface="Arial"/>
                <a:ea typeface="Arial"/>
                <a:cs typeface="Arial"/>
                <a:sym typeface="Arial"/>
              </a:rPr>
              <a:t>Des outils pour évaluer</a:t>
            </a:r>
            <a:endParaRPr/>
          </a:p>
        </p:txBody>
      </p:sp>
      <p:pic>
        <p:nvPicPr>
          <p:cNvPr id="328" name="Google Shape;328;p23"/>
          <p:cNvPicPr preferRelativeResize="0"/>
          <p:nvPr/>
        </p:nvPicPr>
        <p:blipFill rotWithShape="1">
          <a:blip r:embed="rId3">
            <a:alphaModFix/>
          </a:blip>
          <a:srcRect/>
          <a:stretch/>
        </p:blipFill>
        <p:spPr>
          <a:xfrm>
            <a:off x="431931" y="2566357"/>
            <a:ext cx="4801556" cy="2024160"/>
          </a:xfrm>
          <a:prstGeom prst="rect">
            <a:avLst/>
          </a:prstGeom>
          <a:noFill/>
          <a:ln>
            <a:noFill/>
          </a:ln>
        </p:spPr>
      </p:pic>
      <p:sp>
        <p:nvSpPr>
          <p:cNvPr id="329" name="Google Shape;329;p23"/>
          <p:cNvSpPr txBox="1"/>
          <p:nvPr/>
        </p:nvSpPr>
        <p:spPr>
          <a:xfrm>
            <a:off x="6666504" y="1635365"/>
            <a:ext cx="5266481" cy="4185020"/>
          </a:xfrm>
          <a:prstGeom prst="rect">
            <a:avLst/>
          </a:prstGeom>
          <a:noFill/>
          <a:ln>
            <a:noFill/>
          </a:ln>
        </p:spPr>
        <p:txBody>
          <a:bodyPr spcFirstLastPara="1" wrap="square" lIns="91425" tIns="45700" rIns="91425" bIns="45700" anchor="t" anchorCtr="0">
            <a:normAutofit/>
          </a:bodyPr>
          <a:lstStyle/>
          <a:p>
            <a:pPr marL="342900" marR="0" lvl="0" indent="-302895" algn="l" rtl="0">
              <a:lnSpc>
                <a:spcPct val="114000"/>
              </a:lnSpc>
              <a:spcBef>
                <a:spcPts val="1000"/>
              </a:spcBef>
              <a:spcAft>
                <a:spcPts val="0"/>
              </a:spcAft>
              <a:buClr>
                <a:srgbClr val="68AFAF"/>
              </a:buClr>
              <a:buSzPts val="2240"/>
              <a:buFont typeface="Arial"/>
              <a:buChar char="•"/>
            </a:pPr>
            <a:r>
              <a:rPr lang="fr-FR" sz="1600" b="0" i="0" u="none" strike="noStrike" cap="none">
                <a:solidFill>
                  <a:srgbClr val="2E5B15"/>
                </a:solidFill>
                <a:latin typeface="Overlock"/>
                <a:ea typeface="Overlock"/>
                <a:cs typeface="Overlock"/>
                <a:sym typeface="Overlock"/>
              </a:rPr>
              <a:t>GRIPP2 reporting checklists: outils pour améliorer les rapports sur l'implication des patient·e·s et du public dans la recherche</a:t>
            </a:r>
            <a:endParaRPr/>
          </a:p>
          <a:p>
            <a:pPr marL="342900" marR="0" lvl="0" indent="-302895" algn="l" rtl="0">
              <a:lnSpc>
                <a:spcPct val="114000"/>
              </a:lnSpc>
              <a:spcBef>
                <a:spcPts val="1000"/>
              </a:spcBef>
              <a:spcAft>
                <a:spcPts val="0"/>
              </a:spcAft>
              <a:buClr>
                <a:srgbClr val="68AFAF"/>
              </a:buClr>
              <a:buSzPts val="2240"/>
              <a:buFont typeface="Arial"/>
              <a:buChar char="•"/>
            </a:pPr>
            <a:r>
              <a:rPr lang="fr-FR" sz="1600" b="0" i="0" u="none" strike="noStrike" cap="none">
                <a:solidFill>
                  <a:srgbClr val="2E5B15"/>
                </a:solidFill>
                <a:latin typeface="Overlock"/>
                <a:ea typeface="Overlock"/>
                <a:cs typeface="Overlock"/>
                <a:sym typeface="Overlock"/>
              </a:rPr>
              <a:t>Public Involvement in Research Impact Toolkit (PIRIT)</a:t>
            </a:r>
            <a:endParaRPr/>
          </a:p>
          <a:p>
            <a:pPr marL="342900" marR="0" lvl="0" indent="-302895" algn="l" rtl="0">
              <a:lnSpc>
                <a:spcPct val="114000"/>
              </a:lnSpc>
              <a:spcBef>
                <a:spcPts val="1000"/>
              </a:spcBef>
              <a:spcAft>
                <a:spcPts val="0"/>
              </a:spcAft>
              <a:buClr>
                <a:srgbClr val="68AFAF"/>
              </a:buClr>
              <a:buSzPts val="2240"/>
              <a:buFont typeface="Arial"/>
              <a:buChar char="•"/>
            </a:pPr>
            <a:r>
              <a:rPr lang="fr-FR" sz="1600" b="0" i="0" u="none" strike="noStrike" cap="none">
                <a:solidFill>
                  <a:srgbClr val="2E5B15"/>
                </a:solidFill>
                <a:latin typeface="Overlock"/>
                <a:ea typeface="Overlock"/>
                <a:cs typeface="Overlock"/>
                <a:sym typeface="Overlock"/>
              </a:rPr>
              <a:t>Public Involvement Impact Assessment Framework (PiiAF)</a:t>
            </a:r>
            <a:endParaRPr/>
          </a:p>
          <a:p>
            <a:pPr marL="342900" marR="0" lvl="0" indent="-302895" algn="l" rtl="0">
              <a:lnSpc>
                <a:spcPct val="114000"/>
              </a:lnSpc>
              <a:spcBef>
                <a:spcPts val="1000"/>
              </a:spcBef>
              <a:spcAft>
                <a:spcPts val="0"/>
              </a:spcAft>
              <a:buClr>
                <a:srgbClr val="68AFAF"/>
              </a:buClr>
              <a:buSzPts val="2240"/>
              <a:buFont typeface="Arial"/>
              <a:buChar char="•"/>
            </a:pPr>
            <a:r>
              <a:rPr lang="fr-FR" sz="1600" b="0" i="0" u="none" strike="noStrike" cap="none">
                <a:solidFill>
                  <a:srgbClr val="2E5B15"/>
                </a:solidFill>
                <a:latin typeface="Overlock"/>
                <a:ea typeface="Overlock"/>
                <a:cs typeface="Overlock"/>
                <a:sym typeface="Overlock"/>
              </a:rPr>
              <a:t>Public and Patient Engagement Evaluation Tool (PPEET)</a:t>
            </a:r>
            <a:endParaRPr/>
          </a:p>
          <a:p>
            <a:pPr marL="342900" marR="0" lvl="0" indent="-302895" algn="l" rtl="0">
              <a:lnSpc>
                <a:spcPct val="114000"/>
              </a:lnSpc>
              <a:spcBef>
                <a:spcPts val="1000"/>
              </a:spcBef>
              <a:spcAft>
                <a:spcPts val="0"/>
              </a:spcAft>
              <a:buClr>
                <a:srgbClr val="68AFAF"/>
              </a:buClr>
              <a:buSzPts val="2240"/>
              <a:buFont typeface="Arial"/>
              <a:buChar char="•"/>
            </a:pPr>
            <a:r>
              <a:rPr lang="fr-FR" sz="1600" b="0" i="0" u="none" strike="noStrike" cap="none">
                <a:solidFill>
                  <a:srgbClr val="2E5B15"/>
                </a:solidFill>
                <a:latin typeface="Overlock"/>
                <a:ea typeface="Overlock"/>
                <a:cs typeface="Overlock"/>
                <a:sym typeface="Overlock"/>
              </a:rPr>
              <a:t>Framework « cube »</a:t>
            </a:r>
            <a:endParaRPr/>
          </a:p>
          <a:p>
            <a:pPr marL="342900" marR="0" lvl="0" indent="-165100" algn="l" rtl="0">
              <a:lnSpc>
                <a:spcPct val="114000"/>
              </a:lnSpc>
              <a:spcBef>
                <a:spcPts val="1000"/>
              </a:spcBef>
              <a:spcAft>
                <a:spcPts val="0"/>
              </a:spcAft>
              <a:buClr>
                <a:srgbClr val="68AFAF"/>
              </a:buClr>
              <a:buSzPts val="2240"/>
              <a:buFont typeface="Arial"/>
              <a:buNone/>
            </a:pPr>
            <a:endParaRPr sz="1600" b="0" i="0" u="none" strike="noStrike" cap="none">
              <a:solidFill>
                <a:srgbClr val="2E5B15"/>
              </a:solidFill>
              <a:latin typeface="Overlock"/>
              <a:ea typeface="Overlock"/>
              <a:cs typeface="Overlock"/>
              <a:sym typeface="Overlock"/>
            </a:endParaRPr>
          </a:p>
          <a:p>
            <a:pPr marL="342900" marR="0" lvl="0" indent="-302895" algn="l" rtl="0">
              <a:lnSpc>
                <a:spcPct val="114000"/>
              </a:lnSpc>
              <a:spcBef>
                <a:spcPts val="1000"/>
              </a:spcBef>
              <a:spcAft>
                <a:spcPts val="0"/>
              </a:spcAft>
              <a:buClr>
                <a:srgbClr val="68AFAF"/>
              </a:buClr>
              <a:buSzPts val="2240"/>
              <a:buFont typeface="Arial"/>
              <a:buChar char="•"/>
            </a:pPr>
            <a:r>
              <a:rPr lang="fr-FR" sz="1600" b="0" i="0" u="none" strike="noStrike" cap="none">
                <a:solidFill>
                  <a:srgbClr val="2E5B15"/>
                </a:solidFill>
                <a:latin typeface="Overlock"/>
                <a:ea typeface="Overlock"/>
                <a:cs typeface="Overlock"/>
                <a:sym typeface="Overlock"/>
              </a:rPr>
              <a:t>Conférence / Séminaire  / Réflexion et amélioration pour la prochaine étude</a:t>
            </a:r>
            <a:endParaRPr sz="1800" b="0" i="0" u="none" strike="noStrike" cap="none">
              <a:solidFill>
                <a:srgbClr val="2E5B15"/>
              </a:solidFill>
              <a:latin typeface="Overlock"/>
              <a:ea typeface="Overlock"/>
              <a:cs typeface="Overlock"/>
              <a:sym typeface="Overlock"/>
            </a:endParaRPr>
          </a:p>
          <a:p>
            <a:pPr marL="0" marR="0" lvl="0" indent="0" algn="l" rtl="0">
              <a:lnSpc>
                <a:spcPct val="90000"/>
              </a:lnSpc>
              <a:spcBef>
                <a:spcPts val="1000"/>
              </a:spcBef>
              <a:spcAft>
                <a:spcPts val="0"/>
              </a:spcAft>
              <a:buClr>
                <a:srgbClr val="68AFAF"/>
              </a:buClr>
              <a:buSzPts val="2520"/>
              <a:buFont typeface="Arial"/>
              <a:buNone/>
            </a:pPr>
            <a:endParaRPr sz="1800" b="0" i="0" u="none" strike="noStrike" cap="none">
              <a:solidFill>
                <a:srgbClr val="2E5B15"/>
              </a:solidFill>
              <a:latin typeface="Overlock"/>
              <a:ea typeface="Overlock"/>
              <a:cs typeface="Overlock"/>
              <a:sym typeface="Overlock"/>
            </a:endParaRPr>
          </a:p>
        </p:txBody>
      </p:sp>
      <p:pic>
        <p:nvPicPr>
          <p:cNvPr id="330" name="Google Shape;330;p23"/>
          <p:cNvPicPr preferRelativeResize="0"/>
          <p:nvPr/>
        </p:nvPicPr>
        <p:blipFill rotWithShape="1">
          <a:blip r:embed="rId4">
            <a:alphaModFix/>
          </a:blip>
          <a:srcRect/>
          <a:stretch/>
        </p:blipFill>
        <p:spPr>
          <a:xfrm>
            <a:off x="5428837" y="3431922"/>
            <a:ext cx="1042305" cy="1042305"/>
          </a:xfrm>
          <a:prstGeom prst="rect">
            <a:avLst/>
          </a:prstGeom>
          <a:noFill/>
          <a:ln>
            <a:noFill/>
          </a:ln>
        </p:spPr>
      </p:pic>
      <p:pic>
        <p:nvPicPr>
          <p:cNvPr id="331" name="Google Shape;331;p23"/>
          <p:cNvPicPr preferRelativeResize="0"/>
          <p:nvPr/>
        </p:nvPicPr>
        <p:blipFill rotWithShape="1">
          <a:blip r:embed="rId5">
            <a:alphaModFix/>
          </a:blip>
          <a:srcRect/>
          <a:stretch/>
        </p:blipFill>
        <p:spPr>
          <a:xfrm>
            <a:off x="5428836" y="4697635"/>
            <a:ext cx="1122744" cy="1122744"/>
          </a:xfrm>
          <a:prstGeom prst="rect">
            <a:avLst/>
          </a:prstGeom>
          <a:noFill/>
          <a:ln>
            <a:noFill/>
          </a:ln>
        </p:spPr>
      </p:pic>
      <p:pic>
        <p:nvPicPr>
          <p:cNvPr id="332" name="Google Shape;332;p23"/>
          <p:cNvPicPr preferRelativeResize="0"/>
          <p:nvPr/>
        </p:nvPicPr>
        <p:blipFill rotWithShape="1">
          <a:blip r:embed="rId6">
            <a:alphaModFix/>
          </a:blip>
          <a:srcRect/>
          <a:stretch/>
        </p:blipFill>
        <p:spPr>
          <a:xfrm>
            <a:off x="5396917" y="1840121"/>
            <a:ext cx="1186551" cy="1181922"/>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36"/>
        <p:cNvGrpSpPr/>
        <p:nvPr/>
      </p:nvGrpSpPr>
      <p:grpSpPr>
        <a:xfrm>
          <a:off x="0" y="0"/>
          <a:ext cx="0" cy="0"/>
          <a:chOff x="0" y="0"/>
          <a:chExt cx="0" cy="0"/>
        </a:xfrm>
      </p:grpSpPr>
      <p:sp>
        <p:nvSpPr>
          <p:cNvPr id="337" name="Google Shape;337;p24"/>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24</a:t>
            </a:fld>
            <a:endParaRPr/>
          </a:p>
        </p:txBody>
      </p:sp>
      <p:sp>
        <p:nvSpPr>
          <p:cNvPr id="338" name="Google Shape;338;p24"/>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39" name="Google Shape;339;p24"/>
          <p:cNvSpPr txBox="1"/>
          <p:nvPr/>
        </p:nvSpPr>
        <p:spPr>
          <a:xfrm>
            <a:off x="643024" y="381745"/>
            <a:ext cx="9005965" cy="896844"/>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None/>
            </a:pPr>
            <a:r>
              <a:rPr lang="fr-FR" sz="4800" b="0" i="0" u="none" strike="noStrike" cap="none">
                <a:solidFill>
                  <a:srgbClr val="388D6E"/>
                </a:solidFill>
                <a:latin typeface="Arial"/>
                <a:ea typeface="Arial"/>
                <a:cs typeface="Arial"/>
                <a:sym typeface="Arial"/>
              </a:rPr>
              <a:t>Exemple - CANCEPT</a:t>
            </a:r>
            <a:endParaRPr/>
          </a:p>
        </p:txBody>
      </p:sp>
      <p:sp>
        <p:nvSpPr>
          <p:cNvPr id="340" name="Google Shape;340;p24"/>
          <p:cNvSpPr txBox="1">
            <a:spLocks noGrp="1"/>
          </p:cNvSpPr>
          <p:nvPr>
            <p:ph type="body" idx="1"/>
          </p:nvPr>
        </p:nvSpPr>
        <p:spPr>
          <a:xfrm>
            <a:off x="345122" y="1450576"/>
            <a:ext cx="7566018" cy="4008188"/>
          </a:xfrm>
          <a:prstGeom prst="rect">
            <a:avLst/>
          </a:prstGeom>
          <a:noFill/>
          <a:ln>
            <a:noFill/>
          </a:ln>
        </p:spPr>
        <p:txBody>
          <a:bodyPr spcFirstLastPara="1" wrap="square" lIns="91425" tIns="45700" rIns="91425" bIns="45700" anchor="t" anchorCtr="0">
            <a:normAutofit/>
          </a:bodyPr>
          <a:lstStyle/>
          <a:p>
            <a:pPr marL="457200" lvl="0" indent="-457200" algn="l" rtl="0">
              <a:lnSpc>
                <a:spcPct val="114000"/>
              </a:lnSpc>
              <a:spcBef>
                <a:spcPts val="600"/>
              </a:spcBef>
              <a:spcAft>
                <a:spcPts val="0"/>
              </a:spcAft>
              <a:buSzPts val="1800"/>
              <a:buChar char="•"/>
            </a:pPr>
            <a:r>
              <a:rPr lang="fr-FR" b="1" dirty="0"/>
              <a:t>Objectif : </a:t>
            </a:r>
            <a:r>
              <a:rPr lang="fr-FR" dirty="0"/>
              <a:t>Évaluer la participation, la contribution et l'impact perçu du groupe de recherche participative COPRICA sur les projets de recherche en prévention primaire du cancer menés au sein du réseau CANCEPT</a:t>
            </a:r>
            <a:endParaRPr dirty="0"/>
          </a:p>
          <a:p>
            <a:pPr marL="457200" lvl="0" indent="-457200" algn="l" rtl="0">
              <a:lnSpc>
                <a:spcPct val="114000"/>
              </a:lnSpc>
              <a:spcBef>
                <a:spcPts val="600"/>
              </a:spcBef>
              <a:spcAft>
                <a:spcPts val="0"/>
              </a:spcAft>
              <a:buSzPts val="1800"/>
              <a:buChar char="•"/>
            </a:pPr>
            <a:r>
              <a:rPr lang="fr-FR" b="1" dirty="0"/>
              <a:t>Méthodologies mixtes </a:t>
            </a:r>
            <a:r>
              <a:rPr lang="fr-FR" dirty="0"/>
              <a:t>:</a:t>
            </a:r>
            <a:endParaRPr lang="fr-FR" sz="1600" dirty="0"/>
          </a:p>
          <a:p>
            <a:pPr marL="457200" lvl="1" indent="0">
              <a:lnSpc>
                <a:spcPct val="114000"/>
              </a:lnSpc>
              <a:spcBef>
                <a:spcPts val="600"/>
              </a:spcBef>
              <a:buSzPts val="1800"/>
              <a:buNone/>
            </a:pPr>
            <a:r>
              <a:rPr lang="fr-FR" sz="1800" dirty="0"/>
              <a:t>	= questionnaire standardisé (PPEET)</a:t>
            </a:r>
            <a:endParaRPr sz="1800" dirty="0"/>
          </a:p>
          <a:p>
            <a:pPr marL="457200" lvl="1" indent="0" algn="l" rtl="0">
              <a:lnSpc>
                <a:spcPct val="114000"/>
              </a:lnSpc>
              <a:spcBef>
                <a:spcPts val="600"/>
              </a:spcBef>
              <a:spcAft>
                <a:spcPts val="0"/>
              </a:spcAft>
              <a:buSzPts val="1600"/>
              <a:buNone/>
            </a:pPr>
            <a:r>
              <a:rPr lang="fr-FR" sz="1800" dirty="0"/>
              <a:t>	= entretiens qualitatifs (citoyens et chercheurs impliqués)</a:t>
            </a:r>
            <a:endParaRPr dirty="0"/>
          </a:p>
          <a:p>
            <a:pPr marL="457200" lvl="1" indent="0" algn="l" rtl="0">
              <a:lnSpc>
                <a:spcPct val="114000"/>
              </a:lnSpc>
              <a:spcBef>
                <a:spcPts val="600"/>
              </a:spcBef>
              <a:spcAft>
                <a:spcPts val="0"/>
              </a:spcAft>
              <a:buSzPts val="1600"/>
              <a:buNone/>
            </a:pPr>
            <a:r>
              <a:rPr lang="fr-FR" sz="1800" dirty="0"/>
              <a:t>	= analyse des comptes-rendus des réunions de projet (RAPPORT)</a:t>
            </a:r>
            <a:endParaRPr dirty="0"/>
          </a:p>
          <a:p>
            <a:pPr marL="457200" lvl="0" indent="-457200" algn="l" rtl="0">
              <a:lnSpc>
                <a:spcPct val="114000"/>
              </a:lnSpc>
              <a:spcBef>
                <a:spcPts val="600"/>
              </a:spcBef>
              <a:spcAft>
                <a:spcPts val="0"/>
              </a:spcAft>
              <a:buSzPts val="1800"/>
              <a:buChar char="•"/>
            </a:pPr>
            <a:r>
              <a:rPr lang="fr-FR" b="1" dirty="0"/>
              <a:t>Plan de diffusion</a:t>
            </a:r>
            <a:endParaRPr dirty="0"/>
          </a:p>
        </p:txBody>
      </p:sp>
      <p:pic>
        <p:nvPicPr>
          <p:cNvPr id="341" name="Google Shape;341;p24"/>
          <p:cNvPicPr preferRelativeResize="0"/>
          <p:nvPr/>
        </p:nvPicPr>
        <p:blipFill rotWithShape="1">
          <a:blip r:embed="rId3">
            <a:alphaModFix/>
          </a:blip>
          <a:srcRect l="37568" t="18229" r="20858" b="2375"/>
          <a:stretch/>
        </p:blipFill>
        <p:spPr>
          <a:xfrm rot="711194">
            <a:off x="7845924" y="1865460"/>
            <a:ext cx="3749225" cy="3859832"/>
          </a:xfrm>
          <a:prstGeom prst="rect">
            <a:avLst/>
          </a:prstGeom>
          <a:noFill/>
          <a:ln>
            <a:noFill/>
          </a:ln>
          <a:effectLst>
            <a:outerShdw blurRad="50800" dist="38100" dir="2700000" algn="tl" rotWithShape="0">
              <a:srgbClr val="000000">
                <a:alpha val="40000"/>
              </a:srgbClr>
            </a:outerShdw>
          </a:effectLst>
        </p:spPr>
      </p:pic>
      <p:pic>
        <p:nvPicPr>
          <p:cNvPr id="342" name="Google Shape;342;p24"/>
          <p:cNvPicPr preferRelativeResize="0"/>
          <p:nvPr/>
        </p:nvPicPr>
        <p:blipFill rotWithShape="1">
          <a:blip r:embed="rId4">
            <a:alphaModFix/>
          </a:blip>
          <a:srcRect l="35836" t="23993" r="36309" b="64392"/>
          <a:stretch/>
        </p:blipFill>
        <p:spPr>
          <a:xfrm>
            <a:off x="7911140" y="591506"/>
            <a:ext cx="3989720" cy="896844"/>
          </a:xfrm>
          <a:prstGeom prst="rect">
            <a:avLst/>
          </a:prstGeom>
          <a:solidFill>
            <a:schemeClr val="dk1"/>
          </a:solidFill>
          <a:ln w="9525" cap="flat" cmpd="sng">
            <a:solidFill>
              <a:srgbClr val="1C4335"/>
            </a:solidFill>
            <a:prstDash val="solid"/>
            <a:round/>
            <a:headEnd type="none" w="sm" len="sm"/>
            <a:tailEnd type="none" w="sm" len="sm"/>
          </a:ln>
          <a:effectLst>
            <a:outerShdw blurRad="50800" dist="38100" dir="2700000" algn="tl" rotWithShape="0">
              <a:srgbClr val="000000">
                <a:alpha val="40000"/>
              </a:srgbClr>
            </a:outerShdw>
          </a:effectLst>
        </p:spPr>
      </p:pic>
      <p:pic>
        <p:nvPicPr>
          <p:cNvPr id="343" name="Google Shape;343;p24"/>
          <p:cNvPicPr preferRelativeResize="0"/>
          <p:nvPr/>
        </p:nvPicPr>
        <p:blipFill rotWithShape="1">
          <a:blip r:embed="rId5">
            <a:alphaModFix/>
          </a:blip>
          <a:srcRect l="9552" t="12001" r="22878" b="24208"/>
          <a:stretch/>
        </p:blipFill>
        <p:spPr>
          <a:xfrm>
            <a:off x="2950767" y="4258105"/>
            <a:ext cx="3241191" cy="1649444"/>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47"/>
        <p:cNvGrpSpPr/>
        <p:nvPr/>
      </p:nvGrpSpPr>
      <p:grpSpPr>
        <a:xfrm>
          <a:off x="0" y="0"/>
          <a:ext cx="0" cy="0"/>
          <a:chOff x="0" y="0"/>
          <a:chExt cx="0" cy="0"/>
        </a:xfrm>
      </p:grpSpPr>
      <p:sp>
        <p:nvSpPr>
          <p:cNvPr id="348" name="Google Shape;348;p25"/>
          <p:cNvSpPr txBox="1">
            <a:spLocks noGrp="1"/>
          </p:cNvSpPr>
          <p:nvPr>
            <p:ph type="title"/>
          </p:nvPr>
        </p:nvSpPr>
        <p:spPr>
          <a:xfrm>
            <a:off x="914400" y="1020445"/>
            <a:ext cx="4114800" cy="5029200"/>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SzPts val="1400"/>
              <a:buNone/>
            </a:pPr>
            <a:r>
              <a:rPr lang="fr-FR" sz="4800"/>
              <a:t>4. Comment valoriser ?</a:t>
            </a:r>
            <a:endParaRPr sz="4800"/>
          </a:p>
        </p:txBody>
      </p:sp>
      <p:sp>
        <p:nvSpPr>
          <p:cNvPr id="349" name="Google Shape;349;p25"/>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25</a:t>
            </a:fld>
            <a:endParaRPr/>
          </a:p>
        </p:txBody>
      </p:sp>
      <p:sp>
        <p:nvSpPr>
          <p:cNvPr id="350" name="Google Shape;350;p25"/>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351" name="Google Shape;351;p25" descr="From Research to Impact - Social Innovation Lab - College of Law |  University of Saskatchewan"/>
          <p:cNvPicPr preferRelativeResize="0"/>
          <p:nvPr/>
        </p:nvPicPr>
        <p:blipFill rotWithShape="1">
          <a:blip r:embed="rId3">
            <a:alphaModFix/>
          </a:blip>
          <a:srcRect/>
          <a:stretch/>
        </p:blipFill>
        <p:spPr>
          <a:xfrm>
            <a:off x="5855165" y="1510059"/>
            <a:ext cx="6049994" cy="3837882"/>
          </a:xfrm>
          <a:prstGeom prst="rect">
            <a:avLst/>
          </a:prstGeom>
          <a:noFill/>
          <a:ln>
            <a:noFill/>
          </a:ln>
        </p:spPr>
      </p:pic>
      <p:sp>
        <p:nvSpPr>
          <p:cNvPr id="352" name="Google Shape;352;p25"/>
          <p:cNvSpPr txBox="1">
            <a:spLocks noGrp="1"/>
          </p:cNvSpPr>
          <p:nvPr>
            <p:ph type="body" idx="1"/>
          </p:nvPr>
        </p:nvSpPr>
        <p:spPr>
          <a:xfrm>
            <a:off x="849745" y="2840009"/>
            <a:ext cx="4802735" cy="3038277"/>
          </a:xfrm>
          <a:prstGeom prst="rect">
            <a:avLst/>
          </a:prstGeom>
          <a:noFill/>
          <a:ln>
            <a:noFill/>
          </a:ln>
        </p:spPr>
        <p:txBody>
          <a:bodyPr spcFirstLastPara="1" wrap="square" lIns="91425" tIns="45700" rIns="91425" bIns="45700" anchor="ctr" anchorCtr="0">
            <a:normAutofit/>
          </a:bodyPr>
          <a:lstStyle/>
          <a:p>
            <a:pPr marL="457200" marR="0" lvl="0" indent="-342900" algn="l" rtl="0">
              <a:lnSpc>
                <a:spcPct val="125000"/>
              </a:lnSpc>
              <a:spcBef>
                <a:spcPts val="0"/>
              </a:spcBef>
              <a:spcAft>
                <a:spcPts val="0"/>
              </a:spcAft>
              <a:buClr>
                <a:srgbClr val="000000"/>
              </a:buClr>
              <a:buSzPts val="1800"/>
              <a:buFont typeface="Arial"/>
              <a:buChar char="•"/>
            </a:pPr>
            <a:r>
              <a:rPr lang="fr-FR" b="1"/>
              <a:t>La RP facilite l’identification de stratégies de diffusion des résultats de recherche</a:t>
            </a:r>
            <a:r>
              <a:rPr lang="fr-FR"/>
              <a:t> </a:t>
            </a:r>
            <a:r>
              <a:rPr lang="fr-FR" b="1"/>
              <a:t>adaptées</a:t>
            </a:r>
            <a:r>
              <a:rPr lang="fr-FR"/>
              <a:t> … parce que les populations et partenaires sont également impliqués dans la valorisation</a:t>
            </a:r>
            <a:endParaRPr/>
          </a:p>
          <a:p>
            <a:pPr marL="457200" marR="0" lvl="0" indent="-342900" algn="l" rtl="0">
              <a:lnSpc>
                <a:spcPct val="125000"/>
              </a:lnSpc>
              <a:spcBef>
                <a:spcPts val="0"/>
              </a:spcBef>
              <a:spcAft>
                <a:spcPts val="0"/>
              </a:spcAft>
              <a:buClr>
                <a:srgbClr val="000000"/>
              </a:buClr>
              <a:buSzPts val="1800"/>
              <a:buFont typeface="Arial"/>
              <a:buChar char="•"/>
            </a:pPr>
            <a:r>
              <a:rPr lang="fr-FR"/>
              <a:t>La mobilisation des connaissances est un </a:t>
            </a:r>
            <a:r>
              <a:rPr lang="fr-FR" b="1"/>
              <a:t>processus continu, intégré </a:t>
            </a:r>
            <a:r>
              <a:rPr lang="fr-FR"/>
              <a:t>au processus de recherche</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sp>
        <p:nvSpPr>
          <p:cNvPr id="357" name="Google Shape;357;p58"/>
          <p:cNvSpPr txBox="1">
            <a:spLocks noGrp="1"/>
          </p:cNvSpPr>
          <p:nvPr>
            <p:ph type="body" idx="1"/>
          </p:nvPr>
        </p:nvSpPr>
        <p:spPr>
          <a:xfrm>
            <a:off x="578275" y="1338943"/>
            <a:ext cx="10980151" cy="5029200"/>
          </a:xfrm>
          <a:prstGeom prst="rect">
            <a:avLst/>
          </a:prstGeom>
          <a:noFill/>
          <a:ln>
            <a:noFill/>
          </a:ln>
        </p:spPr>
        <p:txBody>
          <a:bodyPr spcFirstLastPara="1" wrap="square" lIns="91425" tIns="45700" rIns="91425" bIns="45700" anchor="t" anchorCtr="0">
            <a:normAutofit/>
          </a:bodyPr>
          <a:lstStyle/>
          <a:p>
            <a:pPr marL="228600" lvl="0" indent="-228600" algn="l" rtl="0">
              <a:lnSpc>
                <a:spcPct val="125000"/>
              </a:lnSpc>
              <a:spcBef>
                <a:spcPts val="0"/>
              </a:spcBef>
              <a:spcAft>
                <a:spcPts val="0"/>
              </a:spcAft>
              <a:buSzPts val="1800"/>
              <a:buFont typeface="Arial"/>
              <a:buChar char="•"/>
            </a:pPr>
            <a:r>
              <a:rPr lang="fr-FR" b="1" dirty="0"/>
              <a:t>Publication d’articles centré sur le processus de recherche participative</a:t>
            </a:r>
            <a:endParaRPr dirty="0"/>
          </a:p>
          <a:p>
            <a:pPr marL="685800" lvl="1" indent="-228600" algn="l" rtl="0">
              <a:lnSpc>
                <a:spcPct val="125000"/>
              </a:lnSpc>
              <a:spcBef>
                <a:spcPts val="0"/>
              </a:spcBef>
              <a:spcAft>
                <a:spcPts val="0"/>
              </a:spcAft>
              <a:buSzPts val="1800"/>
              <a:buChar char="•"/>
            </a:pPr>
            <a:r>
              <a:rPr lang="fr-FR" dirty="0"/>
              <a:t>Revues dédiées</a:t>
            </a:r>
            <a:endParaRPr dirty="0"/>
          </a:p>
          <a:p>
            <a:pPr marL="685800" lvl="1" indent="-228600" algn="l" rtl="0">
              <a:lnSpc>
                <a:spcPct val="125000"/>
              </a:lnSpc>
              <a:spcBef>
                <a:spcPts val="0"/>
              </a:spcBef>
              <a:spcAft>
                <a:spcPts val="0"/>
              </a:spcAft>
              <a:buSzPts val="1800"/>
              <a:buChar char="•"/>
            </a:pPr>
            <a:r>
              <a:rPr lang="fr-FR" dirty="0"/>
              <a:t>Participation à la rédaction : conseils, relecture, écriture (différents niveaux d’implication)</a:t>
            </a:r>
            <a:endParaRPr dirty="0"/>
          </a:p>
          <a:p>
            <a:pPr marL="1143000" lvl="2" indent="-228600" algn="l" rtl="0">
              <a:lnSpc>
                <a:spcPct val="125000"/>
              </a:lnSpc>
              <a:spcBef>
                <a:spcPts val="0"/>
              </a:spcBef>
              <a:spcAft>
                <a:spcPts val="0"/>
              </a:spcAft>
              <a:buSzPts val="1800"/>
              <a:buChar char="•"/>
            </a:pPr>
            <a:r>
              <a:rPr lang="fr-FR" dirty="0"/>
              <a:t>Renforcement des capacités en écriture scientifique</a:t>
            </a:r>
            <a:endParaRPr dirty="0"/>
          </a:p>
          <a:p>
            <a:pPr marL="1143000" lvl="2" indent="-228600" algn="l" rtl="0">
              <a:lnSpc>
                <a:spcPct val="125000"/>
              </a:lnSpc>
              <a:spcBef>
                <a:spcPts val="0"/>
              </a:spcBef>
              <a:spcAft>
                <a:spcPts val="0"/>
              </a:spcAft>
              <a:buSzPts val="1800"/>
              <a:buChar char="•"/>
            </a:pPr>
            <a:r>
              <a:rPr lang="fr-FR" dirty="0"/>
              <a:t>Prends plus de temps +++</a:t>
            </a:r>
            <a:endParaRPr dirty="0"/>
          </a:p>
          <a:p>
            <a:pPr marL="685800" lvl="1" indent="-228600" algn="l" rtl="0">
              <a:lnSpc>
                <a:spcPct val="125000"/>
              </a:lnSpc>
              <a:spcBef>
                <a:spcPts val="0"/>
              </a:spcBef>
              <a:spcAft>
                <a:spcPts val="0"/>
              </a:spcAft>
              <a:buSzPts val="1800"/>
              <a:buChar char="•"/>
            </a:pPr>
            <a:r>
              <a:rPr lang="fr-FR" dirty="0"/>
              <a:t>Valoriser la contribution des populations et partenaires engagés (comme </a:t>
            </a:r>
            <a:r>
              <a:rPr lang="fr-FR" dirty="0" err="1"/>
              <a:t>co-auteur·rice</a:t>
            </a:r>
            <a:r>
              <a:rPr lang="fr-FR" dirty="0"/>
              <a:t>)</a:t>
            </a:r>
            <a:endParaRPr dirty="0"/>
          </a:p>
          <a:p>
            <a:pPr marL="228600" lvl="0" indent="-228600" algn="l" rtl="0">
              <a:lnSpc>
                <a:spcPct val="125000"/>
              </a:lnSpc>
              <a:spcBef>
                <a:spcPts val="1200"/>
              </a:spcBef>
              <a:spcAft>
                <a:spcPts val="0"/>
              </a:spcAft>
              <a:buSzPts val="1800"/>
              <a:buFont typeface="Arial"/>
              <a:buChar char="•"/>
            </a:pPr>
            <a:r>
              <a:rPr lang="fr-FR" b="1" dirty="0"/>
              <a:t>Aussi, à mettre en valeur</a:t>
            </a:r>
            <a:r>
              <a:rPr lang="fr-FR" dirty="0"/>
              <a:t> dans les autres publications du projet, non centrées sur la démarche participative</a:t>
            </a:r>
            <a:endParaRPr dirty="0"/>
          </a:p>
          <a:p>
            <a:pPr marL="685800" lvl="1" indent="-228600" algn="l" rtl="0">
              <a:lnSpc>
                <a:spcPct val="125000"/>
              </a:lnSpc>
              <a:spcBef>
                <a:spcPts val="0"/>
              </a:spcBef>
              <a:spcAft>
                <a:spcPts val="0"/>
              </a:spcAft>
              <a:buSzPts val="1800"/>
              <a:buChar char="•"/>
            </a:pPr>
            <a:r>
              <a:rPr lang="fr-FR" dirty="0"/>
              <a:t>Réservé un paragraphe dédié dans la méthodologie (demandé par certaines revues)</a:t>
            </a:r>
            <a:endParaRPr dirty="0"/>
          </a:p>
          <a:p>
            <a:pPr marL="685800" lvl="1" indent="-228600" algn="l" rtl="0">
              <a:lnSpc>
                <a:spcPct val="125000"/>
              </a:lnSpc>
              <a:spcBef>
                <a:spcPts val="0"/>
              </a:spcBef>
              <a:spcAft>
                <a:spcPts val="0"/>
              </a:spcAft>
              <a:buSzPts val="1800"/>
              <a:buChar char="•"/>
            </a:pPr>
            <a:r>
              <a:rPr lang="fr-FR" dirty="0"/>
              <a:t>Préciser ce qui relève de la démarche participative … et ce qui ne l’était pas</a:t>
            </a:r>
            <a:endParaRPr dirty="0"/>
          </a:p>
          <a:p>
            <a:pPr marL="228600" lvl="0" indent="-228600" algn="l" rtl="0">
              <a:lnSpc>
                <a:spcPct val="125000"/>
              </a:lnSpc>
              <a:spcBef>
                <a:spcPts val="1200"/>
              </a:spcBef>
              <a:spcAft>
                <a:spcPts val="0"/>
              </a:spcAft>
              <a:buSzPts val="1800"/>
              <a:buFont typeface="Arial"/>
              <a:buChar char="•"/>
            </a:pPr>
            <a:r>
              <a:rPr lang="fr-FR" b="1" dirty="0"/>
              <a:t>Mais difficile à publier</a:t>
            </a:r>
            <a:r>
              <a:rPr lang="fr-FR" dirty="0"/>
              <a:t>, tous les journaux ne sont pas sensibles à cette démarche</a:t>
            </a:r>
            <a:endParaRPr dirty="0"/>
          </a:p>
        </p:txBody>
      </p:sp>
      <p:sp>
        <p:nvSpPr>
          <p:cNvPr id="358" name="Google Shape;358;p58"/>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26</a:t>
            </a:fld>
            <a:endParaRPr/>
          </a:p>
        </p:txBody>
      </p:sp>
      <p:sp>
        <p:nvSpPr>
          <p:cNvPr id="360" name="Google Shape;360;p58"/>
          <p:cNvSpPr txBox="1"/>
          <p:nvPr/>
        </p:nvSpPr>
        <p:spPr>
          <a:xfrm>
            <a:off x="643024" y="381745"/>
            <a:ext cx="10523740" cy="896844"/>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None/>
            </a:pPr>
            <a:r>
              <a:rPr lang="fr-FR" sz="4800" b="0" i="0" u="none" strike="noStrike" cap="none">
                <a:solidFill>
                  <a:srgbClr val="388D6E"/>
                </a:solidFill>
                <a:latin typeface="Arial"/>
                <a:ea typeface="Arial"/>
                <a:cs typeface="Arial"/>
                <a:sym typeface="Arial"/>
              </a:rPr>
              <a:t>Publications scientifiques</a:t>
            </a:r>
            <a:endParaRPr/>
          </a:p>
        </p:txBody>
      </p:sp>
      <p:sp>
        <p:nvSpPr>
          <p:cNvPr id="361" name="Google Shape;361;p58"/>
          <p:cNvSpPr/>
          <p:nvPr/>
        </p:nvSpPr>
        <p:spPr>
          <a:xfrm>
            <a:off x="8727028" y="381745"/>
            <a:ext cx="3186544" cy="2679882"/>
          </a:xfrm>
          <a:prstGeom prst="roundRect">
            <a:avLst>
              <a:gd name="adj" fmla="val 16667"/>
            </a:avLst>
          </a:prstGeom>
          <a:solidFill>
            <a:schemeClr val="accent1"/>
          </a:solidFill>
          <a:ln w="25400" cap="flat" cmpd="sng">
            <a:solidFill>
              <a:srgbClr val="18382D"/>
            </a:solidFill>
            <a:prstDash val="solid"/>
            <a:round/>
            <a:headEnd type="none" w="sm" len="sm"/>
            <a:tailEnd type="none" w="sm" len="sm"/>
          </a:ln>
        </p:spPr>
        <p:txBody>
          <a:bodyPr spcFirstLastPara="1" wrap="square" lIns="0" tIns="36000" rIns="0" bIns="36000" anchor="t" anchorCtr="0">
            <a:noAutofit/>
          </a:bodyPr>
          <a:lstStyle/>
          <a:p>
            <a:pPr marL="432000" marR="0" lvl="1" indent="-285750" algn="l" rtl="0">
              <a:lnSpc>
                <a:spcPct val="114000"/>
              </a:lnSpc>
              <a:spcBef>
                <a:spcPts val="0"/>
              </a:spcBef>
              <a:spcAft>
                <a:spcPts val="0"/>
              </a:spcAft>
              <a:buClr>
                <a:schemeClr val="lt1"/>
              </a:buClr>
              <a:buSzPts val="1440"/>
              <a:buFont typeface="Arial" panose="020B0604020202020204" pitchFamily="34" charset="0"/>
              <a:buChar char="•"/>
            </a:pPr>
            <a:r>
              <a:rPr lang="fr-FR" sz="1600" b="0" i="1" u="none" strike="noStrike" cap="none" dirty="0">
                <a:solidFill>
                  <a:schemeClr val="lt1"/>
                </a:solidFill>
                <a:latin typeface="Overlock"/>
                <a:ea typeface="Overlock"/>
                <a:cs typeface="Overlock"/>
                <a:sym typeface="Overlock"/>
              </a:rPr>
              <a:t>Journal of Community </a:t>
            </a:r>
            <a:r>
              <a:rPr lang="fr-FR" sz="1600" b="0" i="1" u="none" strike="noStrike" cap="none" dirty="0" err="1">
                <a:solidFill>
                  <a:schemeClr val="lt1"/>
                </a:solidFill>
                <a:latin typeface="Overlock"/>
                <a:ea typeface="Overlock"/>
                <a:cs typeface="Overlock"/>
                <a:sym typeface="Overlock"/>
              </a:rPr>
              <a:t>Health</a:t>
            </a:r>
            <a:endParaRPr lang="fr-FR" sz="1600" i="1" dirty="0">
              <a:solidFill>
                <a:schemeClr val="lt1"/>
              </a:solidFill>
              <a:latin typeface="Overlock"/>
              <a:ea typeface="Overlock"/>
              <a:cs typeface="Overlock"/>
              <a:sym typeface="Overlock"/>
            </a:endParaRPr>
          </a:p>
          <a:p>
            <a:pPr marL="432000" marR="0" lvl="1" indent="-285750" algn="l" rtl="0">
              <a:lnSpc>
                <a:spcPct val="114000"/>
              </a:lnSpc>
              <a:spcBef>
                <a:spcPts val="0"/>
              </a:spcBef>
              <a:spcAft>
                <a:spcPts val="0"/>
              </a:spcAft>
              <a:buClr>
                <a:schemeClr val="lt1"/>
              </a:buClr>
              <a:buSzPts val="1440"/>
              <a:buFont typeface="Arial" panose="020B0604020202020204" pitchFamily="34" charset="0"/>
              <a:buChar char="•"/>
            </a:pPr>
            <a:r>
              <a:rPr lang="fr-FR" sz="1600" b="0" i="1" u="none" strike="noStrike" cap="none" dirty="0" err="1">
                <a:solidFill>
                  <a:schemeClr val="lt1"/>
                </a:solidFill>
                <a:latin typeface="Overlock"/>
                <a:ea typeface="Overlock"/>
                <a:cs typeface="Overlock"/>
                <a:sym typeface="Overlock"/>
              </a:rPr>
              <a:t>Health</a:t>
            </a:r>
            <a:r>
              <a:rPr lang="fr-FR" sz="1600" b="0" i="1" u="none" strike="noStrike" cap="none" dirty="0">
                <a:solidFill>
                  <a:schemeClr val="lt1"/>
                </a:solidFill>
                <a:latin typeface="Overlock"/>
                <a:ea typeface="Overlock"/>
                <a:cs typeface="Overlock"/>
                <a:sym typeface="Overlock"/>
              </a:rPr>
              <a:t> Services </a:t>
            </a:r>
            <a:r>
              <a:rPr lang="fr-FR" sz="1600" b="0" i="1" u="none" strike="noStrike" cap="none" dirty="0" err="1">
                <a:solidFill>
                  <a:schemeClr val="lt1"/>
                </a:solidFill>
                <a:latin typeface="Overlock"/>
                <a:ea typeface="Overlock"/>
                <a:cs typeface="Overlock"/>
                <a:sym typeface="Overlock"/>
              </a:rPr>
              <a:t>Research</a:t>
            </a:r>
            <a:endParaRPr lang="fr-FR" sz="1600" i="1" dirty="0">
              <a:solidFill>
                <a:schemeClr val="lt1"/>
              </a:solidFill>
              <a:latin typeface="Overlock"/>
              <a:ea typeface="Overlock"/>
              <a:cs typeface="Overlock"/>
              <a:sym typeface="Overlock"/>
            </a:endParaRPr>
          </a:p>
          <a:p>
            <a:pPr marL="432000" marR="0" lvl="1" indent="-285750" algn="l" rtl="0">
              <a:lnSpc>
                <a:spcPct val="114000"/>
              </a:lnSpc>
              <a:spcBef>
                <a:spcPts val="0"/>
              </a:spcBef>
              <a:spcAft>
                <a:spcPts val="0"/>
              </a:spcAft>
              <a:buClr>
                <a:schemeClr val="lt1"/>
              </a:buClr>
              <a:buSzPts val="1440"/>
              <a:buFont typeface="Arial" panose="020B0604020202020204" pitchFamily="34" charset="0"/>
              <a:buChar char="•"/>
            </a:pPr>
            <a:r>
              <a:rPr lang="fr-FR" sz="1600" b="0" i="1" u="none" strike="noStrike" cap="none" dirty="0">
                <a:solidFill>
                  <a:schemeClr val="lt1"/>
                </a:solidFill>
                <a:latin typeface="Overlock"/>
                <a:ea typeface="Overlock"/>
                <a:cs typeface="Overlock"/>
                <a:sym typeface="Overlock"/>
              </a:rPr>
              <a:t>Patient Education and </a:t>
            </a:r>
            <a:r>
              <a:rPr lang="fr-FR" sz="1600" b="0" i="1" u="none" strike="noStrike" cap="none" dirty="0" err="1">
                <a:solidFill>
                  <a:schemeClr val="lt1"/>
                </a:solidFill>
                <a:latin typeface="Overlock"/>
                <a:ea typeface="Overlock"/>
                <a:cs typeface="Overlock"/>
                <a:sym typeface="Overlock"/>
              </a:rPr>
              <a:t>Counselling</a:t>
            </a:r>
            <a:endParaRPr lang="fr-FR" sz="1600" i="1" dirty="0">
              <a:solidFill>
                <a:schemeClr val="lt1"/>
              </a:solidFill>
              <a:latin typeface="Overlock"/>
              <a:ea typeface="Overlock"/>
              <a:cs typeface="Overlock"/>
              <a:sym typeface="Overlock"/>
            </a:endParaRPr>
          </a:p>
          <a:p>
            <a:pPr marL="432000" marR="0" lvl="1" indent="-285750" algn="l" rtl="0">
              <a:lnSpc>
                <a:spcPct val="114000"/>
              </a:lnSpc>
              <a:spcBef>
                <a:spcPts val="0"/>
              </a:spcBef>
              <a:spcAft>
                <a:spcPts val="0"/>
              </a:spcAft>
              <a:buClr>
                <a:schemeClr val="lt1"/>
              </a:buClr>
              <a:buSzPts val="1440"/>
              <a:buFont typeface="Arial" panose="020B0604020202020204" pitchFamily="34" charset="0"/>
              <a:buChar char="•"/>
            </a:pPr>
            <a:r>
              <a:rPr lang="fr-FR" sz="1600" b="0" i="1" u="none" strike="noStrike" cap="none" dirty="0">
                <a:solidFill>
                  <a:schemeClr val="lt1"/>
                </a:solidFill>
                <a:latin typeface="Overlock"/>
                <a:ea typeface="Overlock"/>
                <a:cs typeface="Overlock"/>
                <a:sym typeface="Overlock"/>
              </a:rPr>
              <a:t>Public </a:t>
            </a:r>
            <a:r>
              <a:rPr lang="fr-FR" sz="1600" b="0" i="1" u="none" strike="noStrike" cap="none" dirty="0" err="1">
                <a:solidFill>
                  <a:schemeClr val="lt1"/>
                </a:solidFill>
                <a:latin typeface="Overlock"/>
                <a:ea typeface="Overlock"/>
                <a:cs typeface="Overlock"/>
                <a:sym typeface="Overlock"/>
              </a:rPr>
              <a:t>Health</a:t>
            </a:r>
            <a:r>
              <a:rPr lang="fr-FR" sz="1600" b="0" i="1" u="none" strike="noStrike" cap="none" dirty="0">
                <a:solidFill>
                  <a:schemeClr val="lt1"/>
                </a:solidFill>
                <a:latin typeface="Overlock"/>
                <a:ea typeface="Overlock"/>
                <a:cs typeface="Overlock"/>
                <a:sym typeface="Overlock"/>
              </a:rPr>
              <a:t> in Practice</a:t>
            </a:r>
            <a:endParaRPr lang="fr-FR" dirty="0">
              <a:ea typeface="Overlock"/>
            </a:endParaRPr>
          </a:p>
          <a:p>
            <a:pPr marL="432000" marR="0" lvl="1" indent="-285750" algn="l" rtl="0">
              <a:lnSpc>
                <a:spcPct val="114000"/>
              </a:lnSpc>
              <a:spcBef>
                <a:spcPts val="0"/>
              </a:spcBef>
              <a:spcAft>
                <a:spcPts val="0"/>
              </a:spcAft>
              <a:buClr>
                <a:schemeClr val="lt1"/>
              </a:buClr>
              <a:buSzPts val="1440"/>
              <a:buFont typeface="Arial" panose="020B0604020202020204" pitchFamily="34" charset="0"/>
              <a:buChar char="•"/>
            </a:pPr>
            <a:r>
              <a:rPr lang="fr-FR" sz="1600" b="0" i="1" u="none" strike="noStrike" cap="none" dirty="0" err="1">
                <a:solidFill>
                  <a:schemeClr val="lt1"/>
                </a:solidFill>
                <a:latin typeface="Overlock"/>
                <a:ea typeface="Overlock"/>
                <a:cs typeface="Overlock"/>
                <a:sym typeface="Overlock"/>
              </a:rPr>
              <a:t>Research</a:t>
            </a:r>
            <a:r>
              <a:rPr lang="fr-FR" sz="1600" b="0" i="1" u="none" strike="noStrike" cap="none" dirty="0">
                <a:solidFill>
                  <a:schemeClr val="lt1"/>
                </a:solidFill>
                <a:latin typeface="Overlock"/>
                <a:ea typeface="Overlock"/>
                <a:cs typeface="Overlock"/>
                <a:sym typeface="Overlock"/>
              </a:rPr>
              <a:t> </a:t>
            </a:r>
            <a:r>
              <a:rPr lang="fr-FR" sz="1600" i="1" dirty="0" err="1">
                <a:solidFill>
                  <a:schemeClr val="lt1"/>
                </a:solidFill>
                <a:latin typeface="Overlock"/>
                <a:ea typeface="Overlock"/>
                <a:cs typeface="Overlock"/>
                <a:sym typeface="Overlock"/>
              </a:rPr>
              <a:t>Involvement</a:t>
            </a:r>
            <a:r>
              <a:rPr lang="fr-FR" sz="1600" i="1" dirty="0">
                <a:solidFill>
                  <a:schemeClr val="lt1"/>
                </a:solidFill>
                <a:latin typeface="Overlock"/>
                <a:ea typeface="Overlock"/>
                <a:cs typeface="Overlock"/>
                <a:sym typeface="Overlock"/>
              </a:rPr>
              <a:t> and Engagement </a:t>
            </a:r>
          </a:p>
          <a:p>
            <a:pPr marL="432000" marR="0" lvl="1" indent="-285750" algn="l" rtl="0">
              <a:lnSpc>
                <a:spcPct val="114000"/>
              </a:lnSpc>
              <a:spcBef>
                <a:spcPts val="0"/>
              </a:spcBef>
              <a:spcAft>
                <a:spcPts val="0"/>
              </a:spcAft>
              <a:buClr>
                <a:schemeClr val="lt1"/>
              </a:buClr>
              <a:buSzPts val="1440"/>
              <a:buFont typeface="Arial" panose="020B0604020202020204" pitchFamily="34" charset="0"/>
              <a:buChar char="•"/>
            </a:pPr>
            <a:r>
              <a:rPr lang="fr-FR" sz="1600" b="0" i="1" u="none" strike="noStrike" cap="none" dirty="0">
                <a:solidFill>
                  <a:schemeClr val="lt1"/>
                </a:solidFill>
                <a:latin typeface="Overlock"/>
                <a:ea typeface="Overlock"/>
                <a:cs typeface="Overlock"/>
                <a:sym typeface="Overlock"/>
              </a:rPr>
              <a:t>Revue Santé Publique Canadienne</a:t>
            </a:r>
            <a:endParaRPr sz="1600" b="0" i="1" u="none" strike="noStrike" cap="none" dirty="0">
              <a:solidFill>
                <a:schemeClr val="lt1"/>
              </a:solidFill>
              <a:latin typeface="Overlock"/>
              <a:ea typeface="Overlock"/>
              <a:cs typeface="Overlock"/>
              <a:sym typeface="Overlock"/>
            </a:endParaRPr>
          </a:p>
        </p:txBody>
      </p:sp>
      <p:pic>
        <p:nvPicPr>
          <p:cNvPr id="362" name="Google Shape;362;p58"/>
          <p:cNvPicPr preferRelativeResize="0"/>
          <p:nvPr/>
        </p:nvPicPr>
        <p:blipFill rotWithShape="1">
          <a:blip r:embed="rId3">
            <a:alphaModFix/>
          </a:blip>
          <a:srcRect/>
          <a:stretch/>
        </p:blipFill>
        <p:spPr>
          <a:xfrm rot="576376">
            <a:off x="8517867" y="4103120"/>
            <a:ext cx="3548895" cy="2831873"/>
          </a:xfrm>
          <a:prstGeom prst="rect">
            <a:avLst/>
          </a:prstGeom>
          <a:ln>
            <a:noFill/>
          </a:ln>
          <a:effectLst>
            <a:outerShdw blurRad="292100" dist="139700" dir="2700000" algn="tl" rotWithShape="0">
              <a:srgbClr val="333333">
                <a:alpha val="65000"/>
              </a:srgbClr>
            </a:outerShdw>
          </a:effectLst>
        </p:spPr>
      </p:pic>
      <p:sp>
        <p:nvSpPr>
          <p:cNvPr id="359" name="Google Shape;359;p58"/>
          <p:cNvSpPr/>
          <p:nvPr/>
        </p:nvSpPr>
        <p:spPr>
          <a:xfrm>
            <a:off x="-26127" y="6121252"/>
            <a:ext cx="12304294" cy="736748"/>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3" name="Picture 2">
            <a:extLst>
              <a:ext uri="{FF2B5EF4-FFF2-40B4-BE49-F238E27FC236}">
                <a16:creationId xmlns:a16="http://schemas.microsoft.com/office/drawing/2014/main" id="{5767872D-FD44-8C20-C8BD-B21C49F75EDC}"/>
              </a:ext>
            </a:extLst>
          </p:cNvPr>
          <p:cNvPicPr>
            <a:picLocks noChangeAspect="1"/>
          </p:cNvPicPr>
          <p:nvPr/>
        </p:nvPicPr>
        <p:blipFill>
          <a:blip r:embed="rId4"/>
          <a:stretch>
            <a:fillRect/>
          </a:stretch>
        </p:blipFill>
        <p:spPr>
          <a:xfrm rot="21402659">
            <a:off x="4500236" y="4989112"/>
            <a:ext cx="3883606" cy="1387002"/>
          </a:xfrm>
          <a:prstGeom prst="rect">
            <a:avLst/>
          </a:prstGeom>
          <a:ln>
            <a:noFill/>
          </a:ln>
          <a:effectLst>
            <a:outerShdw blurRad="292100" dist="139700" dir="2700000" algn="tl" rotWithShape="0">
              <a:srgbClr val="333333">
                <a:alpha val="65000"/>
              </a:srgbClr>
            </a:outerShdw>
          </a:effectLst>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67"/>
        <p:cNvGrpSpPr/>
        <p:nvPr/>
      </p:nvGrpSpPr>
      <p:grpSpPr>
        <a:xfrm>
          <a:off x="0" y="0"/>
          <a:ext cx="0" cy="0"/>
          <a:chOff x="0" y="0"/>
          <a:chExt cx="0" cy="0"/>
        </a:xfrm>
      </p:grpSpPr>
      <p:sp>
        <p:nvSpPr>
          <p:cNvPr id="368" name="Google Shape;368;p26"/>
          <p:cNvSpPr txBox="1">
            <a:spLocks noGrp="1"/>
          </p:cNvSpPr>
          <p:nvPr>
            <p:ph type="body" idx="1"/>
          </p:nvPr>
        </p:nvSpPr>
        <p:spPr>
          <a:xfrm>
            <a:off x="465981" y="1278589"/>
            <a:ext cx="7119284" cy="4692402"/>
          </a:xfrm>
          <a:prstGeom prst="rect">
            <a:avLst/>
          </a:prstGeom>
          <a:noFill/>
          <a:ln>
            <a:noFill/>
          </a:ln>
        </p:spPr>
        <p:txBody>
          <a:bodyPr spcFirstLastPara="1" wrap="square" lIns="91425" tIns="45700" rIns="91425" bIns="45700" anchor="t" anchorCtr="0">
            <a:normAutofit lnSpcReduction="10000"/>
          </a:bodyPr>
          <a:lstStyle/>
          <a:p>
            <a:pPr marL="228600" lvl="0" indent="-228600" algn="l" rtl="0">
              <a:lnSpc>
                <a:spcPct val="125000"/>
              </a:lnSpc>
              <a:spcBef>
                <a:spcPts val="0"/>
              </a:spcBef>
              <a:spcAft>
                <a:spcPts val="0"/>
              </a:spcAft>
              <a:buSzPts val="1800"/>
              <a:buChar char="•"/>
            </a:pPr>
            <a:r>
              <a:rPr lang="fr-FR" b="1"/>
              <a:t>Pas uniquement par des publications scientifiques</a:t>
            </a:r>
            <a:endParaRPr/>
          </a:p>
          <a:p>
            <a:pPr marL="685800" lvl="1" indent="-228600" algn="l" rtl="0">
              <a:lnSpc>
                <a:spcPct val="100000"/>
              </a:lnSpc>
              <a:spcBef>
                <a:spcPts val="600"/>
              </a:spcBef>
              <a:spcAft>
                <a:spcPts val="0"/>
              </a:spcAft>
              <a:buSzPts val="1600"/>
              <a:buChar char="•"/>
            </a:pPr>
            <a:r>
              <a:rPr lang="fr-FR"/>
              <a:t>Rapports communautaires</a:t>
            </a:r>
            <a:endParaRPr/>
          </a:p>
          <a:p>
            <a:pPr marL="685800" lvl="1" indent="-228600" algn="l" rtl="0">
              <a:lnSpc>
                <a:spcPct val="100000"/>
              </a:lnSpc>
              <a:spcBef>
                <a:spcPts val="600"/>
              </a:spcBef>
              <a:spcAft>
                <a:spcPts val="0"/>
              </a:spcAft>
              <a:buSzPts val="1600"/>
              <a:buChar char="•"/>
            </a:pPr>
            <a:r>
              <a:rPr lang="fr-FR"/>
              <a:t>Notes de synthèse, résumé de recherche</a:t>
            </a:r>
            <a:endParaRPr/>
          </a:p>
          <a:p>
            <a:pPr marL="685800" lvl="1" indent="-228600" algn="l" rtl="0">
              <a:lnSpc>
                <a:spcPct val="100000"/>
              </a:lnSpc>
              <a:spcBef>
                <a:spcPts val="600"/>
              </a:spcBef>
              <a:spcAft>
                <a:spcPts val="0"/>
              </a:spcAft>
              <a:buSzPts val="1600"/>
              <a:buChar char="•"/>
            </a:pPr>
            <a:r>
              <a:rPr lang="fr-FR"/>
              <a:t>Infographies, flyers, bandes dessinées, dessins</a:t>
            </a:r>
            <a:endParaRPr/>
          </a:p>
          <a:p>
            <a:pPr marL="685800" lvl="1" indent="-228600" algn="l" rtl="0">
              <a:lnSpc>
                <a:spcPct val="100000"/>
              </a:lnSpc>
              <a:spcBef>
                <a:spcPts val="600"/>
              </a:spcBef>
              <a:spcAft>
                <a:spcPts val="0"/>
              </a:spcAft>
              <a:buSzPts val="1600"/>
              <a:buChar char="•"/>
            </a:pPr>
            <a:r>
              <a:rPr lang="fr-FR"/>
              <a:t>Podcasts, vidéos courtes</a:t>
            </a:r>
            <a:endParaRPr/>
          </a:p>
          <a:p>
            <a:pPr marL="685800" lvl="1" indent="-228600" algn="l" rtl="0">
              <a:lnSpc>
                <a:spcPct val="100000"/>
              </a:lnSpc>
              <a:spcBef>
                <a:spcPts val="600"/>
              </a:spcBef>
              <a:spcAft>
                <a:spcPts val="0"/>
              </a:spcAft>
              <a:buSzPts val="1600"/>
              <a:buChar char="•"/>
            </a:pPr>
            <a:r>
              <a:rPr lang="fr-FR"/>
              <a:t>Conférences : colloques dédiés à la recherche participative                               (ex : présentation en binôme, atelier de retours d’expériences)</a:t>
            </a:r>
            <a:endParaRPr/>
          </a:p>
          <a:p>
            <a:pPr marL="457200" lvl="1" indent="0" algn="l" rtl="0">
              <a:lnSpc>
                <a:spcPct val="100000"/>
              </a:lnSpc>
              <a:spcBef>
                <a:spcPts val="600"/>
              </a:spcBef>
              <a:spcAft>
                <a:spcPts val="0"/>
              </a:spcAft>
              <a:buSzPts val="1600"/>
              <a:buNone/>
            </a:pPr>
            <a:endParaRPr sz="1100"/>
          </a:p>
          <a:p>
            <a:pPr marL="228600" lvl="0" indent="-228600" algn="l" rtl="0">
              <a:lnSpc>
                <a:spcPct val="125000"/>
              </a:lnSpc>
              <a:spcBef>
                <a:spcPts val="0"/>
              </a:spcBef>
              <a:spcAft>
                <a:spcPts val="0"/>
              </a:spcAft>
              <a:buSzPts val="1800"/>
              <a:buFont typeface="Arial"/>
              <a:buChar char="•"/>
            </a:pPr>
            <a:r>
              <a:rPr lang="fr-FR" b="1"/>
              <a:t>Des stratégies de diffusion à adapter selon l’audience ciblée </a:t>
            </a:r>
            <a:endParaRPr/>
          </a:p>
          <a:p>
            <a:pPr marL="685800" lvl="1" indent="-228600" algn="l" rtl="0">
              <a:lnSpc>
                <a:spcPct val="125000"/>
              </a:lnSpc>
              <a:spcBef>
                <a:spcPts val="0"/>
              </a:spcBef>
              <a:spcAft>
                <a:spcPts val="0"/>
              </a:spcAft>
              <a:buSzPts val="1800"/>
              <a:buChar char="•"/>
            </a:pPr>
            <a:r>
              <a:rPr lang="fr-FR"/>
              <a:t>À prévoir dans votre budget +++</a:t>
            </a:r>
            <a:endParaRPr/>
          </a:p>
          <a:p>
            <a:pPr marL="685800" lvl="1" indent="-228600" algn="l" rtl="0">
              <a:lnSpc>
                <a:spcPct val="125000"/>
              </a:lnSpc>
              <a:spcBef>
                <a:spcPts val="0"/>
              </a:spcBef>
              <a:spcAft>
                <a:spcPts val="0"/>
              </a:spcAft>
              <a:buSzPts val="1800"/>
              <a:buChar char="•"/>
            </a:pPr>
            <a:r>
              <a:rPr lang="fr-FR"/>
              <a:t>Prendre contact avec des personnes expertes en communication                  (ex : boutique des sciences, équipe plaidoyer dans les associations)</a:t>
            </a:r>
            <a:endParaRPr/>
          </a:p>
          <a:p>
            <a:pPr marL="228600" lvl="0" indent="-114300" algn="l" rtl="0">
              <a:lnSpc>
                <a:spcPct val="125000"/>
              </a:lnSpc>
              <a:spcBef>
                <a:spcPts val="0"/>
              </a:spcBef>
              <a:spcAft>
                <a:spcPts val="0"/>
              </a:spcAft>
              <a:buSzPts val="1800"/>
              <a:buNone/>
            </a:pPr>
            <a:endParaRPr sz="1100"/>
          </a:p>
          <a:p>
            <a:pPr marL="228600" lvl="0" indent="-228600" algn="l" rtl="0">
              <a:lnSpc>
                <a:spcPct val="125000"/>
              </a:lnSpc>
              <a:spcBef>
                <a:spcPts val="0"/>
              </a:spcBef>
              <a:spcAft>
                <a:spcPts val="0"/>
              </a:spcAft>
              <a:buSzPts val="1800"/>
              <a:buChar char="•"/>
            </a:pPr>
            <a:r>
              <a:rPr lang="fr-FR" b="1"/>
              <a:t>Valoriser aussi les effets inattendus </a:t>
            </a:r>
            <a:endParaRPr/>
          </a:p>
          <a:p>
            <a:pPr marL="685800" lvl="1" indent="-228600" algn="l" rtl="0">
              <a:lnSpc>
                <a:spcPct val="110000"/>
              </a:lnSpc>
              <a:spcBef>
                <a:spcPts val="600"/>
              </a:spcBef>
              <a:spcAft>
                <a:spcPts val="0"/>
              </a:spcAft>
              <a:buSzPts val="1600"/>
              <a:buChar char="•"/>
            </a:pPr>
            <a:r>
              <a:rPr lang="fr-FR"/>
              <a:t>Implications des populations concernées dans la recherche (ex : stage, formation) ou les programmes de santé (ex : recrutement)</a:t>
            </a:r>
            <a:endParaRPr/>
          </a:p>
        </p:txBody>
      </p:sp>
      <p:sp>
        <p:nvSpPr>
          <p:cNvPr id="369" name="Google Shape;369;p26"/>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27</a:t>
            </a:fld>
            <a:endParaRPr/>
          </a:p>
        </p:txBody>
      </p:sp>
      <p:sp>
        <p:nvSpPr>
          <p:cNvPr id="370" name="Google Shape;370;p26"/>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71" name="Google Shape;371;p26"/>
          <p:cNvSpPr txBox="1"/>
          <p:nvPr/>
        </p:nvSpPr>
        <p:spPr>
          <a:xfrm>
            <a:off x="643024" y="381745"/>
            <a:ext cx="10523740" cy="896844"/>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None/>
            </a:pPr>
            <a:r>
              <a:rPr lang="fr-FR" sz="4800" b="0" i="0" u="none" strike="noStrike" cap="none">
                <a:solidFill>
                  <a:srgbClr val="388D6E"/>
                </a:solidFill>
                <a:latin typeface="Arial"/>
                <a:ea typeface="Arial"/>
                <a:cs typeface="Arial"/>
                <a:sym typeface="Arial"/>
              </a:rPr>
              <a:t>Autres formes de valorisation</a:t>
            </a:r>
            <a:endParaRPr/>
          </a:p>
        </p:txBody>
      </p:sp>
      <p:pic>
        <p:nvPicPr>
          <p:cNvPr id="372" name="Google Shape;372;p26"/>
          <p:cNvPicPr preferRelativeResize="0"/>
          <p:nvPr/>
        </p:nvPicPr>
        <p:blipFill rotWithShape="1">
          <a:blip r:embed="rId3">
            <a:alphaModFix/>
          </a:blip>
          <a:srcRect t="16161"/>
          <a:stretch/>
        </p:blipFill>
        <p:spPr>
          <a:xfrm rot="-246202">
            <a:off x="9943783" y="3437928"/>
            <a:ext cx="2164425" cy="2419500"/>
          </a:xfrm>
          <a:prstGeom prst="rect">
            <a:avLst/>
          </a:prstGeom>
          <a:noFill/>
          <a:ln>
            <a:noFill/>
          </a:ln>
        </p:spPr>
      </p:pic>
      <p:sp>
        <p:nvSpPr>
          <p:cNvPr id="373" name="Google Shape;373;p26"/>
          <p:cNvSpPr/>
          <p:nvPr/>
        </p:nvSpPr>
        <p:spPr>
          <a:xfrm>
            <a:off x="8749718" y="3079280"/>
            <a:ext cx="3381970" cy="478356"/>
          </a:xfrm>
          <a:prstGeom prst="roundRect">
            <a:avLst>
              <a:gd name="adj" fmla="val 16667"/>
            </a:avLst>
          </a:prstGeom>
          <a:solidFill>
            <a:schemeClr val="accent4"/>
          </a:solidFill>
          <a:ln w="25400" cap="flat" cmpd="sng">
            <a:solidFill>
              <a:srgbClr val="565D1D"/>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1400" b="0" i="0" u="none" strike="noStrike" cap="none">
                <a:solidFill>
                  <a:srgbClr val="000000"/>
                </a:solidFill>
                <a:latin typeface="Overlock"/>
                <a:ea typeface="Overlock"/>
                <a:cs typeface="Overlock"/>
                <a:sym typeface="Overlock"/>
              </a:rPr>
              <a:t>Atelier participatif co-organisé et animé par les jeunes chercheur·se·s - PROMOTE</a:t>
            </a:r>
            <a:endParaRPr/>
          </a:p>
        </p:txBody>
      </p:sp>
      <p:sp>
        <p:nvSpPr>
          <p:cNvPr id="374" name="Google Shape;374;p26"/>
          <p:cNvSpPr/>
          <p:nvPr/>
        </p:nvSpPr>
        <p:spPr>
          <a:xfrm>
            <a:off x="7131328" y="3703528"/>
            <a:ext cx="2673557" cy="397039"/>
          </a:xfrm>
          <a:prstGeom prst="roundRect">
            <a:avLst>
              <a:gd name="adj" fmla="val 16667"/>
            </a:avLst>
          </a:prstGeom>
          <a:solidFill>
            <a:schemeClr val="accent4"/>
          </a:solidFill>
          <a:ln w="25400" cap="flat" cmpd="sng">
            <a:solidFill>
              <a:srgbClr val="565D1D"/>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1400" b="0" i="0" u="none" strike="noStrike" cap="none">
                <a:solidFill>
                  <a:srgbClr val="000000"/>
                </a:solidFill>
                <a:latin typeface="Overlock"/>
                <a:ea typeface="Overlock"/>
                <a:cs typeface="Overlock"/>
                <a:sym typeface="Overlock"/>
              </a:rPr>
              <a:t>Vidéo de présentation - PROMOTE</a:t>
            </a:r>
            <a:endParaRPr/>
          </a:p>
        </p:txBody>
      </p:sp>
      <p:pic>
        <p:nvPicPr>
          <p:cNvPr id="375" name="Google Shape;375;p26"/>
          <p:cNvPicPr preferRelativeResize="0"/>
          <p:nvPr/>
        </p:nvPicPr>
        <p:blipFill rotWithShape="1">
          <a:blip r:embed="rId4">
            <a:alphaModFix/>
          </a:blip>
          <a:srcRect/>
          <a:stretch/>
        </p:blipFill>
        <p:spPr>
          <a:xfrm>
            <a:off x="7137594" y="4130744"/>
            <a:ext cx="2661024" cy="1523436"/>
          </a:xfrm>
          <a:prstGeom prst="rect">
            <a:avLst/>
          </a:prstGeom>
          <a:noFill/>
          <a:ln>
            <a:noFill/>
          </a:ln>
        </p:spPr>
      </p:pic>
      <p:sp>
        <p:nvSpPr>
          <p:cNvPr id="376" name="Google Shape;376;p26"/>
          <p:cNvSpPr/>
          <p:nvPr/>
        </p:nvSpPr>
        <p:spPr>
          <a:xfrm>
            <a:off x="7986806" y="2271837"/>
            <a:ext cx="3892005" cy="617957"/>
          </a:xfrm>
          <a:prstGeom prst="roundRect">
            <a:avLst>
              <a:gd name="adj" fmla="val 16667"/>
            </a:avLst>
          </a:prstGeom>
          <a:solidFill>
            <a:schemeClr val="accent4"/>
          </a:solidFill>
          <a:ln w="25400" cap="flat" cmpd="sng">
            <a:solidFill>
              <a:srgbClr val="565D1D"/>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r>
              <a:rPr lang="fr-FR" sz="1400" b="0" i="0" u="none" strike="noStrike" cap="none">
                <a:solidFill>
                  <a:srgbClr val="000000"/>
                </a:solidFill>
                <a:latin typeface="Overlock"/>
                <a:ea typeface="Overlock"/>
                <a:cs typeface="Overlock"/>
                <a:sym typeface="Overlock"/>
              </a:rPr>
              <a:t>Sous CANCEPT : Participation à des colloques sur les partenariats. Réalisation d’un atelier participatif</a:t>
            </a:r>
            <a:endParaRPr sz="1400" b="0" i="0" u="none" strike="noStrike" cap="none">
              <a:solidFill>
                <a:srgbClr val="000000"/>
              </a:solidFill>
              <a:latin typeface="Overlock"/>
              <a:ea typeface="Overlock"/>
              <a:cs typeface="Overlock"/>
              <a:sym typeface="Overlock"/>
            </a:endParaRPr>
          </a:p>
        </p:txBody>
      </p:sp>
      <p:pic>
        <p:nvPicPr>
          <p:cNvPr id="377" name="Google Shape;377;p26" descr="A group of people in a room&#10;&#10;AI-generated content may be incorrect."/>
          <p:cNvPicPr preferRelativeResize="0"/>
          <p:nvPr/>
        </p:nvPicPr>
        <p:blipFill rotWithShape="1">
          <a:blip r:embed="rId5">
            <a:alphaModFix/>
          </a:blip>
          <a:srcRect t="38410" b="20691"/>
          <a:stretch/>
        </p:blipFill>
        <p:spPr>
          <a:xfrm rot="345778">
            <a:off x="10059534" y="85140"/>
            <a:ext cx="2012394" cy="1825026"/>
          </a:xfrm>
          <a:prstGeom prst="rect">
            <a:avLst/>
          </a:prstGeom>
          <a:noFill/>
          <a:ln>
            <a:noFill/>
          </a:ln>
        </p:spPr>
      </p:pic>
      <p:pic>
        <p:nvPicPr>
          <p:cNvPr id="378" name="Google Shape;378;p26" descr="Accueil - Colloque international sur le partenariat de soin avec les  patients"/>
          <p:cNvPicPr preferRelativeResize="0"/>
          <p:nvPr/>
        </p:nvPicPr>
        <p:blipFill rotWithShape="1">
          <a:blip r:embed="rId6">
            <a:alphaModFix/>
          </a:blip>
          <a:srcRect/>
          <a:stretch/>
        </p:blipFill>
        <p:spPr>
          <a:xfrm>
            <a:off x="8565391" y="1191988"/>
            <a:ext cx="2400293" cy="942733"/>
          </a:xfrm>
          <a:prstGeom prst="rect">
            <a:avLst/>
          </a:prstGeom>
          <a:solidFill>
            <a:schemeClr val="dk1"/>
          </a:solidFill>
          <a:ln>
            <a:noFill/>
          </a:ln>
          <a:effectLst>
            <a:outerShdw blurRad="76200" sy="23000" kx="1200000" algn="br" rotWithShape="0">
              <a:srgbClr val="000000">
                <a:alpha val="20000"/>
              </a:srgbClr>
            </a:outerShdw>
          </a:effec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82"/>
        <p:cNvGrpSpPr/>
        <p:nvPr/>
      </p:nvGrpSpPr>
      <p:grpSpPr>
        <a:xfrm>
          <a:off x="0" y="0"/>
          <a:ext cx="0" cy="0"/>
          <a:chOff x="0" y="0"/>
          <a:chExt cx="0" cy="0"/>
        </a:xfrm>
      </p:grpSpPr>
      <p:sp>
        <p:nvSpPr>
          <p:cNvPr id="383" name="Google Shape;383;p28"/>
          <p:cNvSpPr txBox="1">
            <a:spLocks noGrp="1"/>
          </p:cNvSpPr>
          <p:nvPr>
            <p:ph type="title"/>
          </p:nvPr>
        </p:nvSpPr>
        <p:spPr>
          <a:xfrm>
            <a:off x="914400" y="1020445"/>
            <a:ext cx="4479636" cy="5029200"/>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SzPts val="1400"/>
              <a:buNone/>
            </a:pPr>
            <a:r>
              <a:rPr lang="fr-FR" sz="4800"/>
              <a:t>5. Quelles perspectives ?</a:t>
            </a:r>
            <a:endParaRPr sz="4800"/>
          </a:p>
        </p:txBody>
      </p:sp>
      <p:sp>
        <p:nvSpPr>
          <p:cNvPr id="384" name="Google Shape;384;p28"/>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28</a:t>
            </a:fld>
            <a:endParaRPr/>
          </a:p>
        </p:txBody>
      </p:sp>
      <p:sp>
        <p:nvSpPr>
          <p:cNvPr id="385" name="Google Shape;385;p28"/>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86" name="Google Shape;386;p28"/>
          <p:cNvSpPr txBox="1">
            <a:spLocks noGrp="1"/>
          </p:cNvSpPr>
          <p:nvPr>
            <p:ph type="body" idx="1"/>
          </p:nvPr>
        </p:nvSpPr>
        <p:spPr>
          <a:xfrm>
            <a:off x="5615069" y="849086"/>
            <a:ext cx="5662531" cy="5029200"/>
          </a:xfrm>
          <a:prstGeom prst="rect">
            <a:avLst/>
          </a:prstGeom>
          <a:noFill/>
          <a:ln>
            <a:noFill/>
          </a:ln>
        </p:spPr>
        <p:txBody>
          <a:bodyPr spcFirstLastPara="1" wrap="square" lIns="91425" tIns="45700" rIns="91425" bIns="45700" anchor="t" anchorCtr="0">
            <a:normAutofit lnSpcReduction="10000"/>
          </a:bodyPr>
          <a:lstStyle/>
          <a:p>
            <a:pPr marL="0" lvl="0" indent="0" algn="l" rtl="0">
              <a:lnSpc>
                <a:spcPct val="125000"/>
              </a:lnSpc>
              <a:spcBef>
                <a:spcPts val="0"/>
              </a:spcBef>
              <a:spcAft>
                <a:spcPts val="0"/>
              </a:spcAft>
              <a:buSzPts val="1800"/>
              <a:buNone/>
            </a:pPr>
            <a:r>
              <a:rPr lang="fr-FR" sz="2400" b="1" dirty="0"/>
              <a:t>Des idées pour l’avenir</a:t>
            </a:r>
            <a:endParaRPr dirty="0"/>
          </a:p>
          <a:p>
            <a:pPr marL="0" lvl="0" indent="0" algn="l" rtl="0">
              <a:lnSpc>
                <a:spcPct val="125000"/>
              </a:lnSpc>
              <a:spcBef>
                <a:spcPts val="0"/>
              </a:spcBef>
              <a:spcAft>
                <a:spcPts val="0"/>
              </a:spcAft>
              <a:buSzPts val="1800"/>
              <a:buNone/>
            </a:pPr>
            <a:endParaRPr sz="2400" b="1" dirty="0"/>
          </a:p>
          <a:p>
            <a:pPr marL="685800" lvl="1" indent="-228600" algn="l" rtl="0">
              <a:lnSpc>
                <a:spcPct val="125000"/>
              </a:lnSpc>
              <a:spcBef>
                <a:spcPts val="0"/>
              </a:spcBef>
              <a:spcAft>
                <a:spcPts val="0"/>
              </a:spcAft>
              <a:buSzPts val="1800"/>
              <a:buChar char="•"/>
            </a:pPr>
            <a:r>
              <a:rPr lang="fr-FR" b="1" dirty="0"/>
              <a:t>Mieux évaluer l’effet </a:t>
            </a:r>
            <a:r>
              <a:rPr lang="fr-FR" dirty="0"/>
              <a:t>de la recherche participative sur la réduction des ISS : inclusion en routine d’indicateurs lors du processus d’évaluation</a:t>
            </a:r>
            <a:endParaRPr dirty="0"/>
          </a:p>
          <a:p>
            <a:pPr marL="685800" lvl="1" indent="-228600"/>
            <a:r>
              <a:rPr lang="fr-FR" dirty="0"/>
              <a:t>Mettre en place des </a:t>
            </a:r>
            <a:r>
              <a:rPr lang="fr-FR" b="1" dirty="0"/>
              <a:t>stratégies de « bonnes pratiques » </a:t>
            </a:r>
            <a:r>
              <a:rPr lang="fr-FR" dirty="0"/>
              <a:t>pour garantir une non-aggravation des inégalités sociales en faisant de la RP</a:t>
            </a:r>
          </a:p>
          <a:p>
            <a:pPr marL="685800" lvl="1" indent="-228600"/>
            <a:r>
              <a:rPr lang="fr-FR" dirty="0"/>
              <a:t>Réfléchir à la mise en place de </a:t>
            </a:r>
            <a:r>
              <a:rPr lang="fr-FR" b="1" dirty="0"/>
              <a:t>meilleures infrastructures </a:t>
            </a:r>
            <a:r>
              <a:rPr lang="fr-FR" dirty="0"/>
              <a:t>pour mener à bien la recherche participative (ressources, financements, temps, intégration au sein du CERPOP)</a:t>
            </a:r>
          </a:p>
          <a:p>
            <a:pPr marL="685800" lvl="1" indent="-228600" algn="l" rtl="0">
              <a:lnSpc>
                <a:spcPct val="125000"/>
              </a:lnSpc>
              <a:spcBef>
                <a:spcPts val="1200"/>
              </a:spcBef>
              <a:spcAft>
                <a:spcPts val="0"/>
              </a:spcAft>
              <a:buSzPts val="1600"/>
              <a:buChar char="•"/>
            </a:pPr>
            <a:r>
              <a:rPr lang="fr-FR" b="1" dirty="0"/>
              <a:t>Création d’un groupe participatif </a:t>
            </a:r>
            <a:r>
              <a:rPr lang="fr-FR" dirty="0"/>
              <a:t>au sein de l’équipe EQUITY (sur le modèle de Bristol ?)– versus des groupes spécifiques par projet</a:t>
            </a:r>
            <a:endParaRPr dirty="0"/>
          </a:p>
          <a:p>
            <a:pPr marL="457200" marR="0" lvl="0" indent="-228600" algn="l" rtl="0">
              <a:lnSpc>
                <a:spcPct val="125000"/>
              </a:lnSpc>
              <a:spcBef>
                <a:spcPts val="0"/>
              </a:spcBef>
              <a:spcAft>
                <a:spcPts val="0"/>
              </a:spcAft>
              <a:buClr>
                <a:srgbClr val="000000"/>
              </a:buClr>
              <a:buSzPts val="1800"/>
              <a:buFont typeface="Arial"/>
              <a:buNone/>
            </a:pPr>
            <a:endParaRPr dirty="0"/>
          </a:p>
        </p:txBody>
      </p:sp>
      <p:pic>
        <p:nvPicPr>
          <p:cNvPr id="387" name="Google Shape;387;p28"/>
          <p:cNvPicPr preferRelativeResize="0"/>
          <p:nvPr/>
        </p:nvPicPr>
        <p:blipFill rotWithShape="1">
          <a:blip r:embed="rId3">
            <a:alphaModFix/>
          </a:blip>
          <a:srcRect l="3785" t="16972" r="25619" b="9036"/>
          <a:stretch/>
        </p:blipFill>
        <p:spPr>
          <a:xfrm>
            <a:off x="1246654" y="3091210"/>
            <a:ext cx="4147382" cy="2446559"/>
          </a:xfrm>
          <a:prstGeom prst="rect">
            <a:avLst/>
          </a:prstGeom>
          <a:noFill/>
          <a:ln>
            <a:noFill/>
          </a:ln>
        </p:spPr>
      </p:pic>
      <p:pic>
        <p:nvPicPr>
          <p:cNvPr id="2050" name="Picture 2" descr="Our logo | About the University | University of Bristol">
            <a:extLst>
              <a:ext uri="{FF2B5EF4-FFF2-40B4-BE49-F238E27FC236}">
                <a16:creationId xmlns:a16="http://schemas.microsoft.com/office/drawing/2014/main" id="{60F7BC54-635D-8347-733D-771F038FE21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0417" y="4968496"/>
            <a:ext cx="2548633" cy="73953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91"/>
        <p:cNvGrpSpPr/>
        <p:nvPr/>
      </p:nvGrpSpPr>
      <p:grpSpPr>
        <a:xfrm>
          <a:off x="0" y="0"/>
          <a:ext cx="0" cy="0"/>
          <a:chOff x="0" y="0"/>
          <a:chExt cx="0" cy="0"/>
        </a:xfrm>
      </p:grpSpPr>
      <p:sp>
        <p:nvSpPr>
          <p:cNvPr id="392" name="Google Shape;392;p60"/>
          <p:cNvSpPr/>
          <p:nvPr/>
        </p:nvSpPr>
        <p:spPr>
          <a:xfrm>
            <a:off x="1523999" y="1292993"/>
            <a:ext cx="9377756" cy="4272014"/>
          </a:xfrm>
          <a:prstGeom prst="frame">
            <a:avLst>
              <a:gd name="adj1" fmla="val 2631"/>
            </a:avLst>
          </a:prstGeom>
          <a:solidFill>
            <a:schemeClr val="lt1"/>
          </a:solidFill>
          <a:ln>
            <a:noFill/>
          </a:ln>
          <a:effectLst>
            <a:outerShdw blurRad="50800" dist="38100" dir="18900000" algn="bl" rotWithShape="0">
              <a:srgbClr val="000000">
                <a:alpha val="40000"/>
              </a:srgbClr>
            </a:outerShdw>
          </a:effectLst>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800"/>
              <a:buFont typeface="Arial"/>
              <a:buNone/>
            </a:pPr>
            <a:endParaRPr sz="1800" b="0" i="0" u="none" strike="noStrike" cap="none">
              <a:solidFill>
                <a:srgbClr val="000000"/>
              </a:solidFill>
              <a:latin typeface="Arial"/>
              <a:ea typeface="Arial"/>
              <a:cs typeface="Arial"/>
              <a:sym typeface="Arial"/>
            </a:endParaRPr>
          </a:p>
        </p:txBody>
      </p:sp>
      <p:sp>
        <p:nvSpPr>
          <p:cNvPr id="393" name="Google Shape;393;p60"/>
          <p:cNvSpPr txBox="1"/>
          <p:nvPr/>
        </p:nvSpPr>
        <p:spPr>
          <a:xfrm>
            <a:off x="1698171" y="1476888"/>
            <a:ext cx="9098700" cy="38481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5400"/>
              <a:buFont typeface="Arial"/>
              <a:buNone/>
            </a:pPr>
            <a:r>
              <a:rPr lang="fr-FR" sz="4800" b="1" i="0" u="none" strike="noStrike" cap="none" dirty="0">
                <a:solidFill>
                  <a:srgbClr val="FFFFFF"/>
                </a:solidFill>
                <a:latin typeface="Overlock"/>
                <a:ea typeface="Overlock"/>
                <a:cs typeface="Overlock"/>
                <a:sym typeface="Overlock"/>
              </a:rPr>
              <a:t> Merci !</a:t>
            </a:r>
            <a:endParaRPr dirty="0"/>
          </a:p>
          <a:p>
            <a:pPr marL="0" marR="0" lvl="0" indent="0" algn="ctr" rtl="0">
              <a:lnSpc>
                <a:spcPct val="100000"/>
              </a:lnSpc>
              <a:spcBef>
                <a:spcPts val="0"/>
              </a:spcBef>
              <a:spcAft>
                <a:spcPts val="0"/>
              </a:spcAft>
              <a:buClr>
                <a:srgbClr val="000000"/>
              </a:buClr>
              <a:buSzPts val="5400"/>
              <a:buFont typeface="Arial"/>
              <a:buNone/>
            </a:pPr>
            <a:r>
              <a:rPr lang="fr-FR" sz="1400" b="0" i="0" u="none" strike="noStrike" cap="none" dirty="0">
                <a:solidFill>
                  <a:srgbClr val="FFFFFF"/>
                </a:solidFill>
                <a:latin typeface="Overlock"/>
                <a:ea typeface="Overlock"/>
                <a:cs typeface="Overlock"/>
                <a:sym typeface="Overlock"/>
              </a:rPr>
              <a:t> </a:t>
            </a:r>
            <a:endParaRPr sz="1400" b="0" i="0" u="none" strike="noStrike" cap="none" dirty="0">
              <a:solidFill>
                <a:srgbClr val="000000"/>
              </a:solidFill>
              <a:latin typeface="Arial"/>
              <a:ea typeface="Arial"/>
              <a:cs typeface="Arial"/>
              <a:sym typeface="Arial"/>
            </a:endParaRPr>
          </a:p>
          <a:p>
            <a:pPr marL="457200" marR="0" lvl="0" indent="-457200" algn="l" rtl="0">
              <a:lnSpc>
                <a:spcPct val="100000"/>
              </a:lnSpc>
              <a:spcBef>
                <a:spcPts val="0"/>
              </a:spcBef>
              <a:spcAft>
                <a:spcPts val="0"/>
              </a:spcAft>
              <a:buClr>
                <a:schemeClr val="lt1"/>
              </a:buClr>
              <a:buSzPts val="1400"/>
              <a:buFont typeface="Courier New"/>
              <a:buChar char="o"/>
            </a:pPr>
            <a:r>
              <a:rPr lang="fr-FR" sz="2800" b="0" i="0" u="none" strike="noStrike" cap="none" dirty="0">
                <a:solidFill>
                  <a:srgbClr val="FFFFFF"/>
                </a:solidFill>
                <a:latin typeface="Overlock"/>
                <a:ea typeface="Overlock"/>
                <a:cs typeface="Overlock"/>
                <a:sym typeface="Overlock"/>
              </a:rPr>
              <a:t>Tous nos partenaires : </a:t>
            </a:r>
            <a:r>
              <a:rPr lang="fr-FR" sz="2800" b="0" i="0" u="none" strike="noStrike" cap="none" dirty="0" err="1">
                <a:solidFill>
                  <a:srgbClr val="FFFFFF"/>
                </a:solidFill>
                <a:latin typeface="Overlock"/>
                <a:ea typeface="Overlock"/>
                <a:cs typeface="Overlock"/>
                <a:sym typeface="Overlock"/>
              </a:rPr>
              <a:t>citoyen·ne·s</a:t>
            </a:r>
            <a:r>
              <a:rPr lang="fr-FR" sz="2800" b="0" i="0" u="none" strike="noStrike" cap="none" dirty="0">
                <a:solidFill>
                  <a:srgbClr val="FFFFFF"/>
                </a:solidFill>
                <a:latin typeface="Overlock"/>
                <a:ea typeface="Overlock"/>
                <a:cs typeface="Overlock"/>
                <a:sym typeface="Overlock"/>
              </a:rPr>
              <a:t>, </a:t>
            </a:r>
            <a:r>
              <a:rPr lang="fr-FR" sz="2800" b="0" i="0" u="none" strike="noStrike" cap="none" dirty="0" err="1">
                <a:solidFill>
                  <a:srgbClr val="FFFFFF"/>
                </a:solidFill>
                <a:latin typeface="Overlock"/>
                <a:ea typeface="Overlock"/>
                <a:cs typeface="Overlock"/>
                <a:sym typeface="Overlock"/>
              </a:rPr>
              <a:t>patient·e·s</a:t>
            </a:r>
            <a:r>
              <a:rPr lang="fr-FR" sz="2800" b="0" i="0" u="none" strike="noStrike" cap="none" dirty="0">
                <a:solidFill>
                  <a:srgbClr val="FFFFFF"/>
                </a:solidFill>
                <a:latin typeface="Overlock"/>
                <a:ea typeface="Overlock"/>
                <a:cs typeface="Overlock"/>
                <a:sym typeface="Overlock"/>
              </a:rPr>
              <a:t> </a:t>
            </a:r>
            <a:r>
              <a:rPr lang="fr-FR" sz="2800" b="0" i="0" u="none" strike="noStrike" cap="none" dirty="0" err="1">
                <a:solidFill>
                  <a:srgbClr val="FFFFFF"/>
                </a:solidFill>
                <a:latin typeface="Overlock"/>
                <a:ea typeface="Overlock"/>
                <a:cs typeface="Overlock"/>
                <a:sym typeface="Overlock"/>
              </a:rPr>
              <a:t>expert·e·s</a:t>
            </a:r>
            <a:r>
              <a:rPr lang="fr-FR" sz="2800" b="0" i="0" u="none" strike="noStrike" cap="none" dirty="0">
                <a:solidFill>
                  <a:srgbClr val="FFFFFF"/>
                </a:solidFill>
                <a:latin typeface="Overlock"/>
                <a:ea typeface="Overlock"/>
                <a:cs typeface="Overlock"/>
                <a:sym typeface="Overlock"/>
              </a:rPr>
              <a:t>, associations, équipes collaboratives et collègues</a:t>
            </a:r>
            <a:endParaRPr sz="1400" b="0" i="0" u="none" strike="noStrike" cap="none" dirty="0">
              <a:solidFill>
                <a:srgbClr val="000000"/>
              </a:solidFill>
              <a:latin typeface="Arial"/>
              <a:ea typeface="Arial"/>
              <a:cs typeface="Arial"/>
              <a:sym typeface="Arial"/>
            </a:endParaRPr>
          </a:p>
          <a:p>
            <a:pPr marL="457200" marR="0" lvl="0" indent="-368300" algn="l" rtl="0">
              <a:lnSpc>
                <a:spcPct val="100000"/>
              </a:lnSpc>
              <a:spcBef>
                <a:spcPts val="0"/>
              </a:spcBef>
              <a:spcAft>
                <a:spcPts val="0"/>
              </a:spcAft>
              <a:buClr>
                <a:schemeClr val="lt1"/>
              </a:buClr>
              <a:buSzPts val="1400"/>
              <a:buFont typeface="Courier New"/>
              <a:buNone/>
            </a:pPr>
            <a:endParaRPr sz="1400" b="0" i="0" u="none" strike="noStrike" cap="none" dirty="0">
              <a:solidFill>
                <a:srgbClr val="FFFFFF"/>
              </a:solidFill>
              <a:latin typeface="Overlock"/>
              <a:ea typeface="Overlock"/>
              <a:cs typeface="Overlock"/>
              <a:sym typeface="Overlock"/>
            </a:endParaRPr>
          </a:p>
          <a:p>
            <a:pPr marL="457200" marR="0" lvl="0" indent="-457200" algn="l" rtl="0">
              <a:lnSpc>
                <a:spcPct val="100000"/>
              </a:lnSpc>
              <a:spcBef>
                <a:spcPts val="0"/>
              </a:spcBef>
              <a:spcAft>
                <a:spcPts val="0"/>
              </a:spcAft>
              <a:buClr>
                <a:schemeClr val="lt1"/>
              </a:buClr>
              <a:buSzPts val="1400"/>
              <a:buFont typeface="Courier New"/>
              <a:buChar char="o"/>
            </a:pPr>
            <a:r>
              <a:rPr lang="fr-FR" sz="2800" b="0" i="0" u="none" strike="noStrike" cap="none" dirty="0">
                <a:solidFill>
                  <a:srgbClr val="FFFFFF"/>
                </a:solidFill>
                <a:latin typeface="Overlock"/>
                <a:ea typeface="Overlock"/>
                <a:cs typeface="Overlock"/>
                <a:sym typeface="Overlock"/>
              </a:rPr>
              <a:t>Toute l’équipe EQUITY qui a contribué à cette présentation : Adrian, Aude, Cyrille, Michelle, </a:t>
            </a:r>
            <a:r>
              <a:rPr lang="fr-FR" sz="2800" b="0" i="0" u="none" strike="noStrike" cap="none" dirty="0" err="1">
                <a:solidFill>
                  <a:srgbClr val="FFFFFF"/>
                </a:solidFill>
                <a:latin typeface="Overlock"/>
                <a:ea typeface="Overlock"/>
                <a:cs typeface="Overlock"/>
                <a:sym typeface="Overlock"/>
              </a:rPr>
              <a:t>Fé·e</a:t>
            </a:r>
            <a:r>
              <a:rPr lang="fr-FR" sz="2800" b="0" i="0" u="none" strike="noStrike" cap="none" dirty="0">
                <a:solidFill>
                  <a:srgbClr val="FFFFFF"/>
                </a:solidFill>
                <a:latin typeface="Overlock"/>
                <a:ea typeface="Overlock"/>
                <a:cs typeface="Overlock"/>
                <a:sym typeface="Overlock"/>
              </a:rPr>
              <a:t>, Saha et Lisa</a:t>
            </a:r>
            <a:endParaRPr sz="1400"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2400"/>
              <a:buFont typeface="Arial"/>
              <a:buNone/>
            </a:pPr>
            <a:r>
              <a:rPr lang="fr-FR" sz="2400" b="1" i="1" u="none" strike="noStrike" cap="none" dirty="0">
                <a:solidFill>
                  <a:srgbClr val="FFFFFF"/>
                </a:solidFill>
                <a:latin typeface="Overlock"/>
                <a:ea typeface="Overlock"/>
                <a:cs typeface="Overlock"/>
                <a:sym typeface="Overlock"/>
              </a:rPr>
              <a:t> </a:t>
            </a:r>
            <a:endParaRPr dirty="0"/>
          </a:p>
          <a:p>
            <a:pPr marL="0" marR="0" lvl="0" indent="0" algn="ctr" rtl="0">
              <a:lnSpc>
                <a:spcPct val="100000"/>
              </a:lnSpc>
              <a:spcBef>
                <a:spcPts val="0"/>
              </a:spcBef>
              <a:spcAft>
                <a:spcPts val="0"/>
              </a:spcAft>
              <a:buClr>
                <a:srgbClr val="000000"/>
              </a:buClr>
              <a:buSzPts val="3200"/>
              <a:buFont typeface="Arial"/>
              <a:buNone/>
            </a:pPr>
            <a:r>
              <a:rPr lang="fr-FR" sz="3200" b="1" i="1" u="none" strike="noStrike" cap="none" dirty="0">
                <a:solidFill>
                  <a:srgbClr val="FFFFFF"/>
                </a:solidFill>
                <a:latin typeface="Overlock"/>
                <a:ea typeface="Overlock"/>
                <a:cs typeface="Overlock"/>
                <a:sym typeface="Overlock"/>
              </a:rPr>
              <a:t>N'hésitez pas à nous poser vos questions !</a:t>
            </a:r>
            <a:endParaRPr sz="3200" b="1" i="1" dirty="0">
              <a:solidFill>
                <a:srgbClr val="FFFFFF"/>
              </a:solidFill>
              <a:latin typeface="Overlock"/>
              <a:ea typeface="Overlock"/>
              <a:cs typeface="Overlock"/>
              <a:sym typeface="Overlock"/>
            </a:endParaRPr>
          </a:p>
        </p:txBody>
      </p:sp>
      <p:sp>
        <p:nvSpPr>
          <p:cNvPr id="394" name="Google Shape;394;p60"/>
          <p:cNvSpPr txBox="1"/>
          <p:nvPr/>
        </p:nvSpPr>
        <p:spPr>
          <a:xfrm>
            <a:off x="7573590" y="5927253"/>
            <a:ext cx="4095191" cy="9912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fr-FR" dirty="0">
                <a:solidFill>
                  <a:schemeClr val="lt1"/>
                </a:solidFill>
              </a:rPr>
              <a:t>					Bâtiment E, 1er étage</a:t>
            </a:r>
            <a:endParaRPr dirty="0">
              <a:solidFill>
                <a:schemeClr val="lt1"/>
              </a:solidFill>
            </a:endParaRPr>
          </a:p>
          <a:p>
            <a:pPr marL="0" lvl="0" indent="0" algn="l" rtl="0">
              <a:lnSpc>
                <a:spcPct val="115000"/>
              </a:lnSpc>
              <a:spcBef>
                <a:spcPts val="0"/>
              </a:spcBef>
              <a:spcAft>
                <a:spcPts val="0"/>
              </a:spcAft>
              <a:buClr>
                <a:schemeClr val="dk1"/>
              </a:buClr>
              <a:buSzPts val="1100"/>
              <a:buFont typeface="Arial"/>
              <a:buNone/>
            </a:pPr>
            <a:endParaRPr dirty="0">
              <a:solidFill>
                <a:schemeClr val="lt1"/>
              </a:solidFill>
            </a:endParaRPr>
          </a:p>
          <a:p>
            <a:pPr marL="0" lvl="0" indent="0" algn="l" rtl="0">
              <a:lnSpc>
                <a:spcPct val="115000"/>
              </a:lnSpc>
              <a:spcBef>
                <a:spcPts val="0"/>
              </a:spcBef>
              <a:spcAft>
                <a:spcPts val="0"/>
              </a:spcAft>
              <a:buNone/>
            </a:pPr>
            <a:endParaRPr dirty="0">
              <a:solidFill>
                <a:schemeClr val="lt1"/>
              </a:solidFill>
            </a:endParaRPr>
          </a:p>
        </p:txBody>
      </p:sp>
      <p:sp>
        <p:nvSpPr>
          <p:cNvPr id="2" name="TextBox 1">
            <a:extLst>
              <a:ext uri="{FF2B5EF4-FFF2-40B4-BE49-F238E27FC236}">
                <a16:creationId xmlns:a16="http://schemas.microsoft.com/office/drawing/2014/main" id="{179AE2B4-7E23-F9C2-59F7-CA479AFE5507}"/>
              </a:ext>
            </a:extLst>
          </p:cNvPr>
          <p:cNvSpPr txBox="1"/>
          <p:nvPr/>
        </p:nvSpPr>
        <p:spPr>
          <a:xfrm>
            <a:off x="3917070" y="5748902"/>
            <a:ext cx="5091458" cy="1169551"/>
          </a:xfrm>
          <a:prstGeom prst="rect">
            <a:avLst/>
          </a:prstGeom>
          <a:noFill/>
        </p:spPr>
        <p:txBody>
          <a:bodyPr wrap="none" rtlCol="0">
            <a:spAutoFit/>
          </a:bodyPr>
          <a:lstStyle/>
          <a:p>
            <a:r>
              <a:rPr lang="fr-FR" sz="1400" b="1" i="1" u="none" strike="noStrike" cap="none" dirty="0">
                <a:solidFill>
                  <a:srgbClr val="FFFFFF"/>
                </a:solidFill>
                <a:latin typeface="Overlock"/>
                <a:ea typeface="Overlock"/>
                <a:cs typeface="Overlock"/>
                <a:sym typeface="Overlock"/>
              </a:rPr>
              <a:t>Si vous voulez discuter de recherche participative, voici nos contacts : </a:t>
            </a:r>
          </a:p>
          <a:p>
            <a:pPr algn="ctr"/>
            <a:r>
              <a:rPr lang="fr-FR" sz="1400" b="1" i="1" u="none" strike="noStrike" cap="none" dirty="0">
                <a:solidFill>
                  <a:schemeClr val="bg1"/>
                </a:solidFill>
                <a:latin typeface="Overlock"/>
                <a:ea typeface="Overlock"/>
                <a:cs typeface="Overlock"/>
                <a:sym typeface="Overlock"/>
                <a:hlinkClick r:id="rId3">
                  <a:extLst>
                    <a:ext uri="{A12FA001-AC4F-418D-AE19-62706E023703}">
                      <ahyp:hlinkClr xmlns:ahyp="http://schemas.microsoft.com/office/drawing/2018/hyperlinkcolor" val="tx"/>
                    </a:ext>
                  </a:extLst>
                </a:hlinkClick>
              </a:rPr>
              <a:t>maria-claudia.addamiano@utoulouse.fr</a:t>
            </a:r>
            <a:r>
              <a:rPr lang="fr-FR" sz="1400" b="1" i="1" u="none" strike="noStrike" cap="none" dirty="0">
                <a:solidFill>
                  <a:schemeClr val="bg1"/>
                </a:solidFill>
                <a:latin typeface="Overlock"/>
                <a:ea typeface="Overlock"/>
                <a:cs typeface="Overlock"/>
                <a:sym typeface="Overlock"/>
              </a:rPr>
              <a:t> </a:t>
            </a:r>
          </a:p>
          <a:p>
            <a:pPr algn="ctr"/>
            <a:r>
              <a:rPr lang="fr-FR" sz="1400" b="1" i="1" u="none" strike="noStrike" cap="none" dirty="0">
                <a:solidFill>
                  <a:schemeClr val="bg1"/>
                </a:solidFill>
                <a:latin typeface="Overlock"/>
                <a:ea typeface="Overlock"/>
                <a:cs typeface="Overlock"/>
                <a:sym typeface="Overlock"/>
                <a:hlinkClick r:id="rId4">
                  <a:extLst>
                    <a:ext uri="{A12FA001-AC4F-418D-AE19-62706E023703}">
                      <ahyp:hlinkClr xmlns:ahyp="http://schemas.microsoft.com/office/drawing/2018/hyperlinkcolor" val="tx"/>
                    </a:ext>
                  </a:extLst>
                </a:hlinkClick>
              </a:rPr>
              <a:t>pierre-julien.coulaud@utoulouse.fr</a:t>
            </a:r>
            <a:r>
              <a:rPr lang="fr-FR" sz="1400" b="1" i="1" u="none" strike="noStrike" cap="none" dirty="0">
                <a:solidFill>
                  <a:schemeClr val="bg1"/>
                </a:solidFill>
                <a:latin typeface="Overlock"/>
                <a:ea typeface="Overlock"/>
                <a:cs typeface="Overlock"/>
                <a:sym typeface="Overlock"/>
              </a:rPr>
              <a:t> </a:t>
            </a:r>
          </a:p>
          <a:p>
            <a:pPr algn="ctr"/>
            <a:r>
              <a:rPr lang="fr-FR" sz="1400" b="1" i="1" u="none" strike="noStrike" cap="none" dirty="0">
                <a:solidFill>
                  <a:schemeClr val="bg1"/>
                </a:solidFill>
                <a:latin typeface="Overlock"/>
                <a:ea typeface="Overlock"/>
                <a:cs typeface="Overlock"/>
                <a:sym typeface="Overlock"/>
                <a:hlinkClick r:id="rId5">
                  <a:extLst>
                    <a:ext uri="{A12FA001-AC4F-418D-AE19-62706E023703}">
                      <ahyp:hlinkClr xmlns:ahyp="http://schemas.microsoft.com/office/drawing/2018/hyperlinkcolor" val="tx"/>
                    </a:ext>
                  </a:extLst>
                </a:hlinkClick>
              </a:rPr>
              <a:t>niamh-maria.redmond@utoulouse.fr</a:t>
            </a:r>
            <a:r>
              <a:rPr lang="fr-FR" sz="1400" b="1" i="1" u="none" strike="noStrike" cap="none" dirty="0">
                <a:solidFill>
                  <a:schemeClr val="bg1"/>
                </a:solidFill>
                <a:latin typeface="Overlock"/>
                <a:ea typeface="Overlock"/>
                <a:cs typeface="Overlock"/>
                <a:sym typeface="Overlock"/>
              </a:rPr>
              <a:t>   </a:t>
            </a:r>
            <a:endParaRPr lang="fr-FR" sz="1400" b="1" i="1" dirty="0">
              <a:solidFill>
                <a:schemeClr val="bg1"/>
              </a:solidFill>
              <a:latin typeface="Overlock"/>
              <a:ea typeface="Overlock"/>
              <a:cs typeface="Overlock"/>
              <a:sym typeface="Overlock"/>
            </a:endParaRPr>
          </a:p>
          <a:p>
            <a:endParaRPr lang="en-FR" dirty="0"/>
          </a:p>
        </p:txBody>
      </p:sp>
      <p:pic>
        <p:nvPicPr>
          <p:cNvPr id="3074" name="Picture 2" descr="Quel émoji est-ce sur le clavier Google ? J'arrive pas à le trouver. :  r/Whatisthis">
            <a:extLst>
              <a:ext uri="{FF2B5EF4-FFF2-40B4-BE49-F238E27FC236}">
                <a16:creationId xmlns:a16="http://schemas.microsoft.com/office/drawing/2014/main" id="{941AAA6A-98AB-4355-B188-2DCB7C9A6B4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95192" y="6072067"/>
            <a:ext cx="523220" cy="52322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7"/>
        <p:cNvGrpSpPr/>
        <p:nvPr/>
      </p:nvGrpSpPr>
      <p:grpSpPr>
        <a:xfrm>
          <a:off x="0" y="0"/>
          <a:ext cx="0" cy="0"/>
          <a:chOff x="0" y="0"/>
          <a:chExt cx="0" cy="0"/>
        </a:xfrm>
      </p:grpSpPr>
      <p:sp>
        <p:nvSpPr>
          <p:cNvPr id="108" name="Google Shape;108;p4"/>
          <p:cNvSpPr txBox="1">
            <a:spLocks noGrp="1"/>
          </p:cNvSpPr>
          <p:nvPr>
            <p:ph type="body" idx="1"/>
          </p:nvPr>
        </p:nvSpPr>
        <p:spPr>
          <a:xfrm>
            <a:off x="309401" y="419118"/>
            <a:ext cx="11573197" cy="724247"/>
          </a:xfrm>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rgbClr val="000000"/>
              </a:buClr>
              <a:buSzPts val="5400"/>
              <a:buNone/>
            </a:pPr>
            <a:r>
              <a:rPr lang="fr-FR" sz="4800">
                <a:solidFill>
                  <a:srgbClr val="388D6E"/>
                </a:solidFill>
              </a:rPr>
              <a:t>Inégalités sociales de santé (ISS)</a:t>
            </a:r>
            <a:endParaRPr sz="4800">
              <a:solidFill>
                <a:srgbClr val="388D6E"/>
              </a:solidFill>
            </a:endParaRPr>
          </a:p>
        </p:txBody>
      </p:sp>
      <p:sp>
        <p:nvSpPr>
          <p:cNvPr id="109" name="Google Shape;109;p4"/>
          <p:cNvSpPr/>
          <p:nvPr/>
        </p:nvSpPr>
        <p:spPr>
          <a:xfrm>
            <a:off x="6405402" y="6197320"/>
            <a:ext cx="5786598" cy="752345"/>
          </a:xfrm>
          <a:prstGeom prst="rect">
            <a:avLst/>
          </a:prstGeom>
          <a:noFill/>
          <a:ln>
            <a:noFill/>
          </a:ln>
        </p:spPr>
        <p:txBody>
          <a:bodyPr spcFirstLastPara="1" wrap="square" lIns="91425" tIns="45700" rIns="91425" bIns="45700" anchor="t" anchorCtr="0">
            <a:spAutoFit/>
          </a:bodyPr>
          <a:lstStyle/>
          <a:p>
            <a:pPr marL="0" marR="0" lvl="0" indent="0" algn="r" rtl="0">
              <a:lnSpc>
                <a:spcPct val="115000"/>
              </a:lnSpc>
              <a:spcBef>
                <a:spcPts val="0"/>
              </a:spcBef>
              <a:spcAft>
                <a:spcPts val="0"/>
              </a:spcAft>
              <a:buClr>
                <a:schemeClr val="lt1"/>
              </a:buClr>
              <a:buSzPts val="1200"/>
              <a:buFont typeface="Arial"/>
              <a:buNone/>
            </a:pPr>
            <a:r>
              <a:rPr lang="fr-FR" sz="1050" b="0" i="1" u="none" strike="noStrike" cap="none">
                <a:solidFill>
                  <a:srgbClr val="7F7F7F"/>
                </a:solidFill>
                <a:latin typeface="Overlock"/>
                <a:ea typeface="Overlock"/>
                <a:cs typeface="Overlock"/>
                <a:sym typeface="Overlock"/>
              </a:rPr>
              <a:t>Whitehead, M. The concepts and principles of equity and health. Int. J. Health Serv. 22, 429–445 (1992).</a:t>
            </a:r>
            <a:endParaRPr sz="1050" b="0" i="1" u="none" strike="noStrike" cap="none">
              <a:solidFill>
                <a:srgbClr val="7F7F7F"/>
              </a:solidFill>
              <a:latin typeface="Overlock"/>
              <a:ea typeface="Overlock"/>
              <a:cs typeface="Overlock"/>
              <a:sym typeface="Overlock"/>
            </a:endParaRPr>
          </a:p>
          <a:p>
            <a:pPr marL="0" marR="0" lvl="0" indent="0" algn="r" rtl="0">
              <a:lnSpc>
                <a:spcPct val="115000"/>
              </a:lnSpc>
              <a:spcBef>
                <a:spcPts val="0"/>
              </a:spcBef>
              <a:spcAft>
                <a:spcPts val="800"/>
              </a:spcAft>
              <a:buClr>
                <a:srgbClr val="000000"/>
              </a:buClr>
              <a:buSzPts val="1050"/>
              <a:buFont typeface="Arial"/>
              <a:buNone/>
            </a:pPr>
            <a:r>
              <a:rPr lang="fr-FR" sz="1050" b="0" i="1" u="none" strike="noStrike" cap="none">
                <a:solidFill>
                  <a:srgbClr val="7F7F7F"/>
                </a:solidFill>
                <a:latin typeface="Overlock"/>
                <a:ea typeface="Overlock"/>
                <a:cs typeface="Overlock"/>
                <a:sym typeface="Overlock"/>
              </a:rPr>
              <a:t>Solar, O. &amp; Irwin, A. A Conceptual Framework for Action on the Social Determinants of Health. 79 https://www.who.int/publications/i/item/9789241500852 (2010).</a:t>
            </a:r>
            <a:endParaRPr sz="1400" b="0" i="0" u="none" strike="noStrike" cap="none">
              <a:solidFill>
                <a:srgbClr val="000000"/>
              </a:solidFill>
              <a:latin typeface="Arial"/>
              <a:ea typeface="Arial"/>
              <a:cs typeface="Arial"/>
              <a:sym typeface="Arial"/>
            </a:endParaRPr>
          </a:p>
        </p:txBody>
      </p:sp>
      <p:sp>
        <p:nvSpPr>
          <p:cNvPr id="110" name="Google Shape;110;p4"/>
          <p:cNvSpPr txBox="1"/>
          <p:nvPr/>
        </p:nvSpPr>
        <p:spPr>
          <a:xfrm>
            <a:off x="8414755" y="1613125"/>
            <a:ext cx="3561719" cy="1667554"/>
          </a:xfrm>
          <a:prstGeom prst="rect">
            <a:avLst/>
          </a:prstGeom>
          <a:noFill/>
          <a:ln>
            <a:noFill/>
          </a:ln>
        </p:spPr>
        <p:txBody>
          <a:bodyPr spcFirstLastPara="1" wrap="square" lIns="91425" tIns="45700" rIns="91425" bIns="45700" anchor="t" anchorCtr="0">
            <a:noAutofit/>
          </a:bodyPr>
          <a:lstStyle/>
          <a:p>
            <a:pPr marL="0" marR="0" lvl="0" indent="0" algn="l" rtl="0">
              <a:lnSpc>
                <a:spcPct val="90000"/>
              </a:lnSpc>
              <a:spcBef>
                <a:spcPts val="0"/>
              </a:spcBef>
              <a:spcAft>
                <a:spcPts val="0"/>
              </a:spcAft>
              <a:buClr>
                <a:srgbClr val="388D6E"/>
              </a:buClr>
              <a:buSzPts val="5400"/>
              <a:buFont typeface="Arial"/>
              <a:buNone/>
            </a:pPr>
            <a:r>
              <a:rPr lang="fr-FR" sz="2000" b="1" i="0" u="none" strike="noStrike" cap="none" dirty="0">
                <a:solidFill>
                  <a:srgbClr val="3F3F3F"/>
                </a:solidFill>
                <a:latin typeface="Overlock"/>
                <a:ea typeface="Overlock"/>
                <a:cs typeface="Overlock"/>
                <a:sym typeface="Overlock"/>
              </a:rPr>
              <a:t>OMS : Cadre sur les déterminants sociaux de la santé</a:t>
            </a:r>
            <a:endParaRPr sz="1400" b="0" i="0" u="none" strike="noStrike" cap="none" dirty="0">
              <a:solidFill>
                <a:srgbClr val="000000"/>
              </a:solidFill>
              <a:latin typeface="Arial"/>
              <a:ea typeface="Arial"/>
              <a:cs typeface="Arial"/>
              <a:sym typeface="Arial"/>
            </a:endParaRPr>
          </a:p>
          <a:p>
            <a:pPr marL="0" marR="0" lvl="0" indent="0" algn="l" rtl="0">
              <a:lnSpc>
                <a:spcPct val="90000"/>
              </a:lnSpc>
              <a:spcBef>
                <a:spcPts val="0"/>
              </a:spcBef>
              <a:spcAft>
                <a:spcPts val="0"/>
              </a:spcAft>
              <a:buClr>
                <a:srgbClr val="388D6E"/>
              </a:buClr>
              <a:buSzPts val="5400"/>
              <a:buFont typeface="Arial"/>
              <a:buNone/>
            </a:pPr>
            <a:endParaRPr sz="2000" b="1" i="0" u="none" strike="noStrike" cap="none" dirty="0">
              <a:solidFill>
                <a:srgbClr val="3F3F3F"/>
              </a:solidFill>
              <a:latin typeface="Overlock"/>
              <a:ea typeface="Overlock"/>
              <a:cs typeface="Overlock"/>
              <a:sym typeface="Overlock"/>
            </a:endParaRPr>
          </a:p>
          <a:p>
            <a:pPr marL="0" marR="0" lvl="0" indent="0" algn="r" rtl="0">
              <a:lnSpc>
                <a:spcPct val="90000"/>
              </a:lnSpc>
              <a:spcBef>
                <a:spcPts val="0"/>
              </a:spcBef>
              <a:spcAft>
                <a:spcPts val="0"/>
              </a:spcAft>
              <a:buClr>
                <a:srgbClr val="388D6E"/>
              </a:buClr>
              <a:buSzPts val="5400"/>
              <a:buFont typeface="Arial"/>
              <a:buNone/>
            </a:pPr>
            <a:r>
              <a:rPr lang="fr-FR" sz="1600" b="1" i="1" u="none" strike="noStrike" cap="none" dirty="0">
                <a:solidFill>
                  <a:srgbClr val="7F7F7F"/>
                </a:solidFill>
                <a:latin typeface="Overlock"/>
                <a:ea typeface="Overlock"/>
                <a:cs typeface="Overlock"/>
                <a:sym typeface="Overlock"/>
              </a:rPr>
              <a:t>WHO: Framework on the social </a:t>
            </a:r>
            <a:r>
              <a:rPr lang="fr-FR" sz="1600" b="1" i="1" u="none" strike="noStrike" cap="none" dirty="0" err="1">
                <a:solidFill>
                  <a:srgbClr val="7F7F7F"/>
                </a:solidFill>
                <a:latin typeface="Overlock"/>
                <a:ea typeface="Overlock"/>
                <a:cs typeface="Overlock"/>
                <a:sym typeface="Overlock"/>
              </a:rPr>
              <a:t>determinants</a:t>
            </a:r>
            <a:r>
              <a:rPr lang="fr-FR" sz="1600" b="1" i="1" u="none" strike="noStrike" cap="none" dirty="0">
                <a:solidFill>
                  <a:srgbClr val="7F7F7F"/>
                </a:solidFill>
                <a:latin typeface="Overlock"/>
                <a:ea typeface="Overlock"/>
                <a:cs typeface="Overlock"/>
                <a:sym typeface="Overlock"/>
              </a:rPr>
              <a:t> of </a:t>
            </a:r>
            <a:r>
              <a:rPr lang="fr-FR" sz="1600" b="1" i="1" u="none" strike="noStrike" cap="none" dirty="0" err="1">
                <a:solidFill>
                  <a:srgbClr val="7F7F7F"/>
                </a:solidFill>
                <a:latin typeface="Overlock"/>
                <a:ea typeface="Overlock"/>
                <a:cs typeface="Overlock"/>
                <a:sym typeface="Overlock"/>
              </a:rPr>
              <a:t>health</a:t>
            </a:r>
            <a:endParaRPr sz="1600" b="1" i="1" u="none" strike="noStrike" cap="none" dirty="0">
              <a:solidFill>
                <a:srgbClr val="7F7F7F"/>
              </a:solidFill>
              <a:latin typeface="Overlock"/>
              <a:ea typeface="Overlock"/>
              <a:cs typeface="Overlock"/>
              <a:sym typeface="Overlock"/>
            </a:endParaRPr>
          </a:p>
          <a:p>
            <a:pPr marL="0" marR="0" lvl="0" indent="0" algn="ctr" rtl="0">
              <a:lnSpc>
                <a:spcPct val="90000"/>
              </a:lnSpc>
              <a:spcBef>
                <a:spcPts val="0"/>
              </a:spcBef>
              <a:spcAft>
                <a:spcPts val="0"/>
              </a:spcAft>
              <a:buClr>
                <a:srgbClr val="388D6E"/>
              </a:buClr>
              <a:buSzPts val="5400"/>
              <a:buFont typeface="Arial"/>
              <a:buNone/>
            </a:pPr>
            <a:endParaRPr sz="2000" b="1" i="0" u="none" strike="noStrike" cap="none" dirty="0">
              <a:solidFill>
                <a:srgbClr val="3F3F3F"/>
              </a:solidFill>
              <a:latin typeface="Overlock"/>
              <a:ea typeface="Overlock"/>
              <a:cs typeface="Overlock"/>
              <a:sym typeface="Overlock"/>
            </a:endParaRPr>
          </a:p>
        </p:txBody>
      </p:sp>
      <p:pic>
        <p:nvPicPr>
          <p:cNvPr id="111" name="Google Shape;111;p4" descr="WHO framework of social determinants of health [World Health... | Download  Scientific Diagram"/>
          <p:cNvPicPr preferRelativeResize="0"/>
          <p:nvPr/>
        </p:nvPicPr>
        <p:blipFill rotWithShape="1">
          <a:blip r:embed="rId3">
            <a:alphaModFix/>
          </a:blip>
          <a:srcRect/>
          <a:stretch/>
        </p:blipFill>
        <p:spPr>
          <a:xfrm>
            <a:off x="436033" y="1478400"/>
            <a:ext cx="8050700" cy="4659935"/>
          </a:xfrm>
          <a:prstGeom prst="rect">
            <a:avLst/>
          </a:prstGeom>
          <a:noFill/>
          <a:ln>
            <a:noFill/>
          </a:ln>
        </p:spPr>
      </p:pic>
      <p:sp>
        <p:nvSpPr>
          <p:cNvPr id="2" name="TextBox 1">
            <a:extLst>
              <a:ext uri="{FF2B5EF4-FFF2-40B4-BE49-F238E27FC236}">
                <a16:creationId xmlns:a16="http://schemas.microsoft.com/office/drawing/2014/main" id="{64A24AFA-A03B-3465-F717-1AB1FEB3E470}"/>
              </a:ext>
            </a:extLst>
          </p:cNvPr>
          <p:cNvSpPr txBox="1"/>
          <p:nvPr/>
        </p:nvSpPr>
        <p:spPr>
          <a:xfrm>
            <a:off x="8784404" y="3584837"/>
            <a:ext cx="3098194" cy="2308324"/>
          </a:xfrm>
          <a:prstGeom prst="rect">
            <a:avLst/>
          </a:prstGeom>
          <a:noFill/>
        </p:spPr>
        <p:txBody>
          <a:bodyPr wrap="square" rtlCol="0">
            <a:spAutoFit/>
          </a:bodyPr>
          <a:lstStyle/>
          <a:p>
            <a:pPr marL="0" lvl="0" indent="0" algn="l" rtl="0">
              <a:lnSpc>
                <a:spcPct val="100000"/>
              </a:lnSpc>
              <a:spcBef>
                <a:spcPts val="0"/>
              </a:spcBef>
              <a:spcAft>
                <a:spcPts val="0"/>
              </a:spcAft>
              <a:buSzPts val="1400"/>
              <a:buNone/>
            </a:pPr>
            <a:r>
              <a:rPr lang="fr-FR" sz="1800" dirty="0">
                <a:solidFill>
                  <a:srgbClr val="C00000"/>
                </a:solidFill>
                <a:latin typeface="Overlock"/>
              </a:rPr>
              <a:t>Ces inégalités sont d'origine </a:t>
            </a:r>
            <a:r>
              <a:rPr lang="fr-FR" sz="1800" b="1" dirty="0">
                <a:solidFill>
                  <a:srgbClr val="C00000"/>
                </a:solidFill>
                <a:latin typeface="Overlock"/>
              </a:rPr>
              <a:t>sociale, évitables et injustes </a:t>
            </a:r>
            <a:r>
              <a:rPr lang="fr-FR" sz="1800" dirty="0">
                <a:solidFill>
                  <a:srgbClr val="C00000"/>
                </a:solidFill>
                <a:latin typeface="Overlock"/>
              </a:rPr>
              <a:t>; elles peuvent s'accumuler et influencer </a:t>
            </a:r>
            <a:r>
              <a:rPr lang="fr-FR" sz="1800" b="1" dirty="0">
                <a:solidFill>
                  <a:srgbClr val="C00000"/>
                </a:solidFill>
                <a:latin typeface="Overlock"/>
              </a:rPr>
              <a:t>le cours de la vie </a:t>
            </a:r>
            <a:r>
              <a:rPr lang="fr-FR" sz="1800" dirty="0">
                <a:solidFill>
                  <a:srgbClr val="C00000"/>
                </a:solidFill>
                <a:latin typeface="Overlock"/>
              </a:rPr>
              <a:t>— de la petite enfance à l'âge adulte — façonnant ainsi les trajectoires et les conditions de santé à long terme</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98"/>
        <p:cNvGrpSpPr/>
        <p:nvPr/>
      </p:nvGrpSpPr>
      <p:grpSpPr>
        <a:xfrm>
          <a:off x="0" y="0"/>
          <a:ext cx="0" cy="0"/>
          <a:chOff x="0" y="0"/>
          <a:chExt cx="0" cy="0"/>
        </a:xfrm>
      </p:grpSpPr>
      <p:sp>
        <p:nvSpPr>
          <p:cNvPr id="399" name="Google Shape;399;p31"/>
          <p:cNvSpPr txBox="1">
            <a:spLocks noGrp="1"/>
          </p:cNvSpPr>
          <p:nvPr>
            <p:ph type="body" idx="1"/>
          </p:nvPr>
        </p:nvSpPr>
        <p:spPr>
          <a:xfrm>
            <a:off x="6475227" y="1020445"/>
            <a:ext cx="4802735" cy="5029200"/>
          </a:xfrm>
          <a:prstGeom prst="rect">
            <a:avLst/>
          </a:prstGeom>
          <a:noFill/>
          <a:ln>
            <a:noFill/>
          </a:ln>
        </p:spPr>
        <p:txBody>
          <a:bodyPr spcFirstLastPara="1" wrap="square" lIns="91425" tIns="45700" rIns="91425" bIns="45700" anchor="ctr" anchorCtr="0">
            <a:normAutofit/>
          </a:bodyPr>
          <a:lstStyle/>
          <a:p>
            <a:pPr marL="457200" marR="0" lvl="0" indent="-228600" algn="l" rtl="0">
              <a:lnSpc>
                <a:spcPct val="125000"/>
              </a:lnSpc>
              <a:spcBef>
                <a:spcPts val="0"/>
              </a:spcBef>
              <a:spcAft>
                <a:spcPts val="0"/>
              </a:spcAft>
              <a:buClr>
                <a:srgbClr val="000000"/>
              </a:buClr>
              <a:buSzPts val="1800"/>
              <a:buFont typeface="Arial"/>
              <a:buNone/>
            </a:pPr>
            <a:endParaRPr/>
          </a:p>
        </p:txBody>
      </p:sp>
      <p:sp>
        <p:nvSpPr>
          <p:cNvPr id="400" name="Google Shape;400;p31"/>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30</a:t>
            </a:fld>
            <a:endParaRPr/>
          </a:p>
        </p:txBody>
      </p:sp>
      <p:graphicFrame>
        <p:nvGraphicFramePr>
          <p:cNvPr id="401" name="Google Shape;401;p31"/>
          <p:cNvGraphicFramePr/>
          <p:nvPr/>
        </p:nvGraphicFramePr>
        <p:xfrm>
          <a:off x="533385" y="1067207"/>
          <a:ext cx="11491600" cy="5860305"/>
        </p:xfrm>
        <a:graphic>
          <a:graphicData uri="http://schemas.openxmlformats.org/drawingml/2006/table">
            <a:tbl>
              <a:tblPr firstRow="1" bandRow="1">
                <a:noFill/>
                <a:tableStyleId>{573F3B23-844F-4F2D-BD9A-5D66C288BD9B}</a:tableStyleId>
              </a:tblPr>
              <a:tblGrid>
                <a:gridCol w="1484950">
                  <a:extLst>
                    <a:ext uri="{9D8B030D-6E8A-4147-A177-3AD203B41FA5}">
                      <a16:colId xmlns:a16="http://schemas.microsoft.com/office/drawing/2014/main" val="20000"/>
                    </a:ext>
                  </a:extLst>
                </a:gridCol>
                <a:gridCol w="5010625">
                  <a:extLst>
                    <a:ext uri="{9D8B030D-6E8A-4147-A177-3AD203B41FA5}">
                      <a16:colId xmlns:a16="http://schemas.microsoft.com/office/drawing/2014/main" val="20001"/>
                    </a:ext>
                  </a:extLst>
                </a:gridCol>
                <a:gridCol w="3211550">
                  <a:extLst>
                    <a:ext uri="{9D8B030D-6E8A-4147-A177-3AD203B41FA5}">
                      <a16:colId xmlns:a16="http://schemas.microsoft.com/office/drawing/2014/main" val="20002"/>
                    </a:ext>
                  </a:extLst>
                </a:gridCol>
                <a:gridCol w="1784475">
                  <a:extLst>
                    <a:ext uri="{9D8B030D-6E8A-4147-A177-3AD203B41FA5}">
                      <a16:colId xmlns:a16="http://schemas.microsoft.com/office/drawing/2014/main" val="20003"/>
                    </a:ext>
                  </a:extLst>
                </a:gridCol>
              </a:tblGrid>
              <a:tr h="370850">
                <a:tc>
                  <a:txBody>
                    <a:bodyPr/>
                    <a:lstStyle/>
                    <a:p>
                      <a:pPr marL="0" marR="0" lvl="0" indent="0" algn="l" rtl="0">
                        <a:lnSpc>
                          <a:spcPct val="100000"/>
                        </a:lnSpc>
                        <a:spcBef>
                          <a:spcPts val="0"/>
                        </a:spcBef>
                        <a:spcAft>
                          <a:spcPts val="0"/>
                        </a:spcAft>
                        <a:buNone/>
                      </a:pPr>
                      <a:r>
                        <a:rPr lang="fr-FR" sz="1400" u="none" strike="noStrike" cap="none">
                          <a:solidFill>
                            <a:schemeClr val="lt1"/>
                          </a:solidFill>
                          <a:latin typeface="Overlock"/>
                          <a:ea typeface="Overlock"/>
                          <a:cs typeface="Overlock"/>
                          <a:sym typeface="Overlock"/>
                        </a:rPr>
                        <a:t>Projet</a:t>
                      </a:r>
                      <a:endParaRPr/>
                    </a:p>
                  </a:txBody>
                  <a:tcPr marL="91450" marR="91450" marT="45725" marB="45725"/>
                </a:tc>
                <a:tc>
                  <a:txBody>
                    <a:bodyPr/>
                    <a:lstStyle/>
                    <a:p>
                      <a:pPr marL="0" marR="0" lvl="0" indent="0" algn="l" rtl="0">
                        <a:lnSpc>
                          <a:spcPct val="100000"/>
                        </a:lnSpc>
                        <a:spcBef>
                          <a:spcPts val="0"/>
                        </a:spcBef>
                        <a:spcAft>
                          <a:spcPts val="0"/>
                        </a:spcAft>
                        <a:buNone/>
                      </a:pPr>
                      <a:r>
                        <a:rPr lang="fr-FR" sz="1400" u="none" strike="noStrike" cap="none">
                          <a:latin typeface="Overlock"/>
                          <a:ea typeface="Overlock"/>
                          <a:cs typeface="Overlock"/>
                          <a:sym typeface="Overlock"/>
                        </a:rPr>
                        <a:t>Titre/résumé</a:t>
                      </a:r>
                      <a:endParaRPr/>
                    </a:p>
                  </a:txBody>
                  <a:tcPr marL="91450" marR="91450" marT="45725" marB="45725"/>
                </a:tc>
                <a:tc>
                  <a:txBody>
                    <a:bodyPr/>
                    <a:lstStyle/>
                    <a:p>
                      <a:pPr marL="0" marR="0" lvl="0" indent="0" algn="l" rtl="0">
                        <a:lnSpc>
                          <a:spcPct val="100000"/>
                        </a:lnSpc>
                        <a:spcBef>
                          <a:spcPts val="0"/>
                        </a:spcBef>
                        <a:spcAft>
                          <a:spcPts val="0"/>
                        </a:spcAft>
                        <a:buNone/>
                      </a:pPr>
                      <a:r>
                        <a:rPr lang="fr-FR" sz="1400" u="none" strike="noStrike" cap="none">
                          <a:latin typeface="Overlock"/>
                          <a:ea typeface="Overlock"/>
                          <a:cs typeface="Overlock"/>
                          <a:sym typeface="Overlock"/>
                        </a:rPr>
                        <a:t>Participation avec qui ?</a:t>
                      </a:r>
                      <a:endParaRPr/>
                    </a:p>
                  </a:txBody>
                  <a:tcPr marL="91450" marR="91450" marT="45725" marB="45725"/>
                </a:tc>
                <a:tc>
                  <a:txBody>
                    <a:bodyPr/>
                    <a:lstStyle/>
                    <a:p>
                      <a:pPr marL="0" marR="0" lvl="0" indent="0" algn="l" rtl="0">
                        <a:lnSpc>
                          <a:spcPct val="100000"/>
                        </a:lnSpc>
                        <a:spcBef>
                          <a:spcPts val="0"/>
                        </a:spcBef>
                        <a:spcAft>
                          <a:spcPts val="0"/>
                        </a:spcAft>
                        <a:buNone/>
                      </a:pPr>
                      <a:r>
                        <a:rPr lang="fr-FR" sz="1400" u="none" strike="noStrike" cap="none">
                          <a:latin typeface="Overlock"/>
                          <a:ea typeface="Overlock"/>
                          <a:cs typeface="Overlock"/>
                          <a:sym typeface="Overlock"/>
                        </a:rPr>
                        <a:t>Niveau d’implication</a:t>
                      </a:r>
                      <a:endParaRPr/>
                    </a:p>
                  </a:txBody>
                  <a:tcPr marL="91450" marR="91450" marT="45725" marB="45725"/>
                </a:tc>
                <a:extLst>
                  <a:ext uri="{0D108BD9-81ED-4DB2-BD59-A6C34878D82A}">
                    <a16:rowId xmlns:a16="http://schemas.microsoft.com/office/drawing/2014/main" val="10000"/>
                  </a:ext>
                </a:extLst>
              </a:tr>
              <a:tr h="370850">
                <a:tc>
                  <a:txBody>
                    <a:bodyPr/>
                    <a:lstStyle/>
                    <a:p>
                      <a:pPr marL="0" marR="0" lvl="0" indent="0" algn="l" rtl="0">
                        <a:lnSpc>
                          <a:spcPct val="115000"/>
                        </a:lnSpc>
                        <a:spcBef>
                          <a:spcPts val="0"/>
                        </a:spcBef>
                        <a:spcAft>
                          <a:spcPts val="0"/>
                        </a:spcAft>
                        <a:buNone/>
                      </a:pPr>
                      <a:r>
                        <a:rPr lang="fr-FR" sz="1400" b="0" i="0" u="none" strike="noStrike" cap="none">
                          <a:solidFill>
                            <a:srgbClr val="2E5B15"/>
                          </a:solidFill>
                          <a:latin typeface="Overlock"/>
                          <a:ea typeface="Overlock"/>
                          <a:cs typeface="Overlock"/>
                          <a:sym typeface="Overlock"/>
                        </a:rPr>
                        <a:t>Réseau CANCEPT</a:t>
                      </a:r>
                      <a:endParaRPr/>
                    </a:p>
                  </a:txBody>
                  <a:tcPr marL="68575" marR="68575" marT="0" marB="0"/>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Le réseau CANCEPT met en lien chercheurs, professionnels et citoyens pour innover en prévention primaire des cancers.</a:t>
                      </a:r>
                      <a:endParaRPr/>
                    </a:p>
                  </a:txBody>
                  <a:tcPr marL="91450" marR="91450" marT="45725" marB="45725"/>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Un groupe recherche participative dédié au réseau (citoyens, patient·e·s expert·e·s)</a:t>
                      </a:r>
                      <a:endParaRPr/>
                    </a:p>
                  </a:txBody>
                  <a:tcPr marL="91450" marR="91450" marT="45725" marB="45725"/>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Divers : consultation à co-checheur·e·s</a:t>
                      </a:r>
                      <a:endParaRPr sz="1400" b="0" i="0" u="none" strike="noStrike" cap="none">
                        <a:solidFill>
                          <a:srgbClr val="2E5B15"/>
                        </a:solidFill>
                        <a:latin typeface="Overlock"/>
                        <a:ea typeface="Overlock"/>
                        <a:cs typeface="Overlock"/>
                        <a:sym typeface="Overlock"/>
                      </a:endParaRPr>
                    </a:p>
                  </a:txBody>
                  <a:tcPr marL="91450" marR="91450" marT="45725" marB="45725"/>
                </a:tc>
                <a:extLst>
                  <a:ext uri="{0D108BD9-81ED-4DB2-BD59-A6C34878D82A}">
                    <a16:rowId xmlns:a16="http://schemas.microsoft.com/office/drawing/2014/main" val="10001"/>
                  </a:ext>
                </a:extLst>
              </a:tr>
              <a:tr h="370850">
                <a:tc>
                  <a:txBody>
                    <a:bodyPr/>
                    <a:lstStyle/>
                    <a:p>
                      <a:pPr marL="0" marR="0" lvl="0" indent="0" algn="l" rtl="0">
                        <a:lnSpc>
                          <a:spcPct val="115000"/>
                        </a:lnSpc>
                        <a:spcBef>
                          <a:spcPts val="0"/>
                        </a:spcBef>
                        <a:spcAft>
                          <a:spcPts val="0"/>
                        </a:spcAft>
                        <a:buNone/>
                      </a:pPr>
                      <a:r>
                        <a:rPr lang="fr-FR" sz="1400" b="0" i="0" u="none" strike="noStrike" cap="none">
                          <a:solidFill>
                            <a:srgbClr val="2E5B15"/>
                          </a:solidFill>
                          <a:latin typeface="Overlock"/>
                          <a:ea typeface="Overlock"/>
                          <a:cs typeface="Overlock"/>
                          <a:sym typeface="Overlock"/>
                        </a:rPr>
                        <a:t>PROMOTE</a:t>
                      </a:r>
                      <a:endParaRPr/>
                    </a:p>
                  </a:txBody>
                  <a:tcPr marL="68575" marR="68575" marT="0" marB="0"/>
                </a:tc>
                <a:tc>
                  <a:txBody>
                    <a:bodyPr/>
                    <a:lstStyle/>
                    <a:p>
                      <a:pPr marL="0" marR="0" lvl="0" indent="0" algn="l" rtl="0">
                        <a:lnSpc>
                          <a:spcPct val="100000"/>
                        </a:lnSpc>
                        <a:spcBef>
                          <a:spcPts val="0"/>
                        </a:spcBef>
                        <a:spcAft>
                          <a:spcPts val="0"/>
                        </a:spcAft>
                        <a:buClr>
                          <a:srgbClr val="000000"/>
                        </a:buClr>
                        <a:buSzPts val="1400"/>
                        <a:buFont typeface="Arial"/>
                        <a:buNone/>
                      </a:pPr>
                      <a:r>
                        <a:rPr lang="fr-FR" sz="1400" b="0" i="0" u="none" strike="noStrike" cap="none">
                          <a:solidFill>
                            <a:srgbClr val="2E5B15"/>
                          </a:solidFill>
                          <a:latin typeface="Overlock"/>
                          <a:ea typeface="Overlock"/>
                          <a:cs typeface="Overlock"/>
                          <a:sym typeface="Overlock"/>
                        </a:rPr>
                        <a:t>Un programme de recherche participative et de renforcement de capacités sur la santé mentale étudiante : le Programme Jeunes Chercheur·se·s Nightline</a:t>
                      </a:r>
                      <a:endParaRPr sz="1400" b="0" i="0" u="none" strike="noStrike" cap="none">
                        <a:solidFill>
                          <a:srgbClr val="2E5B15"/>
                        </a:solidFill>
                        <a:latin typeface="Overlock"/>
                        <a:ea typeface="Overlock"/>
                        <a:cs typeface="Overlock"/>
                        <a:sym typeface="Overlock"/>
                      </a:endParaRPr>
                    </a:p>
                  </a:txBody>
                  <a:tcPr marL="91450" marR="91450" marT="45725" marB="45725"/>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Un groupe d’etudiant·e·s</a:t>
                      </a:r>
                      <a:endParaRPr sz="1400" b="0" i="0" u="none" strike="noStrike" cap="none">
                        <a:solidFill>
                          <a:srgbClr val="2E5B15"/>
                        </a:solidFill>
                        <a:latin typeface="Overlock"/>
                        <a:ea typeface="Overlock"/>
                        <a:cs typeface="Overlock"/>
                        <a:sym typeface="Overlock"/>
                      </a:endParaRPr>
                    </a:p>
                  </a:txBody>
                  <a:tcPr marL="91450" marR="91450" marT="45725" marB="45725"/>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Co-checheur·e·s</a:t>
                      </a:r>
                      <a:endParaRPr sz="1400" b="0" i="0" u="none" strike="noStrike" cap="none">
                        <a:solidFill>
                          <a:srgbClr val="2E5B15"/>
                        </a:solidFill>
                        <a:latin typeface="Overlock"/>
                        <a:ea typeface="Overlock"/>
                        <a:cs typeface="Overlock"/>
                        <a:sym typeface="Overlock"/>
                      </a:endParaRPr>
                    </a:p>
                  </a:txBody>
                  <a:tcPr marL="91450" marR="91450" marT="45725" marB="45725"/>
                </a:tc>
                <a:extLst>
                  <a:ext uri="{0D108BD9-81ED-4DB2-BD59-A6C34878D82A}">
                    <a16:rowId xmlns:a16="http://schemas.microsoft.com/office/drawing/2014/main" val="10002"/>
                  </a:ext>
                </a:extLst>
              </a:tr>
              <a:tr h="370850">
                <a:tc>
                  <a:txBody>
                    <a:bodyPr/>
                    <a:lstStyle/>
                    <a:p>
                      <a:pPr marL="0" marR="0" lvl="0" indent="0" algn="l" rtl="0">
                        <a:lnSpc>
                          <a:spcPct val="115000"/>
                        </a:lnSpc>
                        <a:spcBef>
                          <a:spcPts val="0"/>
                        </a:spcBef>
                        <a:spcAft>
                          <a:spcPts val="0"/>
                        </a:spcAft>
                        <a:buNone/>
                      </a:pPr>
                      <a:r>
                        <a:rPr lang="fr-FR" sz="1400" b="0" i="0" u="none" strike="noStrike" cap="none">
                          <a:solidFill>
                            <a:srgbClr val="2E5B15"/>
                          </a:solidFill>
                          <a:latin typeface="Overlock"/>
                          <a:ea typeface="Overlock"/>
                          <a:cs typeface="Overlock"/>
                          <a:sym typeface="Overlock"/>
                        </a:rPr>
                        <a:t>DECODE</a:t>
                      </a:r>
                      <a:endParaRPr/>
                    </a:p>
                  </a:txBody>
                  <a:tcPr marL="68575" marR="68575" marT="0" marB="0"/>
                </a:tc>
                <a:tc>
                  <a:txBody>
                    <a:bodyPr/>
                    <a:lstStyle/>
                    <a:p>
                      <a:pPr marL="0" marR="0" lvl="0" indent="0" algn="l" rtl="0">
                        <a:lnSpc>
                          <a:spcPct val="115000"/>
                        </a:lnSpc>
                        <a:spcBef>
                          <a:spcPts val="0"/>
                        </a:spcBef>
                        <a:spcAft>
                          <a:spcPts val="0"/>
                        </a:spcAft>
                        <a:buNone/>
                      </a:pPr>
                      <a:r>
                        <a:rPr lang="fr-FR" sz="1400" b="0" i="0" u="none" strike="noStrike" cap="none">
                          <a:solidFill>
                            <a:srgbClr val="2E5B15"/>
                          </a:solidFill>
                          <a:latin typeface="Overlock"/>
                          <a:ea typeface="Overlock"/>
                          <a:cs typeface="Overlock"/>
                          <a:sym typeface="Overlock"/>
                        </a:rPr>
                        <a:t>Essai clinique randomisé sur l'impact d'une intervention mixte visant à améliorer le dépistage du cancer colorectal dans les zones défavorisées</a:t>
                      </a:r>
                      <a:endParaRPr/>
                    </a:p>
                  </a:txBody>
                  <a:tcPr marL="68575" marR="68575" marT="0" marB="0"/>
                </a:tc>
                <a:tc>
                  <a:txBody>
                    <a:bodyPr/>
                    <a:lstStyle/>
                    <a:p>
                      <a:pPr marL="0" marR="0" lvl="0" indent="0" algn="l" rtl="0">
                        <a:lnSpc>
                          <a:spcPct val="100000"/>
                        </a:lnSpc>
                        <a:spcBef>
                          <a:spcPts val="0"/>
                        </a:spcBef>
                        <a:spcAft>
                          <a:spcPts val="0"/>
                        </a:spcAft>
                        <a:buClr>
                          <a:srgbClr val="000000"/>
                        </a:buClr>
                        <a:buSzPts val="1400"/>
                        <a:buFont typeface="Arial"/>
                        <a:buNone/>
                      </a:pPr>
                      <a:r>
                        <a:rPr lang="fr-FR" sz="1400" b="0" i="0" u="none" strike="noStrike" cap="none">
                          <a:solidFill>
                            <a:srgbClr val="2E5B15"/>
                          </a:solidFill>
                          <a:latin typeface="Overlock"/>
                          <a:ea typeface="Overlock"/>
                          <a:cs typeface="Overlock"/>
                          <a:sym typeface="Overlock"/>
                        </a:rPr>
                        <a:t>Un groupe des professionals de santé, patient·e·s expert·e·s, citoyens</a:t>
                      </a:r>
                      <a:endParaRPr/>
                    </a:p>
                  </a:txBody>
                  <a:tcPr marL="91450" marR="91450" marT="45725" marB="45725"/>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Collaboration tout au long du projet</a:t>
                      </a:r>
                      <a:endParaRPr/>
                    </a:p>
                  </a:txBody>
                  <a:tcPr marL="91450" marR="91450" marT="45725" marB="45725"/>
                </a:tc>
                <a:extLst>
                  <a:ext uri="{0D108BD9-81ED-4DB2-BD59-A6C34878D82A}">
                    <a16:rowId xmlns:a16="http://schemas.microsoft.com/office/drawing/2014/main" val="10003"/>
                  </a:ext>
                </a:extLst>
              </a:tr>
              <a:tr h="441975">
                <a:tc>
                  <a:txBody>
                    <a:bodyPr/>
                    <a:lstStyle/>
                    <a:p>
                      <a:pPr marL="0" marR="0" lvl="0" indent="0" algn="l" rtl="0">
                        <a:lnSpc>
                          <a:spcPct val="115000"/>
                        </a:lnSpc>
                        <a:spcBef>
                          <a:spcPts val="0"/>
                        </a:spcBef>
                        <a:spcAft>
                          <a:spcPts val="0"/>
                        </a:spcAft>
                        <a:buNone/>
                      </a:pPr>
                      <a:r>
                        <a:rPr lang="fr-FR" sz="1400" b="0" i="0" u="none" strike="noStrike" cap="none">
                          <a:solidFill>
                            <a:srgbClr val="2E5B15"/>
                          </a:solidFill>
                          <a:latin typeface="Overlock"/>
                          <a:ea typeface="Overlock"/>
                          <a:cs typeface="Overlock"/>
                          <a:sym typeface="Overlock"/>
                        </a:rPr>
                        <a:t>EVAPREF</a:t>
                      </a:r>
                      <a:endParaRPr/>
                    </a:p>
                  </a:txBody>
                  <a:tcPr marL="68575" marR="68575" marT="0" marB="0"/>
                </a:tc>
                <a:tc>
                  <a:txBody>
                    <a:bodyPr/>
                    <a:lstStyle/>
                    <a:p>
                      <a:pPr marL="0" marR="0" lvl="0" indent="0" algn="l" rtl="0">
                        <a:lnSpc>
                          <a:spcPct val="100000"/>
                        </a:lnSpc>
                        <a:spcBef>
                          <a:spcPts val="0"/>
                        </a:spcBef>
                        <a:spcAft>
                          <a:spcPts val="0"/>
                        </a:spcAft>
                        <a:buNone/>
                      </a:pPr>
                      <a:r>
                        <a:rPr lang="fr-FR">
                          <a:solidFill>
                            <a:srgbClr val="2E5B15"/>
                          </a:solidFill>
                          <a:latin typeface="Overlock"/>
                          <a:ea typeface="Overlock"/>
                          <a:cs typeface="Overlock"/>
                          <a:sym typeface="Overlock"/>
                        </a:rPr>
                        <a:t>Essai clinique randomisé - co- construction d’outils d’information à destination de femmes atteintes de cancer du sein</a:t>
                      </a:r>
                      <a:endParaRPr>
                        <a:solidFill>
                          <a:srgbClr val="2E5B15"/>
                        </a:solidFill>
                        <a:latin typeface="Overlock"/>
                        <a:ea typeface="Overlock"/>
                        <a:cs typeface="Overlock"/>
                        <a:sym typeface="Overlock"/>
                      </a:endParaRPr>
                    </a:p>
                  </a:txBody>
                  <a:tcPr marL="91450" marR="91450" marT="45725" marB="45725"/>
                </a:tc>
                <a:tc>
                  <a:txBody>
                    <a:bodyPr/>
                    <a:lstStyle/>
                    <a:p>
                      <a:pPr marL="0" lvl="0" indent="0" algn="l" rtl="0">
                        <a:spcBef>
                          <a:spcPts val="0"/>
                        </a:spcBef>
                        <a:spcAft>
                          <a:spcPts val="0"/>
                        </a:spcAft>
                        <a:buNone/>
                      </a:pPr>
                      <a:r>
                        <a:rPr lang="fr-FR">
                          <a:solidFill>
                            <a:srgbClr val="2E5B15"/>
                          </a:solidFill>
                          <a:latin typeface="Overlock"/>
                          <a:ea typeface="Overlock"/>
                          <a:cs typeface="Overlock"/>
                          <a:sym typeface="Overlock"/>
                        </a:rPr>
                        <a:t>Patientes et patientes expertes</a:t>
                      </a:r>
                      <a:endParaRPr>
                        <a:solidFill>
                          <a:srgbClr val="2E5B15"/>
                        </a:solidFill>
                        <a:latin typeface="Overlock"/>
                        <a:ea typeface="Overlock"/>
                        <a:cs typeface="Overlock"/>
                        <a:sym typeface="Overlock"/>
                      </a:endParaRPr>
                    </a:p>
                  </a:txBody>
                  <a:tcPr marL="91450" marR="91450" marT="45725" marB="45725"/>
                </a:tc>
                <a:tc>
                  <a:txBody>
                    <a:bodyPr/>
                    <a:lstStyle/>
                    <a:p>
                      <a:pPr marL="0" marR="0" lvl="0" indent="0" algn="l" rtl="0">
                        <a:lnSpc>
                          <a:spcPct val="100000"/>
                        </a:lnSpc>
                        <a:spcBef>
                          <a:spcPts val="0"/>
                        </a:spcBef>
                        <a:spcAft>
                          <a:spcPts val="0"/>
                        </a:spcAft>
                        <a:buNone/>
                      </a:pPr>
                      <a:r>
                        <a:rPr lang="fr-FR">
                          <a:solidFill>
                            <a:srgbClr val="2E5B15"/>
                          </a:solidFill>
                          <a:latin typeface="Overlock"/>
                          <a:ea typeface="Overlock"/>
                          <a:cs typeface="Overlock"/>
                          <a:sym typeface="Overlock"/>
                        </a:rPr>
                        <a:t>Consultation</a:t>
                      </a:r>
                      <a:endParaRPr sz="1400" b="0" i="0" u="none" strike="noStrike" cap="none">
                        <a:solidFill>
                          <a:srgbClr val="2E5B15"/>
                        </a:solidFill>
                        <a:latin typeface="Overlock"/>
                        <a:ea typeface="Overlock"/>
                        <a:cs typeface="Overlock"/>
                        <a:sym typeface="Overlock"/>
                      </a:endParaRPr>
                    </a:p>
                  </a:txBody>
                  <a:tcPr marL="91450" marR="91450" marT="45725" marB="45725"/>
                </a:tc>
                <a:extLst>
                  <a:ext uri="{0D108BD9-81ED-4DB2-BD59-A6C34878D82A}">
                    <a16:rowId xmlns:a16="http://schemas.microsoft.com/office/drawing/2014/main" val="10004"/>
                  </a:ext>
                </a:extLst>
              </a:tr>
              <a:tr h="441975">
                <a:tc>
                  <a:txBody>
                    <a:bodyPr/>
                    <a:lstStyle/>
                    <a:p>
                      <a:pPr marL="0" marR="0" lvl="0" indent="0" algn="l" rtl="0">
                        <a:lnSpc>
                          <a:spcPct val="115000"/>
                        </a:lnSpc>
                        <a:spcBef>
                          <a:spcPts val="0"/>
                        </a:spcBef>
                        <a:spcAft>
                          <a:spcPts val="0"/>
                        </a:spcAft>
                        <a:buNone/>
                      </a:pPr>
                      <a:r>
                        <a:rPr lang="fr-FR" sz="1400" b="0" i="0" u="none" strike="noStrike" cap="none">
                          <a:solidFill>
                            <a:srgbClr val="2E5B15"/>
                          </a:solidFill>
                          <a:latin typeface="Overlock"/>
                          <a:ea typeface="Overlock"/>
                          <a:cs typeface="Overlock"/>
                          <a:sym typeface="Overlock"/>
                        </a:rPr>
                        <a:t>Dépist’MALIN</a:t>
                      </a:r>
                      <a:endParaRPr sz="1400" b="0" i="0" u="none" strike="noStrike" cap="none">
                        <a:solidFill>
                          <a:srgbClr val="2E5B15"/>
                        </a:solidFill>
                        <a:latin typeface="Overlock"/>
                        <a:ea typeface="Overlock"/>
                        <a:cs typeface="Overlock"/>
                        <a:sym typeface="Overlock"/>
                      </a:endParaRPr>
                    </a:p>
                  </a:txBody>
                  <a:tcPr marL="68575" marR="68575" marT="0" marB="0"/>
                </a:tc>
                <a:tc>
                  <a:txBody>
                    <a:bodyPr/>
                    <a:lstStyle/>
                    <a:p>
                      <a:pPr marL="0" lvl="0" indent="0" algn="l" rtl="0">
                        <a:spcBef>
                          <a:spcPts val="0"/>
                        </a:spcBef>
                        <a:spcAft>
                          <a:spcPts val="0"/>
                        </a:spcAft>
                        <a:buNone/>
                      </a:pPr>
                      <a:r>
                        <a:rPr lang="fr-FR">
                          <a:solidFill>
                            <a:srgbClr val="2E5B15"/>
                          </a:solidFill>
                          <a:latin typeface="Overlock"/>
                          <a:ea typeface="Overlock"/>
                          <a:cs typeface="Overlock"/>
                          <a:sym typeface="Overlock"/>
                        </a:rPr>
                        <a:t>Évaluer l'efficacité et transférabilité d'une intervention communautaire sur le dépistage organisé des cancers en quartiers prioritaires</a:t>
                      </a:r>
                      <a:endParaRPr>
                        <a:solidFill>
                          <a:srgbClr val="2E5B15"/>
                        </a:solidFill>
                        <a:latin typeface="Overlock"/>
                        <a:ea typeface="Overlock"/>
                        <a:cs typeface="Overlock"/>
                        <a:sym typeface="Overlock"/>
                      </a:endParaRPr>
                    </a:p>
                  </a:txBody>
                  <a:tcPr marL="91450" marR="91450" marT="45725" marB="45725"/>
                </a:tc>
                <a:tc>
                  <a:txBody>
                    <a:bodyPr/>
                    <a:lstStyle/>
                    <a:p>
                      <a:pPr marL="0" lvl="0" indent="0" algn="l" rtl="0">
                        <a:spcBef>
                          <a:spcPts val="0"/>
                        </a:spcBef>
                        <a:spcAft>
                          <a:spcPts val="0"/>
                        </a:spcAft>
                        <a:buClr>
                          <a:schemeClr val="dk1"/>
                        </a:buClr>
                        <a:buFont typeface="Arial"/>
                        <a:buNone/>
                      </a:pPr>
                      <a:r>
                        <a:rPr lang="fr-FR">
                          <a:solidFill>
                            <a:schemeClr val="accent6"/>
                          </a:solidFill>
                          <a:latin typeface="Overlock"/>
                          <a:ea typeface="Overlock"/>
                          <a:cs typeface="Overlock"/>
                          <a:sym typeface="Overlock"/>
                        </a:rPr>
                        <a:t> Association Communautaire VoisinMalin</a:t>
                      </a:r>
                      <a:endParaRPr sz="1400" b="0" i="0" u="none" strike="noStrike" cap="none">
                        <a:solidFill>
                          <a:srgbClr val="2E5B15"/>
                        </a:solidFill>
                        <a:latin typeface="Overlock"/>
                        <a:ea typeface="Overlock"/>
                        <a:cs typeface="Overlock"/>
                        <a:sym typeface="Overlock"/>
                      </a:endParaRPr>
                    </a:p>
                  </a:txBody>
                  <a:tcPr marL="91450" marR="91450" marT="45725" marB="45725"/>
                </a:tc>
                <a:tc>
                  <a:txBody>
                    <a:bodyPr/>
                    <a:lstStyle/>
                    <a:p>
                      <a:pPr marL="0" lvl="0" indent="0" algn="l" rtl="0">
                        <a:spcBef>
                          <a:spcPts val="0"/>
                        </a:spcBef>
                        <a:spcAft>
                          <a:spcPts val="0"/>
                        </a:spcAft>
                        <a:buClr>
                          <a:schemeClr val="dk1"/>
                        </a:buClr>
                        <a:buFont typeface="Arial"/>
                        <a:buNone/>
                      </a:pPr>
                      <a:r>
                        <a:rPr lang="fr-FR">
                          <a:solidFill>
                            <a:schemeClr val="accent6"/>
                          </a:solidFill>
                          <a:latin typeface="Overlock"/>
                          <a:ea typeface="Overlock"/>
                          <a:cs typeface="Overlock"/>
                          <a:sym typeface="Overlock"/>
                        </a:rPr>
                        <a:t>Collaboration et Partenariats</a:t>
                      </a:r>
                      <a:endParaRPr sz="1400" b="0" i="0" u="none" strike="noStrike" cap="none">
                        <a:solidFill>
                          <a:srgbClr val="2E5B15"/>
                        </a:solidFill>
                        <a:latin typeface="Overlock"/>
                        <a:ea typeface="Overlock"/>
                        <a:cs typeface="Overlock"/>
                        <a:sym typeface="Overlock"/>
                      </a:endParaRPr>
                    </a:p>
                  </a:txBody>
                  <a:tcPr marL="91450" marR="91450" marT="45725" marB="45725"/>
                </a:tc>
                <a:extLst>
                  <a:ext uri="{0D108BD9-81ED-4DB2-BD59-A6C34878D82A}">
                    <a16:rowId xmlns:a16="http://schemas.microsoft.com/office/drawing/2014/main" val="10005"/>
                  </a:ext>
                </a:extLst>
              </a:tr>
              <a:tr h="370850">
                <a:tc>
                  <a:txBody>
                    <a:bodyPr/>
                    <a:lstStyle/>
                    <a:p>
                      <a:pPr marL="0" marR="0" lvl="0" indent="0" algn="l" rtl="0">
                        <a:lnSpc>
                          <a:spcPct val="115000"/>
                        </a:lnSpc>
                        <a:spcBef>
                          <a:spcPts val="0"/>
                        </a:spcBef>
                        <a:spcAft>
                          <a:spcPts val="0"/>
                        </a:spcAft>
                        <a:buNone/>
                      </a:pPr>
                      <a:r>
                        <a:rPr lang="fr-FR" sz="1400" b="0" i="0" u="none" strike="noStrike" cap="none">
                          <a:solidFill>
                            <a:srgbClr val="2E5B15"/>
                          </a:solidFill>
                          <a:latin typeface="Overlock"/>
                          <a:ea typeface="Overlock"/>
                          <a:cs typeface="Overlock"/>
                          <a:sym typeface="Overlock"/>
                        </a:rPr>
                        <a:t>ENVOL</a:t>
                      </a:r>
                      <a:endParaRPr/>
                    </a:p>
                  </a:txBody>
                  <a:tcPr marL="68575" marR="68575" marT="0" marB="0"/>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Empowerment en santé sexuelle de femmes migrantes : élaboration et implémentation d’une intervention en soins primaires</a:t>
                      </a:r>
                      <a:endParaRPr/>
                    </a:p>
                    <a:p>
                      <a:pPr marL="0" marR="0" lvl="0" indent="0" algn="l" rtl="0">
                        <a:lnSpc>
                          <a:spcPct val="115000"/>
                        </a:lnSpc>
                        <a:spcBef>
                          <a:spcPts val="0"/>
                        </a:spcBef>
                        <a:spcAft>
                          <a:spcPts val="0"/>
                        </a:spcAft>
                        <a:buNone/>
                      </a:pPr>
                      <a:r>
                        <a:rPr lang="fr-FR" sz="1400" b="0" i="0" u="none" strike="noStrike" cap="none">
                          <a:solidFill>
                            <a:srgbClr val="2E5B15"/>
                          </a:solidFill>
                          <a:latin typeface="Overlock"/>
                          <a:ea typeface="Overlock"/>
                          <a:cs typeface="Overlock"/>
                          <a:sym typeface="Overlock"/>
                        </a:rPr>
                        <a:t> </a:t>
                      </a:r>
                      <a:endParaRPr/>
                    </a:p>
                  </a:txBody>
                  <a:tcPr marL="68575" marR="68575" marT="0" marB="0"/>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Femmes migrantes, professionnel·les de santé et travailleur·euses sociaux·ales</a:t>
                      </a:r>
                      <a:endParaRPr sz="1400" b="0" i="0" u="none" strike="noStrike" cap="none">
                        <a:solidFill>
                          <a:srgbClr val="2E5B15"/>
                        </a:solidFill>
                        <a:latin typeface="Overlock"/>
                        <a:ea typeface="Overlock"/>
                        <a:cs typeface="Overlock"/>
                        <a:sym typeface="Overlock"/>
                      </a:endParaRPr>
                    </a:p>
                  </a:txBody>
                  <a:tcPr marL="91450" marR="91450" marT="45725" marB="45725"/>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Collaboration/co-construction</a:t>
                      </a:r>
                      <a:endParaRPr/>
                    </a:p>
                  </a:txBody>
                  <a:tcPr marL="91450" marR="91450" marT="45725" marB="45725"/>
                </a:tc>
                <a:extLst>
                  <a:ext uri="{0D108BD9-81ED-4DB2-BD59-A6C34878D82A}">
                    <a16:rowId xmlns:a16="http://schemas.microsoft.com/office/drawing/2014/main" val="10006"/>
                  </a:ext>
                </a:extLst>
              </a:tr>
              <a:tr h="370850">
                <a:tc>
                  <a:txBody>
                    <a:bodyPr/>
                    <a:lstStyle/>
                    <a:p>
                      <a:pPr marL="0" marR="0" lvl="0" indent="0" algn="l" rtl="0">
                        <a:lnSpc>
                          <a:spcPct val="115000"/>
                        </a:lnSpc>
                        <a:spcBef>
                          <a:spcPts val="0"/>
                        </a:spcBef>
                        <a:spcAft>
                          <a:spcPts val="0"/>
                        </a:spcAft>
                        <a:buNone/>
                      </a:pPr>
                      <a:r>
                        <a:rPr lang="fr-FR" sz="1400" b="0" i="0" u="none" strike="noStrike" cap="none">
                          <a:solidFill>
                            <a:srgbClr val="2E5B15"/>
                          </a:solidFill>
                          <a:latin typeface="Overlock"/>
                          <a:ea typeface="Overlock"/>
                          <a:cs typeface="Overlock"/>
                          <a:sym typeface="Overlock"/>
                        </a:rPr>
                        <a:t>Femmes Afghanes</a:t>
                      </a:r>
                      <a:endParaRPr/>
                    </a:p>
                  </a:txBody>
                  <a:tcPr marL="68575" marR="68575" marT="0" marB="0"/>
                </a:tc>
                <a:tc>
                  <a:txBody>
                    <a:bodyPr/>
                    <a:lstStyle/>
                    <a:p>
                      <a:pPr marL="0" marR="0" lvl="0" indent="0" algn="l" rtl="0">
                        <a:lnSpc>
                          <a:spcPct val="100000"/>
                        </a:lnSpc>
                        <a:spcBef>
                          <a:spcPts val="0"/>
                        </a:spcBef>
                        <a:spcAft>
                          <a:spcPts val="0"/>
                        </a:spcAft>
                        <a:buClr>
                          <a:srgbClr val="000000"/>
                        </a:buClr>
                        <a:buSzPts val="1400"/>
                        <a:buFont typeface="Arial"/>
                        <a:buNone/>
                      </a:pPr>
                      <a:r>
                        <a:rPr lang="fr-FR" sz="1400" b="0" i="0" u="none" strike="noStrike" cap="none">
                          <a:solidFill>
                            <a:srgbClr val="2E5B15"/>
                          </a:solidFill>
                          <a:latin typeface="Overlock"/>
                          <a:ea typeface="Overlock"/>
                          <a:cs typeface="Overlock"/>
                          <a:sym typeface="Overlock"/>
                        </a:rPr>
                        <a:t>Soins prénataux destinés aux femmes afghanes</a:t>
                      </a:r>
                      <a:endParaRPr/>
                    </a:p>
                  </a:txBody>
                  <a:tcPr marL="91450" marR="91450" marT="45725" marB="45725"/>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Femmes migrantes Afghanes, associations</a:t>
                      </a:r>
                      <a:endParaRPr sz="1400" b="0" i="0" u="none" strike="noStrike" cap="none">
                        <a:solidFill>
                          <a:srgbClr val="2E5B15"/>
                        </a:solidFill>
                        <a:latin typeface="Overlock"/>
                        <a:ea typeface="Overlock"/>
                        <a:cs typeface="Overlock"/>
                        <a:sym typeface="Overlock"/>
                      </a:endParaRPr>
                    </a:p>
                  </a:txBody>
                  <a:tcPr marL="91450" marR="91450" marT="45725" marB="45725"/>
                </a:tc>
                <a:tc>
                  <a:txBody>
                    <a:bodyPr/>
                    <a:lstStyle/>
                    <a:p>
                      <a:pPr marL="0" marR="0" lvl="0" indent="0" algn="l" rtl="0">
                        <a:lnSpc>
                          <a:spcPct val="100000"/>
                        </a:lnSpc>
                        <a:spcBef>
                          <a:spcPts val="0"/>
                        </a:spcBef>
                        <a:spcAft>
                          <a:spcPts val="0"/>
                        </a:spcAft>
                        <a:buNone/>
                      </a:pPr>
                      <a:r>
                        <a:rPr lang="fr-FR">
                          <a:solidFill>
                            <a:srgbClr val="2E5B15"/>
                          </a:solidFill>
                          <a:latin typeface="Overlock"/>
                          <a:ea typeface="Overlock"/>
                          <a:cs typeface="Overlock"/>
                          <a:sym typeface="Overlock"/>
                        </a:rPr>
                        <a:t>Collaboration</a:t>
                      </a:r>
                      <a:endParaRPr/>
                    </a:p>
                  </a:txBody>
                  <a:tcPr marL="91450" marR="91450" marT="45725" marB="45725"/>
                </a:tc>
                <a:extLst>
                  <a:ext uri="{0D108BD9-81ED-4DB2-BD59-A6C34878D82A}">
                    <a16:rowId xmlns:a16="http://schemas.microsoft.com/office/drawing/2014/main" val="10007"/>
                  </a:ext>
                </a:extLst>
              </a:tr>
              <a:tr h="370850">
                <a:tc>
                  <a:txBody>
                    <a:bodyPr/>
                    <a:lstStyle/>
                    <a:p>
                      <a:pPr marL="0" marR="0" lvl="0" indent="0" algn="l" rtl="0">
                        <a:lnSpc>
                          <a:spcPct val="115000"/>
                        </a:lnSpc>
                        <a:spcBef>
                          <a:spcPts val="0"/>
                        </a:spcBef>
                        <a:spcAft>
                          <a:spcPts val="0"/>
                        </a:spcAft>
                        <a:buNone/>
                      </a:pPr>
                      <a:r>
                        <a:rPr lang="fr-FR" sz="1400" b="0" i="0" u="none" strike="noStrike" cap="none">
                          <a:solidFill>
                            <a:srgbClr val="2E5B15"/>
                          </a:solidFill>
                          <a:latin typeface="Overlock"/>
                          <a:ea typeface="Overlock"/>
                          <a:cs typeface="Overlock"/>
                          <a:sym typeface="Overlock"/>
                        </a:rPr>
                        <a:t>RP à la Réunion</a:t>
                      </a:r>
                      <a:endParaRPr/>
                    </a:p>
                  </a:txBody>
                  <a:tcPr marL="68575" marR="68575" marT="0" marB="0"/>
                </a:tc>
                <a:tc>
                  <a:txBody>
                    <a:bodyPr/>
                    <a:lstStyle/>
                    <a:p>
                      <a:pPr marL="0" marR="0" lvl="0" indent="0" algn="l" rtl="0">
                        <a:lnSpc>
                          <a:spcPct val="100000"/>
                        </a:lnSpc>
                        <a:spcBef>
                          <a:spcPts val="0"/>
                        </a:spcBef>
                        <a:spcAft>
                          <a:spcPts val="0"/>
                        </a:spcAft>
                        <a:buClr>
                          <a:srgbClr val="000000"/>
                        </a:buClr>
                        <a:buSzPts val="1400"/>
                        <a:buFont typeface="Arial"/>
                        <a:buNone/>
                      </a:pPr>
                      <a:r>
                        <a:rPr lang="fr-FR" sz="1400" b="0" i="0" u="none" strike="noStrike" cap="none">
                          <a:solidFill>
                            <a:srgbClr val="2E5B15"/>
                          </a:solidFill>
                          <a:latin typeface="Overlock"/>
                          <a:ea typeface="Overlock"/>
                          <a:cs typeface="Overlock"/>
                          <a:sym typeface="Overlock"/>
                        </a:rPr>
                        <a:t>Une réflexion méthodologique et éthique pour une recherche participative dans les quartiers vulnérables à l’île de La Réunion</a:t>
                      </a:r>
                      <a:endParaRPr/>
                    </a:p>
                  </a:txBody>
                  <a:tcPr marL="91450" marR="91450" marT="45725" marB="45725"/>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Citoyens, associations</a:t>
                      </a:r>
                      <a:endParaRPr/>
                    </a:p>
                  </a:txBody>
                  <a:tcPr marL="91450" marR="91450" marT="45725" marB="45725"/>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Collaboration et Partenariats</a:t>
                      </a:r>
                      <a:endParaRPr/>
                    </a:p>
                  </a:txBody>
                  <a:tcPr marL="91450" marR="91450" marT="45725" marB="45725"/>
                </a:tc>
                <a:extLst>
                  <a:ext uri="{0D108BD9-81ED-4DB2-BD59-A6C34878D82A}">
                    <a16:rowId xmlns:a16="http://schemas.microsoft.com/office/drawing/2014/main" val="10008"/>
                  </a:ext>
                </a:extLst>
              </a:tr>
              <a:tr h="370850">
                <a:tc>
                  <a:txBody>
                    <a:bodyPr/>
                    <a:lstStyle/>
                    <a:p>
                      <a:pPr marL="0" marR="0" lvl="0" indent="0" algn="l" rtl="0">
                        <a:lnSpc>
                          <a:spcPct val="115000"/>
                        </a:lnSpc>
                        <a:spcBef>
                          <a:spcPts val="0"/>
                        </a:spcBef>
                        <a:spcAft>
                          <a:spcPts val="0"/>
                        </a:spcAft>
                        <a:buNone/>
                      </a:pPr>
                      <a:r>
                        <a:rPr lang="fr-FR" sz="1400" b="0" i="0" u="none" strike="noStrike" cap="none">
                          <a:solidFill>
                            <a:srgbClr val="2E5B15"/>
                          </a:solidFill>
                          <a:latin typeface="Overlock"/>
                          <a:ea typeface="Overlock"/>
                          <a:cs typeface="Overlock"/>
                          <a:sym typeface="Overlock"/>
                        </a:rPr>
                        <a:t>CESTA</a:t>
                      </a:r>
                      <a:endParaRPr/>
                    </a:p>
                  </a:txBody>
                  <a:tcPr marL="68575" marR="68575" marT="0" marB="0"/>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Cuisine Économique et Santé pour tous accessible</a:t>
                      </a:r>
                      <a:endParaRPr/>
                    </a:p>
                  </a:txBody>
                  <a:tcPr marL="91450" marR="91450" marT="45725" marB="45725"/>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Associations communautaires</a:t>
                      </a:r>
                      <a:endParaRPr/>
                    </a:p>
                  </a:txBody>
                  <a:tcPr marL="91450" marR="91450" marT="45725" marB="45725"/>
                </a:tc>
                <a:tc>
                  <a:txBody>
                    <a:bodyPr/>
                    <a:lstStyle/>
                    <a:p>
                      <a:pPr marL="0" marR="0" lvl="0" indent="0" algn="l" rtl="0">
                        <a:lnSpc>
                          <a:spcPct val="100000"/>
                        </a:lnSpc>
                        <a:spcBef>
                          <a:spcPts val="0"/>
                        </a:spcBef>
                        <a:spcAft>
                          <a:spcPts val="0"/>
                        </a:spcAft>
                        <a:buNone/>
                      </a:pPr>
                      <a:r>
                        <a:rPr lang="fr-FR" sz="1400" b="0" i="0" u="none" strike="noStrike" cap="none">
                          <a:solidFill>
                            <a:srgbClr val="2E5B15"/>
                          </a:solidFill>
                          <a:latin typeface="Overlock"/>
                          <a:ea typeface="Overlock"/>
                          <a:cs typeface="Overlock"/>
                          <a:sym typeface="Overlock"/>
                        </a:rPr>
                        <a:t>Collaboration et co-construction</a:t>
                      </a:r>
                      <a:endParaRPr/>
                    </a:p>
                  </a:txBody>
                  <a:tcPr marL="91450" marR="91450" marT="45725" marB="45725"/>
                </a:tc>
                <a:extLst>
                  <a:ext uri="{0D108BD9-81ED-4DB2-BD59-A6C34878D82A}">
                    <a16:rowId xmlns:a16="http://schemas.microsoft.com/office/drawing/2014/main" val="10009"/>
                  </a:ext>
                </a:extLst>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5"/>
        <p:cNvGrpSpPr/>
        <p:nvPr/>
      </p:nvGrpSpPr>
      <p:grpSpPr>
        <a:xfrm>
          <a:off x="0" y="0"/>
          <a:ext cx="0" cy="0"/>
          <a:chOff x="0" y="0"/>
          <a:chExt cx="0" cy="0"/>
        </a:xfrm>
      </p:grpSpPr>
      <p:sp>
        <p:nvSpPr>
          <p:cNvPr id="116" name="Google Shape;116;p47"/>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rgbClr val="000000"/>
              </a:buClr>
              <a:buSzPts val="5400"/>
              <a:buNone/>
            </a:pPr>
            <a:r>
              <a:rPr lang="fr-FR" sz="4800" b="0">
                <a:solidFill>
                  <a:srgbClr val="388D6E"/>
                </a:solidFill>
              </a:rPr>
              <a:t>Les recherches participatives</a:t>
            </a:r>
            <a:endParaRPr sz="4800">
              <a:solidFill>
                <a:srgbClr val="388D6E"/>
              </a:solidFill>
            </a:endParaRPr>
          </a:p>
        </p:txBody>
      </p:sp>
      <p:sp>
        <p:nvSpPr>
          <p:cNvPr id="117" name="Google Shape;117;p47"/>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
        <p:nvSpPr>
          <p:cNvPr id="118" name="Google Shape;118;p47"/>
          <p:cNvSpPr txBox="1"/>
          <p:nvPr/>
        </p:nvSpPr>
        <p:spPr>
          <a:xfrm>
            <a:off x="6585502" y="1954311"/>
            <a:ext cx="5357700" cy="2847600"/>
          </a:xfrm>
          <a:prstGeom prst="rect">
            <a:avLst/>
          </a:prstGeom>
          <a:noFill/>
          <a:ln>
            <a:noFill/>
          </a:ln>
        </p:spPr>
        <p:txBody>
          <a:bodyPr spcFirstLastPara="1" wrap="square" lIns="91425" tIns="45700" rIns="91425" bIns="45700" anchor="ctr" anchorCtr="0">
            <a:spAutoFit/>
          </a:bodyPr>
          <a:lstStyle/>
          <a:p>
            <a:pPr marL="0" marR="0" lvl="0" indent="0" algn="l" rtl="0">
              <a:lnSpc>
                <a:spcPct val="100000"/>
              </a:lnSpc>
              <a:spcBef>
                <a:spcPts val="0"/>
              </a:spcBef>
              <a:spcAft>
                <a:spcPts val="0"/>
              </a:spcAft>
              <a:buClr>
                <a:srgbClr val="000000"/>
              </a:buClr>
              <a:buSzPts val="1800"/>
              <a:buFont typeface="Arial"/>
              <a:buNone/>
            </a:pPr>
            <a:r>
              <a:rPr lang="fr-FR" sz="1800" b="1" i="0" u="none" strike="noStrike" cap="none">
                <a:solidFill>
                  <a:srgbClr val="3F3F3F"/>
                </a:solidFill>
                <a:latin typeface="Overlock"/>
                <a:ea typeface="Overlock"/>
                <a:cs typeface="Overlock"/>
                <a:sym typeface="Overlock"/>
              </a:rPr>
              <a:t>Une recherche menée « avec » ou « par » des citoyens</a:t>
            </a:r>
            <a:r>
              <a:rPr lang="fr-FR" sz="1800" b="0" i="0" u="none" strike="noStrike" cap="none">
                <a:solidFill>
                  <a:srgbClr val="3F3F3F"/>
                </a:solidFill>
                <a:latin typeface="Overlock"/>
                <a:ea typeface="Overlock"/>
                <a:cs typeface="Overlock"/>
                <a:sym typeface="Overlock"/>
              </a:rPr>
              <a:t> plutôt que « vers », « sur » ou « pour » eux. Il s’agit </a:t>
            </a:r>
            <a:r>
              <a:rPr lang="fr-FR" sz="1800" b="1" i="0" u="none" strike="noStrike" cap="none">
                <a:solidFill>
                  <a:srgbClr val="3F3F3F"/>
                </a:solidFill>
                <a:latin typeface="Overlock"/>
                <a:ea typeface="Overlock"/>
                <a:cs typeface="Overlock"/>
                <a:sym typeface="Overlock"/>
              </a:rPr>
              <a:t>d’un partenariat actif entre les patient·e·s, les soignant·e·s, le grand public et les chercheur·se·s</a:t>
            </a:r>
            <a:r>
              <a:rPr lang="fr-FR" sz="1800" b="0" i="0" u="none" strike="noStrike" cap="none">
                <a:solidFill>
                  <a:srgbClr val="3F3F3F"/>
                </a:solidFill>
                <a:latin typeface="Overlock"/>
                <a:ea typeface="Overlock"/>
                <a:cs typeface="Overlock"/>
                <a:sym typeface="Overlock"/>
              </a:rPr>
              <a:t> qui influence et façonne la recherche</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600"/>
              </a:spcBef>
              <a:spcAft>
                <a:spcPts val="0"/>
              </a:spcAft>
              <a:buClr>
                <a:srgbClr val="000000"/>
              </a:buClr>
              <a:buSzPts val="2000"/>
              <a:buFont typeface="Arial"/>
              <a:buNone/>
            </a:pPr>
            <a:endParaRPr sz="2000" b="0" i="0" u="none" strike="noStrike" cap="none">
              <a:solidFill>
                <a:srgbClr val="3F3F3F"/>
              </a:solidFill>
              <a:latin typeface="Overlock"/>
              <a:ea typeface="Overlock"/>
              <a:cs typeface="Overlock"/>
              <a:sym typeface="Overlock"/>
            </a:endParaRPr>
          </a:p>
          <a:p>
            <a:pPr marL="0" marR="0" lvl="0" indent="0" algn="r" rtl="0">
              <a:lnSpc>
                <a:spcPct val="100000"/>
              </a:lnSpc>
              <a:spcBef>
                <a:spcPts val="0"/>
              </a:spcBef>
              <a:spcAft>
                <a:spcPts val="0"/>
              </a:spcAft>
              <a:buClr>
                <a:srgbClr val="000000"/>
              </a:buClr>
              <a:buSzPts val="1600"/>
              <a:buFont typeface="Arial"/>
              <a:buNone/>
            </a:pPr>
            <a:r>
              <a:rPr lang="fr-FR" sz="1600" b="1" i="1" u="none" strike="noStrike" cap="none">
                <a:solidFill>
                  <a:srgbClr val="7F7F7F"/>
                </a:solidFill>
                <a:latin typeface="Overlock"/>
                <a:ea typeface="Overlock"/>
                <a:cs typeface="Overlock"/>
                <a:sym typeface="Overlock"/>
              </a:rPr>
              <a:t>Research carried out ‘with’ or ‘by’ members of the public</a:t>
            </a:r>
            <a:r>
              <a:rPr lang="fr-FR" sz="1600" b="0" i="1" u="none" strike="noStrike" cap="none">
                <a:solidFill>
                  <a:srgbClr val="7F7F7F"/>
                </a:solidFill>
                <a:latin typeface="Overlock"/>
                <a:ea typeface="Overlock"/>
                <a:cs typeface="Overlock"/>
                <a:sym typeface="Overlock"/>
              </a:rPr>
              <a:t> rather than ‘to’, ‘about’ or ‘for’ them. It is an </a:t>
            </a:r>
            <a:r>
              <a:rPr lang="fr-FR" sz="1600" b="1" i="1" u="none" strike="noStrike" cap="none">
                <a:solidFill>
                  <a:srgbClr val="7F7F7F"/>
                </a:solidFill>
                <a:latin typeface="Overlock"/>
                <a:ea typeface="Overlock"/>
                <a:cs typeface="Overlock"/>
                <a:sym typeface="Overlock"/>
              </a:rPr>
              <a:t>active partnership between patients, carers and members of the public with researchers</a:t>
            </a:r>
            <a:r>
              <a:rPr lang="fr-FR" sz="1600" b="0" i="1" u="none" strike="noStrike" cap="none">
                <a:solidFill>
                  <a:srgbClr val="7F7F7F"/>
                </a:solidFill>
                <a:latin typeface="Overlock"/>
                <a:ea typeface="Overlock"/>
                <a:cs typeface="Overlock"/>
                <a:sym typeface="Overlock"/>
              </a:rPr>
              <a:t> that influences and shapes research</a:t>
            </a:r>
            <a:endParaRPr sz="1600" b="0" i="1" u="none" strike="noStrike" cap="none">
              <a:solidFill>
                <a:srgbClr val="7F7F7F"/>
              </a:solidFill>
              <a:latin typeface="Overlock"/>
              <a:ea typeface="Overlock"/>
              <a:cs typeface="Overlock"/>
              <a:sym typeface="Overlock"/>
            </a:endParaRPr>
          </a:p>
        </p:txBody>
      </p:sp>
      <p:pic>
        <p:nvPicPr>
          <p:cNvPr id="119" name="Google Shape;119;p47"/>
          <p:cNvPicPr preferRelativeResize="0"/>
          <p:nvPr/>
        </p:nvPicPr>
        <p:blipFill rotWithShape="1">
          <a:blip r:embed="rId3">
            <a:alphaModFix/>
          </a:blip>
          <a:srcRect/>
          <a:stretch/>
        </p:blipFill>
        <p:spPr>
          <a:xfrm>
            <a:off x="295274" y="1063756"/>
            <a:ext cx="6290228" cy="4867158"/>
          </a:xfrm>
          <a:prstGeom prst="rect">
            <a:avLst/>
          </a:prstGeom>
          <a:noFill/>
          <a:ln>
            <a:noFill/>
          </a:ln>
        </p:spPr>
      </p:pic>
      <p:sp>
        <p:nvSpPr>
          <p:cNvPr id="120" name="Google Shape;120;p47"/>
          <p:cNvSpPr txBox="1"/>
          <p:nvPr/>
        </p:nvSpPr>
        <p:spPr>
          <a:xfrm>
            <a:off x="6309361" y="5195969"/>
            <a:ext cx="5633758" cy="734945"/>
          </a:xfrm>
          <a:prstGeom prst="rect">
            <a:avLst/>
          </a:prstGeom>
          <a:noFill/>
          <a:ln>
            <a:noFill/>
          </a:ln>
        </p:spPr>
        <p:txBody>
          <a:bodyPr spcFirstLastPara="1" wrap="square" lIns="91425" tIns="45700" rIns="91425" bIns="45700" anchor="t" anchorCtr="0">
            <a:spAutoFit/>
          </a:bodyPr>
          <a:lstStyle/>
          <a:p>
            <a:pPr marL="0" marR="0" lvl="0" indent="0" algn="r" rtl="0">
              <a:lnSpc>
                <a:spcPct val="115000"/>
              </a:lnSpc>
              <a:spcBef>
                <a:spcPts val="0"/>
              </a:spcBef>
              <a:spcAft>
                <a:spcPts val="0"/>
              </a:spcAft>
              <a:buClr>
                <a:srgbClr val="000000"/>
              </a:buClr>
              <a:buSzPts val="900"/>
              <a:buFont typeface="Arial"/>
              <a:buNone/>
            </a:pPr>
            <a:r>
              <a:rPr lang="fr-FR" sz="900" b="0" i="1" u="none" strike="noStrike" cap="none">
                <a:solidFill>
                  <a:srgbClr val="7F7F7F"/>
                </a:solidFill>
                <a:latin typeface="Overlock"/>
                <a:ea typeface="Overlock"/>
                <a:cs typeface="Overlock"/>
                <a:sym typeface="Overlock"/>
              </a:rPr>
              <a:t>National Institute for Health and Care Research (NIHR)  Briefing notes for researchers: public involvement in NHS, health and social care research : </a:t>
            </a:r>
            <a:r>
              <a:rPr lang="fr-FR" sz="900" b="0" i="1" u="sng" strike="noStrike" cap="none">
                <a:solidFill>
                  <a:srgbClr val="7F7F7F"/>
                </a:solidFill>
                <a:latin typeface="Overlock"/>
                <a:ea typeface="Overlock"/>
                <a:cs typeface="Overlock"/>
                <a:sym typeface="Overlock"/>
                <a:hlinkClick r:id="rId4">
                  <a:extLst>
                    <a:ext uri="{A12FA001-AC4F-418D-AE19-62706E023703}">
                      <ahyp:hlinkClr xmlns:ahyp="http://schemas.microsoft.com/office/drawing/2018/hyperlinkcolor" val="tx"/>
                    </a:ext>
                  </a:extLst>
                </a:hlinkClick>
              </a:rPr>
              <a:t> </a:t>
            </a:r>
            <a:r>
              <a:rPr lang="fr-FR" sz="900" b="0" i="0" u="sng" strike="noStrike" cap="none">
                <a:solidFill>
                  <a:srgbClr val="7F7F7F"/>
                </a:solidFill>
                <a:latin typeface="Overlock"/>
                <a:ea typeface="Overlock"/>
                <a:cs typeface="Overlock"/>
                <a:sym typeface="Overlock"/>
                <a:hlinkClick r:id="rId4">
                  <a:extLst>
                    <a:ext uri="{A12FA001-AC4F-418D-AE19-62706E023703}">
                      <ahyp:hlinkClr xmlns:ahyp="http://schemas.microsoft.com/office/drawing/2018/hyperlinkcolor" val="tx"/>
                    </a:ext>
                  </a:extLst>
                </a:hlinkClick>
              </a:rPr>
              <a:t>https://www.nihr.ac.uk/briefing-notes-researchers-public-involvement-nhs-health-and-social-care-research#tab-briefing-note-two-what-is-public-involvement-in-research</a:t>
            </a:r>
            <a:endParaRPr sz="900" b="0" i="0" u="none" strike="noStrike" cap="none">
              <a:solidFill>
                <a:srgbClr val="7F7F7F"/>
              </a:solidFill>
              <a:latin typeface="Overlock"/>
              <a:ea typeface="Overlock"/>
              <a:cs typeface="Overlock"/>
              <a:sym typeface="Overlock"/>
            </a:endParaRPr>
          </a:p>
          <a:p>
            <a:pPr marL="0" marR="0" lvl="0" indent="0" algn="r" rtl="0">
              <a:lnSpc>
                <a:spcPct val="115000"/>
              </a:lnSpc>
              <a:spcBef>
                <a:spcPts val="0"/>
              </a:spcBef>
              <a:spcAft>
                <a:spcPts val="0"/>
              </a:spcAft>
              <a:buClr>
                <a:schemeClr val="lt1"/>
              </a:buClr>
              <a:buSzPts val="1200"/>
              <a:buFont typeface="Calibri"/>
              <a:buNone/>
            </a:pPr>
            <a:endParaRPr sz="1000" b="0" i="0" u="none" strike="noStrike" cap="none">
              <a:solidFill>
                <a:srgbClr val="7F7F7F"/>
              </a:solidFill>
              <a:latin typeface="Overlock"/>
              <a:ea typeface="Overlock"/>
              <a:cs typeface="Overlock"/>
              <a:sym typeface="Overlock"/>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sp>
        <p:nvSpPr>
          <p:cNvPr id="125" name="Google Shape;125;p2"/>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rgbClr val="000000"/>
              </a:buClr>
              <a:buSzPts val="5400"/>
              <a:buNone/>
            </a:pPr>
            <a:r>
              <a:rPr lang="fr-FR" sz="4800" b="0">
                <a:solidFill>
                  <a:srgbClr val="388D6E"/>
                </a:solidFill>
              </a:rPr>
              <a:t>Diversité de participation</a:t>
            </a:r>
            <a:endParaRPr sz="4800">
              <a:solidFill>
                <a:srgbClr val="388D6E"/>
              </a:solidFill>
            </a:endParaRPr>
          </a:p>
        </p:txBody>
      </p:sp>
      <p:sp>
        <p:nvSpPr>
          <p:cNvPr id="126" name="Google Shape;126;p2"/>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pic>
        <p:nvPicPr>
          <p:cNvPr id="127" name="Google Shape;127;p2"/>
          <p:cNvPicPr preferRelativeResize="0"/>
          <p:nvPr/>
        </p:nvPicPr>
        <p:blipFill rotWithShape="1">
          <a:blip r:embed="rId3">
            <a:alphaModFix/>
          </a:blip>
          <a:srcRect l="463" t="871" r="803" b="385"/>
          <a:stretch/>
        </p:blipFill>
        <p:spPr>
          <a:xfrm>
            <a:off x="545214" y="1477255"/>
            <a:ext cx="6196036" cy="4229160"/>
          </a:xfrm>
          <a:prstGeom prst="rect">
            <a:avLst/>
          </a:prstGeom>
          <a:noFill/>
          <a:ln w="9525" cap="flat" cmpd="sng">
            <a:solidFill>
              <a:schemeClr val="dk1"/>
            </a:solidFill>
            <a:prstDash val="solid"/>
            <a:round/>
            <a:headEnd type="none" w="sm" len="sm"/>
            <a:tailEnd type="none" w="sm" len="sm"/>
          </a:ln>
        </p:spPr>
      </p:pic>
      <p:sp>
        <p:nvSpPr>
          <p:cNvPr id="128" name="Google Shape;128;p2"/>
          <p:cNvSpPr txBox="1"/>
          <p:nvPr/>
        </p:nvSpPr>
        <p:spPr>
          <a:xfrm>
            <a:off x="6960772" y="1274665"/>
            <a:ext cx="4283026" cy="4197584"/>
          </a:xfrm>
          <a:prstGeom prst="rect">
            <a:avLst/>
          </a:prstGeom>
          <a:noFill/>
          <a:ln>
            <a:noFill/>
          </a:ln>
        </p:spPr>
        <p:txBody>
          <a:bodyPr spcFirstLastPara="1" wrap="square" lIns="91425" tIns="45700" rIns="91425" bIns="45700" anchor="t" anchorCtr="0">
            <a:spAutoFit/>
          </a:bodyPr>
          <a:lstStyle/>
          <a:p>
            <a:pPr marL="285750" marR="0" lvl="0" indent="-285750" algn="l" rtl="0">
              <a:lnSpc>
                <a:spcPct val="114000"/>
              </a:lnSpc>
              <a:spcBef>
                <a:spcPts val="0"/>
              </a:spcBef>
              <a:spcAft>
                <a:spcPts val="0"/>
              </a:spcAft>
              <a:buClr>
                <a:srgbClr val="000000"/>
              </a:buClr>
              <a:buSzPct val="100000"/>
              <a:buFont typeface="Arial" panose="020B0604020202020204" pitchFamily="34" charset="0"/>
              <a:buChar char="•"/>
            </a:pPr>
            <a:r>
              <a:rPr lang="fr-FR" sz="1800" b="0" i="0" u="none" strike="noStrike" cap="none" dirty="0">
                <a:solidFill>
                  <a:srgbClr val="3F3F3F"/>
                </a:solidFill>
                <a:latin typeface="Overlock"/>
                <a:ea typeface="Overlock"/>
                <a:cs typeface="Overlock"/>
                <a:sym typeface="Overlock"/>
              </a:rPr>
              <a:t>Possibilités d'intervenir avec des approches participatives </a:t>
            </a:r>
            <a:r>
              <a:rPr lang="fr-FR" sz="1800" b="1" i="0" u="none" strike="noStrike" cap="none" dirty="0">
                <a:solidFill>
                  <a:srgbClr val="3F3F3F"/>
                </a:solidFill>
                <a:latin typeface="Overlock"/>
                <a:ea typeface="Overlock"/>
                <a:cs typeface="Overlock"/>
                <a:sym typeface="Overlock"/>
              </a:rPr>
              <a:t>tout au long du processus de recherche</a:t>
            </a:r>
            <a:endParaRPr lang="fr-FR" sz="1800" b="1" dirty="0">
              <a:solidFill>
                <a:srgbClr val="3F3F3F"/>
              </a:solidFill>
              <a:latin typeface="Overlock"/>
              <a:ea typeface="Overlock"/>
              <a:cs typeface="Overlock"/>
              <a:sym typeface="Overlock"/>
            </a:endParaRPr>
          </a:p>
          <a:p>
            <a:pPr marL="285750" marR="0" lvl="0" indent="-285750" algn="l" rtl="0">
              <a:lnSpc>
                <a:spcPct val="114000"/>
              </a:lnSpc>
              <a:spcBef>
                <a:spcPts val="0"/>
              </a:spcBef>
              <a:spcAft>
                <a:spcPts val="0"/>
              </a:spcAft>
              <a:buClr>
                <a:srgbClr val="000000"/>
              </a:buClr>
              <a:buSzPct val="100000"/>
              <a:buFont typeface="Arial" panose="020B0604020202020204" pitchFamily="34" charset="0"/>
              <a:buChar char="•"/>
            </a:pPr>
            <a:endParaRPr lang="fr-FR" sz="1800" b="1" i="0" u="none" strike="noStrike" cap="none" dirty="0">
              <a:solidFill>
                <a:srgbClr val="3F3F3F"/>
              </a:solidFill>
              <a:latin typeface="Overlock"/>
              <a:ea typeface="Overlock"/>
              <a:cs typeface="Overlock"/>
              <a:sym typeface="Overlock"/>
            </a:endParaRPr>
          </a:p>
          <a:p>
            <a:pPr marL="285750" marR="0" lvl="0" indent="-285750" algn="l" rtl="0">
              <a:lnSpc>
                <a:spcPct val="114000"/>
              </a:lnSpc>
              <a:spcBef>
                <a:spcPts val="0"/>
              </a:spcBef>
              <a:spcAft>
                <a:spcPts val="0"/>
              </a:spcAft>
              <a:buClr>
                <a:srgbClr val="000000"/>
              </a:buClr>
              <a:buSzPct val="100000"/>
              <a:buFont typeface="Arial" panose="020B0604020202020204" pitchFamily="34" charset="0"/>
              <a:buChar char="•"/>
            </a:pPr>
            <a:endParaRPr lang="fr-FR" sz="1800" b="1" i="0" u="none" strike="noStrike" cap="none" dirty="0">
              <a:solidFill>
                <a:srgbClr val="3F3F3F"/>
              </a:solidFill>
              <a:latin typeface="Overlock"/>
              <a:ea typeface="Overlock"/>
              <a:cs typeface="Overlock"/>
              <a:sym typeface="Overlock"/>
            </a:endParaRPr>
          </a:p>
          <a:p>
            <a:pPr marL="285750" marR="0" lvl="0" indent="-285750" algn="l" rtl="0">
              <a:lnSpc>
                <a:spcPct val="114000"/>
              </a:lnSpc>
              <a:spcBef>
                <a:spcPts val="0"/>
              </a:spcBef>
              <a:spcAft>
                <a:spcPts val="0"/>
              </a:spcAft>
              <a:buClr>
                <a:srgbClr val="000000"/>
              </a:buClr>
              <a:buSzPct val="100000"/>
              <a:buFont typeface="Arial" panose="020B0604020202020204" pitchFamily="34" charset="0"/>
              <a:buChar char="•"/>
            </a:pPr>
            <a:r>
              <a:rPr lang="fr-FR" sz="1800" b="0" i="0" u="none" strike="noStrike" cap="none" dirty="0">
                <a:solidFill>
                  <a:srgbClr val="3F3F3F"/>
                </a:solidFill>
                <a:latin typeface="Overlock"/>
                <a:ea typeface="Overlock"/>
                <a:cs typeface="Overlock"/>
                <a:sym typeface="Overlock"/>
              </a:rPr>
              <a:t>La méthodologie est </a:t>
            </a:r>
            <a:r>
              <a:rPr lang="fr-FR" sz="1800" b="1" i="0" u="none" strike="noStrike" cap="none" dirty="0">
                <a:solidFill>
                  <a:srgbClr val="3F3F3F"/>
                </a:solidFill>
                <a:latin typeface="Overlock"/>
                <a:ea typeface="Overlock"/>
                <a:cs typeface="Overlock"/>
                <a:sym typeface="Overlock"/>
              </a:rPr>
              <a:t>flexible</a:t>
            </a:r>
            <a:r>
              <a:rPr lang="fr-FR" sz="1800" b="0" i="0" u="none" strike="noStrike" cap="none" dirty="0">
                <a:solidFill>
                  <a:srgbClr val="3F3F3F"/>
                </a:solidFill>
                <a:latin typeface="Overlock"/>
                <a:ea typeface="Overlock"/>
                <a:cs typeface="Overlock"/>
                <a:sym typeface="Overlock"/>
              </a:rPr>
              <a:t> et peut </a:t>
            </a:r>
            <a:r>
              <a:rPr lang="fr-FR" sz="1800" b="1" i="0" u="none" strike="noStrike" cap="none" dirty="0">
                <a:solidFill>
                  <a:srgbClr val="3F3F3F"/>
                </a:solidFill>
                <a:latin typeface="Overlock"/>
                <a:ea typeface="Overlock"/>
                <a:cs typeface="Overlock"/>
                <a:sym typeface="Overlock"/>
              </a:rPr>
              <a:t>s’adapter</a:t>
            </a:r>
            <a:r>
              <a:rPr lang="fr-FR" sz="1800" b="0" i="0" u="none" strike="noStrike" cap="none" dirty="0">
                <a:solidFill>
                  <a:srgbClr val="3F3F3F"/>
                </a:solidFill>
                <a:latin typeface="Overlock"/>
                <a:ea typeface="Overlock"/>
                <a:cs typeface="Overlock"/>
                <a:sym typeface="Overlock"/>
              </a:rPr>
              <a:t> au type de recherche</a:t>
            </a:r>
            <a:endParaRPr lang="fr-FR" sz="1800" dirty="0">
              <a:solidFill>
                <a:srgbClr val="3F3F3F"/>
              </a:solidFill>
              <a:latin typeface="Overlock"/>
              <a:ea typeface="Overlock"/>
              <a:cs typeface="Overlock"/>
              <a:sym typeface="Overlock"/>
            </a:endParaRPr>
          </a:p>
          <a:p>
            <a:pPr marR="0" lvl="0" algn="l" rtl="0">
              <a:lnSpc>
                <a:spcPct val="114000"/>
              </a:lnSpc>
              <a:spcBef>
                <a:spcPts val="0"/>
              </a:spcBef>
              <a:spcAft>
                <a:spcPts val="0"/>
              </a:spcAft>
              <a:buClr>
                <a:srgbClr val="000000"/>
              </a:buClr>
              <a:buSzPct val="100000"/>
            </a:pPr>
            <a:endParaRPr lang="fr-FR" sz="1800" dirty="0">
              <a:solidFill>
                <a:srgbClr val="3F3F3F"/>
              </a:solidFill>
              <a:latin typeface="Overlock"/>
              <a:ea typeface="Overlock"/>
              <a:cs typeface="Overlock"/>
              <a:sym typeface="Overlock"/>
            </a:endParaRPr>
          </a:p>
          <a:p>
            <a:pPr marL="285750" marR="0" lvl="0" indent="-285750" algn="l" rtl="0">
              <a:lnSpc>
                <a:spcPct val="114000"/>
              </a:lnSpc>
              <a:spcBef>
                <a:spcPts val="0"/>
              </a:spcBef>
              <a:spcAft>
                <a:spcPts val="0"/>
              </a:spcAft>
              <a:buClr>
                <a:srgbClr val="000000"/>
              </a:buClr>
              <a:buSzPct val="100000"/>
              <a:buFont typeface="Arial" panose="020B0604020202020204" pitchFamily="34" charset="0"/>
              <a:buChar char="•"/>
            </a:pPr>
            <a:endParaRPr lang="fr-FR" sz="1800" b="0" i="0" u="none" strike="noStrike" cap="none" dirty="0">
              <a:solidFill>
                <a:srgbClr val="3F3F3F"/>
              </a:solidFill>
              <a:latin typeface="Overlock"/>
              <a:ea typeface="Overlock"/>
              <a:cs typeface="Overlock"/>
              <a:sym typeface="Overlock"/>
            </a:endParaRPr>
          </a:p>
          <a:p>
            <a:pPr marL="285750" marR="0" lvl="0" indent="-285750" algn="l" rtl="0">
              <a:lnSpc>
                <a:spcPct val="114000"/>
              </a:lnSpc>
              <a:spcBef>
                <a:spcPts val="0"/>
              </a:spcBef>
              <a:spcAft>
                <a:spcPts val="0"/>
              </a:spcAft>
              <a:buClr>
                <a:srgbClr val="000000"/>
              </a:buClr>
              <a:buSzPct val="100000"/>
              <a:buFont typeface="Arial" panose="020B0604020202020204" pitchFamily="34" charset="0"/>
              <a:buChar char="•"/>
            </a:pPr>
            <a:r>
              <a:rPr lang="fr-FR" sz="1800" b="0" i="0" u="none" strike="noStrike" cap="none" dirty="0">
                <a:solidFill>
                  <a:srgbClr val="3F3F3F"/>
                </a:solidFill>
                <a:latin typeface="Overlock"/>
                <a:ea typeface="Overlock"/>
                <a:cs typeface="Overlock"/>
                <a:sym typeface="Overlock"/>
              </a:rPr>
              <a:t>La </a:t>
            </a:r>
            <a:r>
              <a:rPr lang="fr-FR" sz="1800" b="1" i="0" u="none" strike="noStrike" cap="none" dirty="0">
                <a:solidFill>
                  <a:srgbClr val="3F3F3F"/>
                </a:solidFill>
                <a:latin typeface="Overlock"/>
                <a:ea typeface="Overlock"/>
                <a:cs typeface="Overlock"/>
                <a:sym typeface="Overlock"/>
              </a:rPr>
              <a:t>planification</a:t>
            </a:r>
            <a:r>
              <a:rPr lang="fr-FR" sz="1800" b="0" i="0" u="none" strike="noStrike" cap="none" dirty="0">
                <a:solidFill>
                  <a:srgbClr val="3F3F3F"/>
                </a:solidFill>
                <a:latin typeface="Overlock"/>
                <a:ea typeface="Overlock"/>
                <a:cs typeface="Overlock"/>
                <a:sym typeface="Overlock"/>
              </a:rPr>
              <a:t> est cruciale pour garantir le respect des valeurs de toutes les personnes concernées et pour assurer des résultats positifs pour tous et toutes</a:t>
            </a:r>
            <a:endParaRPr sz="1800" b="0" i="0" u="none" strike="noStrike" cap="none" dirty="0">
              <a:solidFill>
                <a:srgbClr val="3F3F3F"/>
              </a:solidFill>
              <a:latin typeface="Overlock"/>
              <a:ea typeface="Overlock"/>
              <a:cs typeface="Overlock"/>
              <a:sym typeface="Overlock"/>
            </a:endParaRPr>
          </a:p>
        </p:txBody>
      </p:sp>
      <p:sp>
        <p:nvSpPr>
          <p:cNvPr id="129" name="Google Shape;129;p2"/>
          <p:cNvSpPr txBox="1"/>
          <p:nvPr/>
        </p:nvSpPr>
        <p:spPr>
          <a:xfrm>
            <a:off x="7896911" y="2227800"/>
            <a:ext cx="3999815" cy="3600986"/>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None/>
            </a:pPr>
            <a:r>
              <a:rPr lang="fr-FR" sz="1200" b="0" i="1" u="none" strike="noStrike" cap="none">
                <a:solidFill>
                  <a:srgbClr val="000000"/>
                </a:solidFill>
                <a:latin typeface="Overlock"/>
                <a:ea typeface="Overlock"/>
                <a:cs typeface="Overlock"/>
                <a:sym typeface="Overlock"/>
              </a:rPr>
              <a:t>Opportunities to engage using participatory approaches throughout the research process</a:t>
            </a:r>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r>
              <a:rPr lang="fr-FR" sz="1200" b="0" i="1" u="none" strike="noStrike" cap="none">
                <a:solidFill>
                  <a:srgbClr val="000000"/>
                </a:solidFill>
                <a:latin typeface="Overlock"/>
                <a:ea typeface="Overlock"/>
                <a:cs typeface="Overlock"/>
                <a:sym typeface="Overlock"/>
              </a:rPr>
              <a:t>The methodology is flexible and can be adapted to research type</a:t>
            </a:r>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endParaRPr sz="1200" b="0" i="1" u="none" strike="noStrike" cap="none">
              <a:solidFill>
                <a:srgbClr val="000000"/>
              </a:solidFill>
              <a:latin typeface="Overlock"/>
              <a:ea typeface="Overlock"/>
              <a:cs typeface="Overlock"/>
              <a:sym typeface="Overlock"/>
            </a:endParaRPr>
          </a:p>
          <a:p>
            <a:pPr marL="0" marR="0" lvl="0" indent="0" algn="r" rtl="0">
              <a:lnSpc>
                <a:spcPct val="100000"/>
              </a:lnSpc>
              <a:spcBef>
                <a:spcPts val="0"/>
              </a:spcBef>
              <a:spcAft>
                <a:spcPts val="0"/>
              </a:spcAft>
              <a:buNone/>
            </a:pPr>
            <a:r>
              <a:rPr lang="fr-FR" sz="1200" b="0" i="1" u="none" strike="noStrike" cap="none">
                <a:solidFill>
                  <a:srgbClr val="000000"/>
                </a:solidFill>
                <a:latin typeface="Overlock"/>
                <a:ea typeface="Overlock"/>
                <a:cs typeface="Overlock"/>
                <a:sym typeface="Overlock"/>
              </a:rPr>
              <a:t>Planning is crucial to ensuring that the values of those involved are respected and guarantee positive outcomes for everyone</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3"/>
        <p:cNvGrpSpPr/>
        <p:nvPr/>
      </p:nvGrpSpPr>
      <p:grpSpPr>
        <a:xfrm>
          <a:off x="0" y="0"/>
          <a:ext cx="0" cy="0"/>
          <a:chOff x="0" y="0"/>
          <a:chExt cx="0" cy="0"/>
        </a:xfrm>
      </p:grpSpPr>
      <p:pic>
        <p:nvPicPr>
          <p:cNvPr id="134" name="Google Shape;134;p48"/>
          <p:cNvPicPr preferRelativeResize="0"/>
          <p:nvPr/>
        </p:nvPicPr>
        <p:blipFill rotWithShape="1">
          <a:blip r:embed="rId3">
            <a:alphaModFix amt="10000"/>
          </a:blip>
          <a:srcRect/>
          <a:stretch/>
        </p:blipFill>
        <p:spPr>
          <a:xfrm>
            <a:off x="7167015" y="0"/>
            <a:ext cx="5024985" cy="6858000"/>
          </a:xfrm>
          <a:prstGeom prst="rect">
            <a:avLst/>
          </a:prstGeom>
          <a:noFill/>
          <a:ln>
            <a:noFill/>
          </a:ln>
        </p:spPr>
      </p:pic>
      <p:sp>
        <p:nvSpPr>
          <p:cNvPr id="135" name="Google Shape;135;p48"/>
          <p:cNvSpPr txBox="1">
            <a:spLocks noGrp="1"/>
          </p:cNvSpPr>
          <p:nvPr>
            <p:ph type="body" idx="1"/>
          </p:nvPr>
        </p:nvSpPr>
        <p:spPr>
          <a:xfrm>
            <a:off x="309400" y="422703"/>
            <a:ext cx="11573197" cy="929109"/>
          </a:xfrm>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rgbClr val="000000"/>
              </a:buClr>
              <a:buSzPts val="5400"/>
              <a:buNone/>
            </a:pPr>
            <a:r>
              <a:rPr lang="fr-FR" sz="4800">
                <a:solidFill>
                  <a:srgbClr val="388D6E"/>
                </a:solidFill>
              </a:rPr>
              <a:t>ISS et recherche participative</a:t>
            </a:r>
            <a:endParaRPr/>
          </a:p>
        </p:txBody>
      </p:sp>
      <p:sp>
        <p:nvSpPr>
          <p:cNvPr id="136" name="Google Shape;136;p48"/>
          <p:cNvSpPr txBox="1"/>
          <p:nvPr/>
        </p:nvSpPr>
        <p:spPr>
          <a:xfrm>
            <a:off x="661533" y="1648553"/>
            <a:ext cx="11410601" cy="1780447"/>
          </a:xfrm>
          <a:prstGeom prst="rect">
            <a:avLst/>
          </a:prstGeom>
          <a:noFill/>
          <a:ln>
            <a:noFill/>
          </a:ln>
        </p:spPr>
        <p:txBody>
          <a:bodyPr spcFirstLastPara="1" wrap="square" lIns="91425" tIns="45700" rIns="91425" bIns="45700" anchor="t" anchorCtr="0">
            <a:spAutoFit/>
          </a:bodyPr>
          <a:lstStyle/>
          <a:p>
            <a:pPr marL="0" marR="0" lvl="0" indent="0" algn="l" rtl="0">
              <a:lnSpc>
                <a:spcPct val="115000"/>
              </a:lnSpc>
              <a:spcBef>
                <a:spcPts val="0"/>
              </a:spcBef>
              <a:spcAft>
                <a:spcPts val="0"/>
              </a:spcAft>
              <a:buClr>
                <a:srgbClr val="000000"/>
              </a:buClr>
              <a:buSzPts val="2400"/>
              <a:buFont typeface="Arial"/>
              <a:buNone/>
            </a:pPr>
            <a:r>
              <a:rPr lang="fr-FR" sz="2400" b="1" i="1" u="none" strike="noStrike" cap="none" dirty="0">
                <a:solidFill>
                  <a:srgbClr val="000000"/>
                </a:solidFill>
                <a:latin typeface="Overlock"/>
                <a:ea typeface="Overlock"/>
                <a:cs typeface="Overlock"/>
                <a:sym typeface="Overlock"/>
              </a:rPr>
              <a:t>À ce jour, la littérature nous indique que </a:t>
            </a:r>
            <a:r>
              <a:rPr lang="fr-FR" sz="2400" b="0" i="1" u="none" strike="noStrike" cap="none" dirty="0">
                <a:solidFill>
                  <a:srgbClr val="000000"/>
                </a:solidFill>
                <a:latin typeface="Overlock"/>
                <a:ea typeface="Overlock"/>
                <a:cs typeface="Overlock"/>
                <a:sym typeface="Overlock"/>
              </a:rPr>
              <a:t>la recherche participative (RP) </a:t>
            </a:r>
            <a:endParaRPr sz="1400" b="0" i="0" u="none" strike="noStrike" cap="none" dirty="0">
              <a:solidFill>
                <a:srgbClr val="000000"/>
              </a:solidFill>
              <a:latin typeface="Arial"/>
              <a:ea typeface="Arial"/>
              <a:cs typeface="Arial"/>
              <a:sym typeface="Arial"/>
            </a:endParaRPr>
          </a:p>
          <a:p>
            <a:pPr marL="285750" marR="0" lvl="8" indent="-285750" algn="l" rtl="0">
              <a:lnSpc>
                <a:spcPct val="115000"/>
              </a:lnSpc>
              <a:spcBef>
                <a:spcPts val="800"/>
              </a:spcBef>
              <a:spcAft>
                <a:spcPts val="0"/>
              </a:spcAft>
              <a:buClr>
                <a:srgbClr val="000000"/>
              </a:buClr>
              <a:buSzPts val="1800"/>
              <a:buFont typeface="Arial"/>
              <a:buChar char="•"/>
            </a:pPr>
            <a:r>
              <a:rPr lang="fr-FR" sz="1800" b="0" i="0" u="none" strike="noStrike" cap="none" dirty="0">
                <a:solidFill>
                  <a:srgbClr val="000000"/>
                </a:solidFill>
                <a:latin typeface="Overlock"/>
                <a:ea typeface="Overlock"/>
                <a:cs typeface="Overlock"/>
                <a:sym typeface="Overlock"/>
              </a:rPr>
              <a:t>contribue à ce que </a:t>
            </a:r>
            <a:r>
              <a:rPr lang="fr-FR" sz="1800" b="1" i="0" u="none" strike="noStrike" cap="none" dirty="0">
                <a:solidFill>
                  <a:srgbClr val="000000"/>
                </a:solidFill>
                <a:latin typeface="Overlock"/>
                <a:ea typeface="Overlock"/>
                <a:cs typeface="Overlock"/>
                <a:sym typeface="Overlock"/>
              </a:rPr>
              <a:t>la recherche prenne en compte les besoins des personnes les plus exposées aux inégalités</a:t>
            </a:r>
            <a:endParaRPr sz="1400" b="0" i="0" u="none" strike="noStrike" cap="none" dirty="0">
              <a:solidFill>
                <a:srgbClr val="000000"/>
              </a:solidFill>
              <a:latin typeface="Arial"/>
              <a:ea typeface="Arial"/>
              <a:cs typeface="Arial"/>
              <a:sym typeface="Arial"/>
            </a:endParaRPr>
          </a:p>
          <a:p>
            <a:pPr marL="285750" lvl="8" indent="-285750">
              <a:lnSpc>
                <a:spcPct val="115000"/>
              </a:lnSpc>
              <a:spcBef>
                <a:spcPts val="800"/>
              </a:spcBef>
              <a:buSzPts val="1800"/>
              <a:buFont typeface="Arial"/>
              <a:buChar char="•"/>
            </a:pPr>
            <a:r>
              <a:rPr lang="fr-FR" sz="1800" b="1" dirty="0">
                <a:latin typeface="Overlock"/>
                <a:ea typeface="Overlock"/>
                <a:cs typeface="Overlock"/>
                <a:sym typeface="Overlock"/>
              </a:rPr>
              <a:t>p</a:t>
            </a:r>
            <a:r>
              <a:rPr lang="fr-FR" sz="1800" b="1" i="0" u="none" strike="noStrike" cap="none" dirty="0">
                <a:solidFill>
                  <a:srgbClr val="000000"/>
                </a:solidFill>
                <a:latin typeface="Overlock"/>
                <a:ea typeface="Overlock"/>
                <a:cs typeface="Overlock"/>
                <a:sym typeface="Overlock"/>
              </a:rPr>
              <a:t>ermet d’intégrer l'expérience vécue </a:t>
            </a:r>
            <a:r>
              <a:rPr lang="fr-FR" sz="1800" b="0" i="0" u="none" strike="noStrike" cap="none" dirty="0">
                <a:solidFill>
                  <a:srgbClr val="000000"/>
                </a:solidFill>
                <a:latin typeface="Overlock"/>
                <a:ea typeface="Overlock"/>
                <a:cs typeface="Overlock"/>
                <a:sym typeface="Overlock"/>
              </a:rPr>
              <a:t>dans la conception, la prise de décision, les résultats et </a:t>
            </a:r>
            <a:r>
              <a:rPr lang="fr-FR" sz="1800" dirty="0">
                <a:latin typeface="Overlock"/>
                <a:ea typeface="Overlock"/>
                <a:cs typeface="Overlock"/>
                <a:sym typeface="Overlock"/>
              </a:rPr>
              <a:t>l’impact de la recherche</a:t>
            </a:r>
            <a:endParaRPr sz="1800" b="0" i="0" u="none" strike="noStrike" cap="none" dirty="0">
              <a:solidFill>
                <a:srgbClr val="000000"/>
              </a:solidFill>
              <a:latin typeface="Arial"/>
              <a:ea typeface="Arial"/>
              <a:cs typeface="Arial"/>
              <a:sym typeface="Arial"/>
            </a:endParaRPr>
          </a:p>
          <a:p>
            <a:pPr marL="285750" marR="0" lvl="8" indent="-285750" algn="l" rtl="0">
              <a:lnSpc>
                <a:spcPct val="115000"/>
              </a:lnSpc>
              <a:spcBef>
                <a:spcPts val="800"/>
              </a:spcBef>
              <a:spcAft>
                <a:spcPts val="0"/>
              </a:spcAft>
              <a:buClr>
                <a:srgbClr val="000000"/>
              </a:buClr>
              <a:buSzPts val="1800"/>
              <a:buFont typeface="Arial"/>
              <a:buChar char="•"/>
            </a:pPr>
            <a:r>
              <a:rPr lang="fr-FR" sz="1800" b="0" i="0" u="none" strike="noStrike" cap="none" dirty="0">
                <a:solidFill>
                  <a:srgbClr val="000000"/>
                </a:solidFill>
                <a:latin typeface="Overlock"/>
                <a:ea typeface="Overlock"/>
                <a:cs typeface="Overlock"/>
                <a:sym typeface="Overlock"/>
              </a:rPr>
              <a:t>contribue à rendre la recherche </a:t>
            </a:r>
            <a:r>
              <a:rPr lang="fr-FR" sz="1800" b="1" i="0" u="none" strike="noStrike" cap="none" dirty="0">
                <a:solidFill>
                  <a:srgbClr val="000000"/>
                </a:solidFill>
                <a:latin typeface="Overlock"/>
                <a:ea typeface="Overlock"/>
                <a:cs typeface="Overlock"/>
                <a:sym typeface="Overlock"/>
              </a:rPr>
              <a:t>plus pertinente</a:t>
            </a:r>
            <a:r>
              <a:rPr lang="fr-FR" sz="1800" b="0" i="0" u="none" strike="noStrike" cap="none" dirty="0">
                <a:solidFill>
                  <a:srgbClr val="000000"/>
                </a:solidFill>
                <a:latin typeface="Overlock"/>
                <a:ea typeface="Overlock"/>
                <a:cs typeface="Overlock"/>
                <a:sym typeface="Overlock"/>
              </a:rPr>
              <a:t>, plus inclusive et mieux adaptée aux inégalités de santé</a:t>
            </a:r>
            <a:endParaRPr dirty="0"/>
          </a:p>
        </p:txBody>
      </p:sp>
      <p:sp>
        <p:nvSpPr>
          <p:cNvPr id="137" name="Google Shape;137;p48"/>
          <p:cNvSpPr txBox="1"/>
          <p:nvPr/>
        </p:nvSpPr>
        <p:spPr>
          <a:xfrm>
            <a:off x="671808" y="3300096"/>
            <a:ext cx="10868928" cy="2516546"/>
          </a:xfrm>
          <a:prstGeom prst="rect">
            <a:avLst/>
          </a:prstGeom>
          <a:noFill/>
          <a:ln>
            <a:noFill/>
          </a:ln>
        </p:spPr>
        <p:txBody>
          <a:bodyPr spcFirstLastPara="1" wrap="square" lIns="91425" tIns="45700" rIns="91425" bIns="45700" anchor="t" anchorCtr="0">
            <a:spAutoFit/>
          </a:bodyPr>
          <a:lstStyle/>
          <a:p>
            <a:pPr marL="0" marR="0" lvl="0" indent="0" algn="l" rtl="0">
              <a:lnSpc>
                <a:spcPct val="115000"/>
              </a:lnSpc>
              <a:spcBef>
                <a:spcPts val="0"/>
              </a:spcBef>
              <a:spcAft>
                <a:spcPts val="0"/>
              </a:spcAft>
              <a:buClr>
                <a:srgbClr val="000000"/>
              </a:buClr>
              <a:buSzPts val="1800"/>
              <a:buFont typeface="Arial"/>
              <a:buNone/>
            </a:pPr>
            <a:endParaRPr sz="1800" b="0" i="0" u="none" strike="noStrike" cap="none" dirty="0">
              <a:solidFill>
                <a:srgbClr val="000000"/>
              </a:solidFill>
              <a:latin typeface="Arial"/>
              <a:ea typeface="Arial"/>
              <a:cs typeface="Arial"/>
              <a:sym typeface="Arial"/>
            </a:endParaRPr>
          </a:p>
          <a:p>
            <a:pPr marL="285750" marR="0" lvl="0" indent="-285750" algn="l" rtl="0">
              <a:lnSpc>
                <a:spcPct val="115000"/>
              </a:lnSpc>
              <a:spcBef>
                <a:spcPts val="800"/>
              </a:spcBef>
              <a:spcAft>
                <a:spcPts val="0"/>
              </a:spcAft>
              <a:buClr>
                <a:srgbClr val="000000"/>
              </a:buClr>
              <a:buSzPts val="1800"/>
              <a:buFont typeface="Arial"/>
              <a:buChar char="•"/>
            </a:pPr>
            <a:r>
              <a:rPr lang="fr-FR" sz="1800" b="0" i="0" u="none" strike="noStrike" cap="none" dirty="0">
                <a:solidFill>
                  <a:srgbClr val="000000"/>
                </a:solidFill>
                <a:latin typeface="Overlock"/>
                <a:ea typeface="Overlock"/>
                <a:cs typeface="Overlock"/>
                <a:sym typeface="Overlock"/>
              </a:rPr>
              <a:t>Sans la RP, la recherche risque : </a:t>
            </a:r>
            <a:endParaRPr sz="1400" b="0" i="0" u="none" strike="noStrike" cap="none" dirty="0">
              <a:solidFill>
                <a:srgbClr val="000000"/>
              </a:solidFill>
              <a:latin typeface="Arial"/>
              <a:ea typeface="Arial"/>
              <a:cs typeface="Arial"/>
              <a:sym typeface="Arial"/>
            </a:endParaRPr>
          </a:p>
          <a:p>
            <a:pPr marL="742950" marR="0" lvl="1" indent="-285750" algn="l" rtl="0">
              <a:lnSpc>
                <a:spcPct val="115000"/>
              </a:lnSpc>
              <a:spcBef>
                <a:spcPts val="800"/>
              </a:spcBef>
              <a:spcAft>
                <a:spcPts val="0"/>
              </a:spcAft>
              <a:buClr>
                <a:srgbClr val="000000"/>
              </a:buClr>
              <a:buSzPts val="1000"/>
              <a:buFont typeface="Courier New"/>
              <a:buChar char="o"/>
            </a:pPr>
            <a:r>
              <a:rPr lang="fr-FR" sz="1800" b="1" i="0" u="none" strike="noStrike" cap="none" dirty="0">
                <a:solidFill>
                  <a:srgbClr val="000000"/>
                </a:solidFill>
                <a:latin typeface="Overlock"/>
                <a:ea typeface="Overlock"/>
                <a:cs typeface="Overlock"/>
                <a:sym typeface="Overlock"/>
              </a:rPr>
              <a:t>négliger les enjeux </a:t>
            </a:r>
            <a:r>
              <a:rPr lang="fr-FR" sz="1800" b="0" i="0" u="none" strike="noStrike" cap="none" dirty="0">
                <a:solidFill>
                  <a:srgbClr val="000000"/>
                </a:solidFill>
                <a:latin typeface="Overlock"/>
                <a:ea typeface="Overlock"/>
                <a:cs typeface="Overlock"/>
                <a:sym typeface="Overlock"/>
              </a:rPr>
              <a:t>prioritaires</a:t>
            </a:r>
            <a:endParaRPr sz="1400" b="0" i="0" u="none" strike="noStrike" cap="none" dirty="0">
              <a:solidFill>
                <a:srgbClr val="000000"/>
              </a:solidFill>
              <a:latin typeface="Arial"/>
              <a:ea typeface="Arial"/>
              <a:cs typeface="Arial"/>
              <a:sym typeface="Arial"/>
            </a:endParaRPr>
          </a:p>
          <a:p>
            <a:pPr marL="742950" marR="0" lvl="1" indent="-285750" algn="l" rtl="0">
              <a:lnSpc>
                <a:spcPct val="115000"/>
              </a:lnSpc>
              <a:spcBef>
                <a:spcPts val="800"/>
              </a:spcBef>
              <a:spcAft>
                <a:spcPts val="0"/>
              </a:spcAft>
              <a:buClr>
                <a:srgbClr val="000000"/>
              </a:buClr>
              <a:buSzPts val="1000"/>
              <a:buFont typeface="Courier New"/>
              <a:buChar char="o"/>
            </a:pPr>
            <a:r>
              <a:rPr lang="fr-FR" sz="1800" b="1" i="0" u="none" strike="noStrike" cap="none" dirty="0">
                <a:solidFill>
                  <a:srgbClr val="000000"/>
                </a:solidFill>
                <a:latin typeface="Overlock"/>
                <a:ea typeface="Overlock"/>
                <a:cs typeface="Overlock"/>
                <a:sym typeface="Overlock"/>
              </a:rPr>
              <a:t>d'exclure, d'ignorer ou de ne pas répondre aux besoins réels </a:t>
            </a:r>
            <a:r>
              <a:rPr lang="fr-FR" sz="1800" b="0" i="0" u="none" strike="noStrike" cap="none" dirty="0">
                <a:solidFill>
                  <a:srgbClr val="000000"/>
                </a:solidFill>
                <a:latin typeface="Overlock"/>
                <a:ea typeface="Overlock"/>
                <a:cs typeface="Overlock"/>
                <a:sym typeface="Overlock"/>
              </a:rPr>
              <a:t>des communautés</a:t>
            </a:r>
            <a:endParaRPr sz="1400" b="0" i="0" u="none" strike="noStrike" cap="none" dirty="0">
              <a:solidFill>
                <a:srgbClr val="000000"/>
              </a:solidFill>
              <a:latin typeface="Arial"/>
              <a:ea typeface="Arial"/>
              <a:cs typeface="Arial"/>
              <a:sym typeface="Arial"/>
            </a:endParaRPr>
          </a:p>
          <a:p>
            <a:pPr marL="742950" marR="0" lvl="1" indent="-285750" algn="l" rtl="0">
              <a:lnSpc>
                <a:spcPct val="115000"/>
              </a:lnSpc>
              <a:spcBef>
                <a:spcPts val="800"/>
              </a:spcBef>
              <a:spcAft>
                <a:spcPts val="0"/>
              </a:spcAft>
              <a:buClr>
                <a:srgbClr val="000000"/>
              </a:buClr>
              <a:buSzPts val="1000"/>
              <a:buFont typeface="Courier New"/>
              <a:buChar char="o"/>
            </a:pPr>
            <a:r>
              <a:rPr lang="fr-FR" sz="1800" b="1" i="0" u="none" strike="noStrike" cap="none" dirty="0">
                <a:solidFill>
                  <a:srgbClr val="000000"/>
                </a:solidFill>
                <a:latin typeface="Overlock"/>
                <a:ea typeface="Overlock"/>
                <a:cs typeface="Overlock"/>
                <a:sym typeface="Overlock"/>
              </a:rPr>
              <a:t>aggraver </a:t>
            </a:r>
            <a:r>
              <a:rPr lang="fr-FR" sz="1800" b="0" i="0" u="none" strike="noStrike" cap="none" dirty="0">
                <a:solidFill>
                  <a:srgbClr val="000000"/>
                </a:solidFill>
                <a:latin typeface="Overlock"/>
                <a:ea typeface="Overlock"/>
                <a:cs typeface="Overlock"/>
                <a:sym typeface="Overlock"/>
              </a:rPr>
              <a:t>les inégalités et les déséquilibres de pouvoir existants, et renforcer la méfiance</a:t>
            </a:r>
            <a:endParaRPr sz="1400" b="0" i="0" u="none" strike="noStrike" cap="none" dirty="0">
              <a:solidFill>
                <a:srgbClr val="000000"/>
              </a:solidFill>
              <a:latin typeface="Arial"/>
              <a:ea typeface="Arial"/>
              <a:cs typeface="Arial"/>
              <a:sym typeface="Arial"/>
            </a:endParaRPr>
          </a:p>
          <a:p>
            <a:pPr marL="742950" marR="0" lvl="1" indent="-285750" algn="l" rtl="0">
              <a:lnSpc>
                <a:spcPct val="115000"/>
              </a:lnSpc>
              <a:spcBef>
                <a:spcPts val="800"/>
              </a:spcBef>
              <a:spcAft>
                <a:spcPts val="0"/>
              </a:spcAft>
              <a:buClr>
                <a:srgbClr val="000000"/>
              </a:buClr>
              <a:buSzPts val="1000"/>
              <a:buFont typeface="Courier New"/>
              <a:buChar char="o"/>
            </a:pPr>
            <a:r>
              <a:rPr lang="fr-FR" sz="1800" b="0" i="0" u="none" strike="noStrike" cap="none" dirty="0">
                <a:solidFill>
                  <a:srgbClr val="000000"/>
                </a:solidFill>
                <a:latin typeface="Overlock"/>
                <a:ea typeface="Overlock"/>
                <a:cs typeface="Overlock"/>
                <a:sym typeface="Overlock"/>
              </a:rPr>
              <a:t>contribuer aux </a:t>
            </a:r>
            <a:r>
              <a:rPr lang="fr-FR" sz="1800" b="1" i="0" u="none" strike="noStrike" cap="none" dirty="0">
                <a:solidFill>
                  <a:srgbClr val="000000"/>
                </a:solidFill>
                <a:latin typeface="Overlock"/>
                <a:ea typeface="Overlock"/>
                <a:cs typeface="Overlock"/>
                <a:sym typeface="Overlock"/>
              </a:rPr>
              <a:t>injustices épistémiques sociétales</a:t>
            </a:r>
            <a:r>
              <a:rPr lang="fr-FR" sz="1800" b="0" i="0" u="none" strike="noStrike" cap="none" dirty="0">
                <a:solidFill>
                  <a:srgbClr val="000000"/>
                </a:solidFill>
                <a:latin typeface="Overlock"/>
                <a:ea typeface="Overlock"/>
                <a:cs typeface="Overlock"/>
                <a:sym typeface="Overlock"/>
              </a:rPr>
              <a:t> (remise en question de la production de connaissances)</a:t>
            </a:r>
            <a:endParaRPr sz="1400" b="0" i="0" u="none" strike="noStrike" cap="none" dirty="0">
              <a:solidFill>
                <a:srgbClr val="000000"/>
              </a:solidFill>
              <a:latin typeface="Arial"/>
              <a:ea typeface="Arial"/>
              <a:cs typeface="Arial"/>
              <a:sym typeface="Arial"/>
            </a:endParaRPr>
          </a:p>
        </p:txBody>
      </p:sp>
      <p:sp>
        <p:nvSpPr>
          <p:cNvPr id="2" name="Google Shape;156;p46">
            <a:extLst>
              <a:ext uri="{FF2B5EF4-FFF2-40B4-BE49-F238E27FC236}">
                <a16:creationId xmlns:a16="http://schemas.microsoft.com/office/drawing/2014/main" id="{2AA3D03A-C4FC-D9FC-535E-D40241A85C34}"/>
              </a:ext>
            </a:extLst>
          </p:cNvPr>
          <p:cNvSpPr/>
          <p:nvPr/>
        </p:nvSpPr>
        <p:spPr>
          <a:xfrm>
            <a:off x="-26127" y="5950204"/>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1"/>
        <p:cNvGrpSpPr/>
        <p:nvPr/>
      </p:nvGrpSpPr>
      <p:grpSpPr>
        <a:xfrm>
          <a:off x="0" y="0"/>
          <a:ext cx="0" cy="0"/>
          <a:chOff x="0" y="0"/>
          <a:chExt cx="0" cy="0"/>
        </a:xfrm>
      </p:grpSpPr>
      <p:pic>
        <p:nvPicPr>
          <p:cNvPr id="142" name="Google Shape;142;p49"/>
          <p:cNvPicPr preferRelativeResize="0"/>
          <p:nvPr/>
        </p:nvPicPr>
        <p:blipFill rotWithShape="1">
          <a:blip r:embed="rId3">
            <a:alphaModFix amt="10000"/>
          </a:blip>
          <a:srcRect/>
          <a:stretch/>
        </p:blipFill>
        <p:spPr>
          <a:xfrm>
            <a:off x="7167015" y="0"/>
            <a:ext cx="5024985" cy="6858000"/>
          </a:xfrm>
          <a:prstGeom prst="rect">
            <a:avLst/>
          </a:prstGeom>
          <a:noFill/>
          <a:ln>
            <a:noFill/>
          </a:ln>
        </p:spPr>
      </p:pic>
      <p:sp>
        <p:nvSpPr>
          <p:cNvPr id="143" name="Google Shape;143;p49"/>
          <p:cNvSpPr txBox="1"/>
          <p:nvPr/>
        </p:nvSpPr>
        <p:spPr>
          <a:xfrm>
            <a:off x="440139" y="1563205"/>
            <a:ext cx="10785421" cy="2197997"/>
          </a:xfrm>
          <a:prstGeom prst="rect">
            <a:avLst/>
          </a:prstGeom>
          <a:noFill/>
          <a:ln>
            <a:noFill/>
          </a:ln>
        </p:spPr>
        <p:txBody>
          <a:bodyPr spcFirstLastPara="1" wrap="square" lIns="91425" tIns="45700" rIns="91425" bIns="45700" anchor="t" anchorCtr="0">
            <a:spAutoFit/>
          </a:bodyPr>
          <a:lstStyle/>
          <a:p>
            <a:pPr marL="285750" marR="0" lvl="0" indent="-285750" algn="l" rtl="0">
              <a:lnSpc>
                <a:spcPct val="115000"/>
              </a:lnSpc>
              <a:spcBef>
                <a:spcPts val="800"/>
              </a:spcBef>
              <a:spcAft>
                <a:spcPts val="0"/>
              </a:spcAft>
              <a:buClr>
                <a:srgbClr val="000000"/>
              </a:buClr>
              <a:buSzPts val="1800"/>
              <a:buFont typeface="Arial"/>
              <a:buChar char="•"/>
            </a:pPr>
            <a:r>
              <a:rPr lang="fr-FR" sz="1800" b="0" i="0" u="none" strike="noStrike" cap="none" dirty="0">
                <a:solidFill>
                  <a:srgbClr val="000000"/>
                </a:solidFill>
                <a:latin typeface="Overlock"/>
                <a:ea typeface="Overlock"/>
                <a:cs typeface="Overlock"/>
                <a:sym typeface="Overlock"/>
              </a:rPr>
              <a:t>Une participation inclusive </a:t>
            </a:r>
            <a:r>
              <a:rPr lang="fr-FR" sz="1800" b="1" i="0" u="none" strike="noStrike" cap="none" dirty="0">
                <a:solidFill>
                  <a:srgbClr val="000000"/>
                </a:solidFill>
                <a:latin typeface="Overlock"/>
                <a:ea typeface="Overlock"/>
                <a:cs typeface="Overlock"/>
                <a:sym typeface="Overlock"/>
              </a:rPr>
              <a:t>peut contribuer activement à réduire les inégalités sociales de santé</a:t>
            </a:r>
            <a:endParaRPr sz="1400" b="0" i="0" u="none" strike="noStrike" cap="none" dirty="0">
              <a:solidFill>
                <a:srgbClr val="000000"/>
              </a:solidFill>
              <a:latin typeface="Arial"/>
              <a:ea typeface="Arial"/>
              <a:cs typeface="Arial"/>
              <a:sym typeface="Arial"/>
            </a:endParaRPr>
          </a:p>
          <a:p>
            <a:pPr marL="285750" marR="0" lvl="0" indent="-171450" algn="l" rtl="0">
              <a:lnSpc>
                <a:spcPct val="115000"/>
              </a:lnSpc>
              <a:spcBef>
                <a:spcPts val="800"/>
              </a:spcBef>
              <a:spcAft>
                <a:spcPts val="0"/>
              </a:spcAft>
              <a:buClr>
                <a:srgbClr val="000000"/>
              </a:buClr>
              <a:buSzPts val="1800"/>
              <a:buFont typeface="Arial"/>
              <a:buNone/>
            </a:pPr>
            <a:endParaRPr sz="1800" b="0" i="0" u="none" strike="noStrike" cap="none" dirty="0">
              <a:solidFill>
                <a:srgbClr val="000000"/>
              </a:solidFill>
              <a:latin typeface="Overlock"/>
              <a:ea typeface="Overlock"/>
              <a:cs typeface="Overlock"/>
              <a:sym typeface="Overlock"/>
            </a:endParaRPr>
          </a:p>
          <a:p>
            <a:pPr marL="285750" marR="0" lvl="0" indent="-171450" algn="l" rtl="0">
              <a:lnSpc>
                <a:spcPct val="115000"/>
              </a:lnSpc>
              <a:spcBef>
                <a:spcPts val="800"/>
              </a:spcBef>
              <a:spcAft>
                <a:spcPts val="0"/>
              </a:spcAft>
              <a:buClr>
                <a:srgbClr val="000000"/>
              </a:buClr>
              <a:buSzPts val="1800"/>
              <a:buFont typeface="Arial"/>
              <a:buNone/>
            </a:pPr>
            <a:endParaRPr sz="1800" b="0" i="0" u="none" strike="noStrike" cap="none" dirty="0">
              <a:solidFill>
                <a:srgbClr val="000000"/>
              </a:solidFill>
              <a:latin typeface="Overlock"/>
              <a:ea typeface="Overlock"/>
              <a:cs typeface="Overlock"/>
              <a:sym typeface="Overlock"/>
            </a:endParaRPr>
          </a:p>
          <a:p>
            <a:pPr marL="285750" marR="0" lvl="0" indent="-171450" algn="l" rtl="0">
              <a:lnSpc>
                <a:spcPct val="115000"/>
              </a:lnSpc>
              <a:spcBef>
                <a:spcPts val="800"/>
              </a:spcBef>
              <a:spcAft>
                <a:spcPts val="0"/>
              </a:spcAft>
              <a:buClr>
                <a:srgbClr val="000000"/>
              </a:buClr>
              <a:buSzPts val="1800"/>
              <a:buFont typeface="Arial"/>
              <a:buNone/>
            </a:pPr>
            <a:endParaRPr sz="1800" b="0" i="0" u="none" strike="noStrike" cap="none" dirty="0">
              <a:solidFill>
                <a:srgbClr val="000000"/>
              </a:solidFill>
              <a:latin typeface="Overlock"/>
              <a:ea typeface="Overlock"/>
              <a:cs typeface="Overlock"/>
              <a:sym typeface="Overlock"/>
            </a:endParaRPr>
          </a:p>
          <a:p>
            <a:pPr marL="285750" marR="0" lvl="0" indent="-171450" algn="l" rtl="0">
              <a:lnSpc>
                <a:spcPct val="115000"/>
              </a:lnSpc>
              <a:spcBef>
                <a:spcPts val="800"/>
              </a:spcBef>
              <a:spcAft>
                <a:spcPts val="0"/>
              </a:spcAft>
              <a:buClr>
                <a:srgbClr val="000000"/>
              </a:buClr>
              <a:buSzPts val="1800"/>
              <a:buFont typeface="Arial"/>
              <a:buNone/>
            </a:pPr>
            <a:endParaRPr sz="1800" b="0" i="0" u="none" strike="noStrike" cap="none" dirty="0">
              <a:solidFill>
                <a:srgbClr val="000000"/>
              </a:solidFill>
              <a:latin typeface="Overlock"/>
              <a:ea typeface="Overlock"/>
              <a:cs typeface="Overlock"/>
              <a:sym typeface="Overlock"/>
            </a:endParaRPr>
          </a:p>
        </p:txBody>
      </p:sp>
      <p:sp>
        <p:nvSpPr>
          <p:cNvPr id="144" name="Google Shape;144;p49"/>
          <p:cNvSpPr txBox="1"/>
          <p:nvPr/>
        </p:nvSpPr>
        <p:spPr>
          <a:xfrm>
            <a:off x="440139" y="6095811"/>
            <a:ext cx="11573197" cy="57708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fr-FR" sz="1050" b="0" i="1" u="none" strike="noStrike" cap="none">
                <a:solidFill>
                  <a:srgbClr val="7F7F7F"/>
                </a:solidFill>
                <a:latin typeface="Overlock"/>
                <a:ea typeface="Overlock"/>
                <a:cs typeface="Overlock"/>
                <a:sym typeface="Overlock"/>
              </a:rPr>
              <a:t>Riccardi, M. T. et al. Community-based participatory research to engage disadvantaged communities: Levels of engagement reached and how to increase it. A systematic review. Health Policy 137, 104905 (2023).</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None/>
            </a:pPr>
            <a:r>
              <a:rPr lang="fr-FR" sz="1050" b="0" i="1" u="none" strike="noStrike" cap="none">
                <a:solidFill>
                  <a:srgbClr val="7F7F7F"/>
                </a:solidFill>
                <a:latin typeface="Overlock"/>
                <a:ea typeface="Overlock"/>
                <a:cs typeface="Overlock"/>
                <a:sym typeface="Overlock"/>
              </a:rPr>
              <a:t>Wallerstein, N. B. &amp; Duran, B. Using Community-Based Participatory Research to Address Health Disparities. Health Promot. Pract. 7, 312–323 (2006).</a:t>
            </a:r>
            <a:endParaRPr sz="1050" b="0" i="1" u="none" strike="noStrike" cap="none">
              <a:solidFill>
                <a:srgbClr val="7F7F7F"/>
              </a:solidFill>
              <a:latin typeface="Overlock"/>
              <a:ea typeface="Overlock"/>
              <a:cs typeface="Overlock"/>
              <a:sym typeface="Overlock"/>
            </a:endParaRPr>
          </a:p>
          <a:p>
            <a:pPr marL="0" marR="0" lvl="0" indent="0" algn="l" rtl="0">
              <a:lnSpc>
                <a:spcPct val="100000"/>
              </a:lnSpc>
              <a:spcBef>
                <a:spcPts val="0"/>
              </a:spcBef>
              <a:spcAft>
                <a:spcPts val="0"/>
              </a:spcAft>
              <a:buNone/>
            </a:pPr>
            <a:r>
              <a:rPr lang="fr-FR" sz="1050" b="0" i="1" u="none" strike="noStrike" cap="none">
                <a:solidFill>
                  <a:srgbClr val="7F7F7F"/>
                </a:solidFill>
                <a:latin typeface="Overlock"/>
                <a:ea typeface="Overlock"/>
                <a:cs typeface="Overlock"/>
                <a:sym typeface="Overlock"/>
              </a:rPr>
              <a:t>A. Israel, Amy J. Schulz, Edith Par, B. Community-based Participatory Research: Policy Recommendations for Promoting a Partnership Approach in Health Research. Educ. Health Change Learn. Pract. 14, 182–197 (2001).</a:t>
            </a:r>
            <a:endParaRPr sz="1400" b="0" i="0" u="none" strike="noStrike" cap="none">
              <a:solidFill>
                <a:srgbClr val="000000"/>
              </a:solidFill>
              <a:latin typeface="Arial"/>
              <a:ea typeface="Arial"/>
              <a:cs typeface="Arial"/>
              <a:sym typeface="Arial"/>
            </a:endParaRPr>
          </a:p>
        </p:txBody>
      </p:sp>
      <p:sp>
        <p:nvSpPr>
          <p:cNvPr id="145" name="Google Shape;145;p49"/>
          <p:cNvSpPr txBox="1">
            <a:spLocks noGrp="1"/>
          </p:cNvSpPr>
          <p:nvPr>
            <p:ph type="body" idx="1"/>
          </p:nvPr>
        </p:nvSpPr>
        <p:spPr>
          <a:xfrm>
            <a:off x="309400" y="422703"/>
            <a:ext cx="11573197" cy="929109"/>
          </a:xfrm>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rgbClr val="000000"/>
              </a:buClr>
              <a:buSzPts val="5400"/>
              <a:buNone/>
            </a:pPr>
            <a:r>
              <a:rPr lang="fr-FR" sz="4800">
                <a:solidFill>
                  <a:srgbClr val="388D6E"/>
                </a:solidFill>
              </a:rPr>
              <a:t>ISS et recherche participative</a:t>
            </a:r>
            <a:endParaRPr/>
          </a:p>
        </p:txBody>
      </p:sp>
      <p:sp>
        <p:nvSpPr>
          <p:cNvPr id="146" name="Google Shape;146;p49"/>
          <p:cNvSpPr/>
          <p:nvPr/>
        </p:nvSpPr>
        <p:spPr>
          <a:xfrm>
            <a:off x="966440" y="2239202"/>
            <a:ext cx="10556073" cy="1701800"/>
          </a:xfrm>
          <a:prstGeom prst="roundRect">
            <a:avLst>
              <a:gd name="adj" fmla="val 16667"/>
            </a:avLst>
          </a:prstGeom>
          <a:solidFill>
            <a:schemeClr val="accent1"/>
          </a:solidFill>
          <a:ln w="25400" cap="flat" cmpd="sng">
            <a:solidFill>
              <a:srgbClr val="18382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7" name="Google Shape;147;p49"/>
          <p:cNvSpPr txBox="1"/>
          <p:nvPr/>
        </p:nvSpPr>
        <p:spPr>
          <a:xfrm>
            <a:off x="1047964" y="2341860"/>
            <a:ext cx="10474550" cy="1532687"/>
          </a:xfrm>
          <a:prstGeom prst="rect">
            <a:avLst/>
          </a:prstGeom>
          <a:noFill/>
          <a:ln>
            <a:noFill/>
          </a:ln>
        </p:spPr>
        <p:txBody>
          <a:bodyPr spcFirstLastPara="1" wrap="square" lIns="91425" tIns="45700" rIns="91425" bIns="45700" anchor="t" anchorCtr="0">
            <a:spAutoFit/>
          </a:bodyPr>
          <a:lstStyle/>
          <a:p>
            <a:pPr marL="285750" marR="0" lvl="0" indent="-285750" algn="l" rtl="0">
              <a:lnSpc>
                <a:spcPct val="115000"/>
              </a:lnSpc>
              <a:spcBef>
                <a:spcPts val="0"/>
              </a:spcBef>
              <a:spcAft>
                <a:spcPts val="0"/>
              </a:spcAft>
              <a:buClr>
                <a:schemeClr val="lt1"/>
              </a:buClr>
              <a:buSzPts val="1000"/>
              <a:buFont typeface="Courier New" panose="02070309020205020404" pitchFamily="49" charset="0"/>
              <a:buChar char="o"/>
            </a:pPr>
            <a:r>
              <a:rPr lang="fr-FR" sz="1600" b="1" i="0" u="none" strike="noStrike" cap="none" dirty="0">
                <a:solidFill>
                  <a:schemeClr val="lt1"/>
                </a:solidFill>
                <a:latin typeface="Overlock"/>
                <a:ea typeface="Overlock"/>
                <a:cs typeface="Overlock"/>
                <a:sym typeface="Overlock"/>
              </a:rPr>
              <a:t>Améliore les priorités de recherche </a:t>
            </a:r>
            <a:r>
              <a:rPr lang="fr-FR" sz="1600" b="0" i="0" u="none" strike="noStrike" cap="none" dirty="0">
                <a:solidFill>
                  <a:schemeClr val="lt1"/>
                </a:solidFill>
                <a:latin typeface="Overlock"/>
                <a:ea typeface="Overlock"/>
                <a:cs typeface="Overlock"/>
                <a:sym typeface="Overlock"/>
              </a:rPr>
              <a:t>→ met l'accent sur les besoins concrets des groupes défavorisés</a:t>
            </a:r>
            <a:endParaRPr sz="1600" b="0" i="0" u="none" strike="noStrike" cap="none" dirty="0">
              <a:solidFill>
                <a:schemeClr val="lt1"/>
              </a:solidFill>
              <a:latin typeface="Arial"/>
              <a:ea typeface="Arial"/>
              <a:cs typeface="Arial"/>
              <a:sym typeface="Arial"/>
            </a:endParaRPr>
          </a:p>
          <a:p>
            <a:pPr marL="285750" marR="0" lvl="0" indent="-285750" algn="l" rtl="0">
              <a:lnSpc>
                <a:spcPct val="115000"/>
              </a:lnSpc>
              <a:spcBef>
                <a:spcPts val="800"/>
              </a:spcBef>
              <a:spcAft>
                <a:spcPts val="0"/>
              </a:spcAft>
              <a:buClr>
                <a:schemeClr val="lt1"/>
              </a:buClr>
              <a:buSzPts val="1000"/>
              <a:buFont typeface="Courier New" panose="02070309020205020404" pitchFamily="49" charset="0"/>
              <a:buChar char="o"/>
            </a:pPr>
            <a:r>
              <a:rPr lang="fr-FR" sz="1600" b="1" i="0" u="none" strike="noStrike" cap="none" dirty="0">
                <a:solidFill>
                  <a:schemeClr val="lt1"/>
                </a:solidFill>
                <a:latin typeface="Overlock"/>
                <a:ea typeface="Overlock"/>
                <a:cs typeface="Overlock"/>
                <a:sym typeface="Overlock"/>
              </a:rPr>
              <a:t>Renforce la conception des études </a:t>
            </a:r>
            <a:r>
              <a:rPr lang="fr-FR" sz="1600" b="0" i="0" u="none" strike="noStrike" cap="none" dirty="0">
                <a:solidFill>
                  <a:schemeClr val="lt1"/>
                </a:solidFill>
                <a:latin typeface="Overlock"/>
                <a:ea typeface="Overlock"/>
                <a:cs typeface="Overlock"/>
                <a:sym typeface="Overlock"/>
              </a:rPr>
              <a:t>→ méthodes plus accessibles, recrutement inclusif</a:t>
            </a:r>
            <a:endParaRPr sz="1600" b="0" i="0" u="none" strike="noStrike" cap="none" dirty="0">
              <a:solidFill>
                <a:schemeClr val="lt1"/>
              </a:solidFill>
              <a:latin typeface="Arial"/>
              <a:ea typeface="Arial"/>
              <a:cs typeface="Arial"/>
              <a:sym typeface="Arial"/>
            </a:endParaRPr>
          </a:p>
          <a:p>
            <a:pPr marL="285750" marR="0" lvl="0" indent="-285750" algn="l" rtl="0">
              <a:lnSpc>
                <a:spcPct val="115000"/>
              </a:lnSpc>
              <a:spcBef>
                <a:spcPts val="800"/>
              </a:spcBef>
              <a:spcAft>
                <a:spcPts val="0"/>
              </a:spcAft>
              <a:buClr>
                <a:schemeClr val="lt1"/>
              </a:buClr>
              <a:buSzPts val="1000"/>
              <a:buFont typeface="Courier New" panose="02070309020205020404" pitchFamily="49" charset="0"/>
              <a:buChar char="o"/>
            </a:pPr>
            <a:r>
              <a:rPr lang="fr-FR" sz="1600" b="1" i="0" u="none" strike="noStrike" cap="none" dirty="0">
                <a:solidFill>
                  <a:schemeClr val="lt1"/>
                </a:solidFill>
                <a:latin typeface="Overlock"/>
                <a:ea typeface="Overlock"/>
                <a:cs typeface="Overlock"/>
                <a:sym typeface="Overlock"/>
              </a:rPr>
              <a:t>Renforce la confiance et l'engagement </a:t>
            </a:r>
            <a:r>
              <a:rPr lang="fr-FR" sz="1600" b="0" i="0" u="none" strike="noStrike" cap="none" dirty="0">
                <a:solidFill>
                  <a:schemeClr val="lt1"/>
                </a:solidFill>
                <a:latin typeface="Overlock"/>
                <a:ea typeface="Overlock"/>
                <a:cs typeface="Overlock"/>
                <a:sym typeface="Overlock"/>
              </a:rPr>
              <a:t>→ en particulier au sein des communautés historiquement exclues de la recherche </a:t>
            </a:r>
            <a:endParaRPr sz="1600" b="0" i="0" u="none" strike="noStrike" cap="none" dirty="0">
              <a:solidFill>
                <a:schemeClr val="lt1"/>
              </a:solidFill>
              <a:latin typeface="Arial"/>
              <a:ea typeface="Arial"/>
              <a:cs typeface="Arial"/>
              <a:sym typeface="Arial"/>
            </a:endParaRPr>
          </a:p>
          <a:p>
            <a:pPr marL="285750" marR="0" lvl="0" indent="-285750" algn="l" rtl="0">
              <a:lnSpc>
                <a:spcPct val="115000"/>
              </a:lnSpc>
              <a:spcBef>
                <a:spcPts val="800"/>
              </a:spcBef>
              <a:spcAft>
                <a:spcPts val="0"/>
              </a:spcAft>
              <a:buClr>
                <a:schemeClr val="lt1"/>
              </a:buClr>
              <a:buSzPts val="1000"/>
              <a:buFont typeface="Courier New" panose="02070309020205020404" pitchFamily="49" charset="0"/>
              <a:buChar char="o"/>
            </a:pPr>
            <a:r>
              <a:rPr lang="fr-FR" sz="1600" b="1" i="0" u="none" strike="noStrike" cap="none" dirty="0">
                <a:solidFill>
                  <a:schemeClr val="lt1"/>
                </a:solidFill>
                <a:latin typeface="Overlock"/>
                <a:ea typeface="Overlock"/>
                <a:cs typeface="Overlock"/>
                <a:sym typeface="Overlock"/>
              </a:rPr>
              <a:t>Favorise l'équité des résultats </a:t>
            </a:r>
            <a:r>
              <a:rPr lang="fr-FR" sz="1600" b="0" i="0" u="none" strike="noStrike" cap="none" dirty="0">
                <a:solidFill>
                  <a:schemeClr val="lt1"/>
                </a:solidFill>
                <a:latin typeface="Overlock"/>
                <a:ea typeface="Overlock"/>
                <a:cs typeface="Overlock"/>
                <a:sym typeface="Overlock"/>
              </a:rPr>
              <a:t>→ résultats plus applicables à des populations diverses </a:t>
            </a:r>
            <a:endParaRPr sz="1600" b="0" i="0" u="none" strike="noStrike" cap="none" dirty="0">
              <a:solidFill>
                <a:schemeClr val="lt1"/>
              </a:solidFill>
              <a:latin typeface="Arial"/>
              <a:ea typeface="Arial"/>
              <a:cs typeface="Arial"/>
              <a:sym typeface="Arial"/>
            </a:endParaRPr>
          </a:p>
        </p:txBody>
      </p:sp>
      <p:sp>
        <p:nvSpPr>
          <p:cNvPr id="148" name="Google Shape;148;p49"/>
          <p:cNvSpPr txBox="1"/>
          <p:nvPr/>
        </p:nvSpPr>
        <p:spPr>
          <a:xfrm>
            <a:off x="507872" y="3556670"/>
            <a:ext cx="11684128" cy="2197997"/>
          </a:xfrm>
          <a:prstGeom prst="rect">
            <a:avLst/>
          </a:prstGeom>
          <a:noFill/>
          <a:ln>
            <a:noFill/>
          </a:ln>
        </p:spPr>
        <p:txBody>
          <a:bodyPr spcFirstLastPara="1" wrap="square" lIns="91425" tIns="45700" rIns="91425" bIns="45700" anchor="t" anchorCtr="0">
            <a:spAutoFit/>
          </a:bodyPr>
          <a:lstStyle/>
          <a:p>
            <a:pPr marL="0" marR="0" lvl="0" indent="0" algn="l" rtl="0">
              <a:lnSpc>
                <a:spcPct val="115000"/>
              </a:lnSpc>
              <a:spcBef>
                <a:spcPts val="800"/>
              </a:spcBef>
              <a:spcAft>
                <a:spcPts val="0"/>
              </a:spcAft>
              <a:buNone/>
            </a:pPr>
            <a:endParaRPr sz="1800" b="0" i="0" u="none" strike="noStrike" cap="none" dirty="0">
              <a:solidFill>
                <a:srgbClr val="000000"/>
              </a:solidFill>
              <a:latin typeface="Overlock"/>
              <a:ea typeface="Overlock"/>
              <a:cs typeface="Overlock"/>
              <a:sym typeface="Overlock"/>
            </a:endParaRPr>
          </a:p>
          <a:p>
            <a:pPr marL="285750" marR="0" lvl="0" indent="-285750" algn="l" rtl="0">
              <a:lnSpc>
                <a:spcPct val="115000"/>
              </a:lnSpc>
              <a:spcBef>
                <a:spcPts val="800"/>
              </a:spcBef>
              <a:spcAft>
                <a:spcPts val="0"/>
              </a:spcAft>
              <a:buClr>
                <a:srgbClr val="000000"/>
              </a:buClr>
              <a:buSzPts val="1800"/>
              <a:buFont typeface="Arial"/>
              <a:buChar char="•"/>
            </a:pPr>
            <a:r>
              <a:rPr lang="fr-FR" sz="1800" b="0" i="0" u="none" strike="noStrike" cap="none" dirty="0">
                <a:solidFill>
                  <a:srgbClr val="000000"/>
                </a:solidFill>
                <a:latin typeface="Overlock"/>
                <a:ea typeface="Overlock"/>
                <a:cs typeface="Overlock"/>
                <a:sym typeface="Overlock"/>
              </a:rPr>
              <a:t>Cependant :</a:t>
            </a:r>
            <a:endParaRPr sz="1800" b="0" i="0" u="none" strike="noStrike" cap="none" dirty="0">
              <a:solidFill>
                <a:srgbClr val="000000"/>
              </a:solidFill>
              <a:latin typeface="Overlock"/>
              <a:ea typeface="Overlock"/>
              <a:cs typeface="Overlock"/>
              <a:sym typeface="Overlock"/>
            </a:endParaRPr>
          </a:p>
          <a:p>
            <a:pPr marL="0" marR="0" lvl="0" indent="0" algn="l" rtl="0">
              <a:lnSpc>
                <a:spcPct val="115000"/>
              </a:lnSpc>
              <a:spcBef>
                <a:spcPts val="800"/>
              </a:spcBef>
              <a:spcAft>
                <a:spcPts val="0"/>
              </a:spcAft>
              <a:buNone/>
            </a:pPr>
            <a:r>
              <a:rPr lang="fr-FR" sz="1800" b="0" i="0" u="none" strike="noStrike" cap="none" dirty="0">
                <a:solidFill>
                  <a:srgbClr val="000000"/>
                </a:solidFill>
                <a:latin typeface="Overlock"/>
                <a:ea typeface="Overlock"/>
                <a:cs typeface="Overlock"/>
                <a:sym typeface="Overlock"/>
              </a:rPr>
              <a:t>	-&gt; la RP </a:t>
            </a:r>
            <a:r>
              <a:rPr lang="fr-FR" sz="1800" i="0" u="none" strike="noStrike" cap="none" dirty="0">
                <a:solidFill>
                  <a:srgbClr val="000000"/>
                </a:solidFill>
                <a:latin typeface="Overlock"/>
                <a:ea typeface="Overlock"/>
                <a:cs typeface="Overlock"/>
                <a:sym typeface="Overlock"/>
              </a:rPr>
              <a:t>peut</a:t>
            </a:r>
            <a:r>
              <a:rPr lang="fr-FR" sz="1800" b="1" i="0" u="none" strike="noStrike" cap="none" dirty="0">
                <a:solidFill>
                  <a:srgbClr val="000000"/>
                </a:solidFill>
                <a:latin typeface="Overlock"/>
                <a:ea typeface="Overlock"/>
                <a:cs typeface="Overlock"/>
                <a:sym typeface="Overlock"/>
              </a:rPr>
              <a:t> renforcer les inégalités si elle n'est pas bien menée </a:t>
            </a:r>
            <a:r>
              <a:rPr lang="fr-FR" sz="1800" b="0" i="0" u="none" strike="noStrike" cap="none" dirty="0">
                <a:solidFill>
                  <a:srgbClr val="000000"/>
                </a:solidFill>
                <a:latin typeface="Overlock"/>
                <a:ea typeface="Overlock"/>
                <a:cs typeface="Overlock"/>
                <a:sym typeface="Overlock"/>
              </a:rPr>
              <a:t>- les « voix habituelles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800"/>
              </a:spcBef>
              <a:spcAft>
                <a:spcPts val="0"/>
              </a:spcAft>
              <a:buNone/>
            </a:pPr>
            <a:r>
              <a:rPr lang="fr-FR" sz="1800" b="0" i="0" u="none" strike="noStrike" cap="none" dirty="0">
                <a:solidFill>
                  <a:srgbClr val="000000"/>
                </a:solidFill>
                <a:latin typeface="Overlock"/>
                <a:ea typeface="Overlock"/>
                <a:cs typeface="Overlock"/>
                <a:sym typeface="Overlock"/>
              </a:rPr>
              <a:t>	-&gt; </a:t>
            </a:r>
            <a:r>
              <a:rPr lang="fr-FR" sz="1800" dirty="0">
                <a:latin typeface="Overlock"/>
                <a:ea typeface="Overlock"/>
                <a:cs typeface="Overlock"/>
                <a:sym typeface="Overlock"/>
              </a:rPr>
              <a:t>Beaucoup</a:t>
            </a:r>
            <a:r>
              <a:rPr lang="fr-FR" sz="1800" b="1" i="0" u="none" strike="noStrike" cap="none" dirty="0">
                <a:solidFill>
                  <a:srgbClr val="000000"/>
                </a:solidFill>
                <a:latin typeface="Overlock"/>
                <a:ea typeface="Overlock"/>
                <a:cs typeface="Overlock"/>
                <a:sym typeface="Overlock"/>
              </a:rPr>
              <a:t> obstacles existent et peuvent entraver la participation </a:t>
            </a:r>
            <a:r>
              <a:rPr lang="fr-FR" sz="1800" b="0" i="0" u="none" strike="noStrike" cap="none" dirty="0">
                <a:solidFill>
                  <a:srgbClr val="000000"/>
                </a:solidFill>
                <a:latin typeface="Overlock"/>
                <a:ea typeface="Overlock"/>
                <a:cs typeface="Overlock"/>
                <a:sym typeface="Overlock"/>
              </a:rPr>
              <a:t>(temps, coût, déséquilibre des pouvoirs)</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800"/>
              </a:spcBef>
              <a:spcAft>
                <a:spcPts val="0"/>
              </a:spcAft>
              <a:buNone/>
            </a:pPr>
            <a:r>
              <a:rPr lang="fr-FR" sz="1800" b="0" i="0" u="none" strike="noStrike" cap="none" dirty="0">
                <a:solidFill>
                  <a:srgbClr val="000000"/>
                </a:solidFill>
                <a:latin typeface="Overlock"/>
                <a:ea typeface="Overlock"/>
                <a:cs typeface="Overlock"/>
                <a:sym typeface="Overlock"/>
              </a:rPr>
              <a:t>	-&gt; la RP inclusive et bien soutenue est un mécanisme d'équité — </a:t>
            </a:r>
            <a:r>
              <a:rPr lang="fr-FR" sz="1800" b="1" i="0" u="none" strike="noStrike" cap="none" dirty="0">
                <a:solidFill>
                  <a:srgbClr val="000000"/>
                </a:solidFill>
                <a:latin typeface="Overlock"/>
                <a:ea typeface="Overlock"/>
                <a:cs typeface="Overlock"/>
                <a:sym typeface="Overlock"/>
              </a:rPr>
              <a:t>mais pas automatiquement </a:t>
            </a:r>
            <a:endParaRPr sz="1800" b="0" i="0" u="none" strike="noStrike" cap="none" dirty="0">
              <a:solidFill>
                <a:srgbClr val="000000"/>
              </a:solidFill>
              <a:latin typeface="Overlock"/>
              <a:ea typeface="Overlock"/>
              <a:cs typeface="Overlock"/>
              <a:sym typeface="Overlock"/>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52"/>
        <p:cNvGrpSpPr/>
        <p:nvPr/>
      </p:nvGrpSpPr>
      <p:grpSpPr>
        <a:xfrm>
          <a:off x="0" y="0"/>
          <a:ext cx="0" cy="0"/>
          <a:chOff x="0" y="0"/>
          <a:chExt cx="0" cy="0"/>
        </a:xfrm>
      </p:grpSpPr>
      <p:sp>
        <p:nvSpPr>
          <p:cNvPr id="153" name="Google Shape;153;p46"/>
          <p:cNvSpPr txBox="1">
            <a:spLocks noGrp="1"/>
          </p:cNvSpPr>
          <p:nvPr>
            <p:ph type="title"/>
          </p:nvPr>
        </p:nvSpPr>
        <p:spPr>
          <a:xfrm>
            <a:off x="643024" y="381745"/>
            <a:ext cx="9005965" cy="5029200"/>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SzPts val="1400"/>
              <a:buNone/>
            </a:pPr>
            <a:r>
              <a:rPr lang="fr-FR" sz="4800"/>
              <a:t>Notre objectif aujourd’hui</a:t>
            </a:r>
            <a:endParaRPr sz="4800"/>
          </a:p>
        </p:txBody>
      </p:sp>
      <p:sp>
        <p:nvSpPr>
          <p:cNvPr id="154" name="Google Shape;154;p46"/>
          <p:cNvSpPr txBox="1">
            <a:spLocks noGrp="1"/>
          </p:cNvSpPr>
          <p:nvPr>
            <p:ph type="body" idx="1"/>
          </p:nvPr>
        </p:nvSpPr>
        <p:spPr>
          <a:xfrm>
            <a:off x="1783437" y="1633096"/>
            <a:ext cx="8392766" cy="3344746"/>
          </a:xfrm>
          <a:prstGeom prst="rect">
            <a:avLst/>
          </a:prstGeom>
          <a:noFill/>
          <a:ln>
            <a:noFill/>
          </a:ln>
        </p:spPr>
        <p:txBody>
          <a:bodyPr spcFirstLastPara="1" wrap="square" lIns="91425" tIns="45700" rIns="91425" bIns="45700" anchor="t" anchorCtr="1">
            <a:normAutofit/>
          </a:bodyPr>
          <a:lstStyle/>
          <a:p>
            <a:pPr marL="0" lvl="0" indent="0" algn="l" rtl="0">
              <a:lnSpc>
                <a:spcPct val="115000"/>
              </a:lnSpc>
              <a:spcBef>
                <a:spcPts val="0"/>
              </a:spcBef>
              <a:spcAft>
                <a:spcPts val="0"/>
              </a:spcAft>
              <a:buSzPts val="1800"/>
              <a:buNone/>
            </a:pPr>
            <a:r>
              <a:rPr lang="fr-FR" sz="2000" b="1"/>
              <a:t>Réflexion sur nos expériences en matière de recherche participative au sein d'EQUITY et sur la manière dont nous souhaitons aller de l'avenir</a:t>
            </a:r>
            <a:endParaRPr sz="2000" b="1"/>
          </a:p>
          <a:p>
            <a:pPr marL="0" lvl="0" indent="0" algn="l" rtl="0">
              <a:lnSpc>
                <a:spcPct val="115000"/>
              </a:lnSpc>
              <a:spcBef>
                <a:spcPts val="800"/>
              </a:spcBef>
              <a:spcAft>
                <a:spcPts val="0"/>
              </a:spcAft>
              <a:buSzPts val="1800"/>
              <a:buNone/>
            </a:pPr>
            <a:endParaRPr sz="1800">
              <a:latin typeface="Calibri"/>
              <a:ea typeface="Calibri"/>
              <a:cs typeface="Calibri"/>
              <a:sym typeface="Calibri"/>
            </a:endParaRPr>
          </a:p>
          <a:p>
            <a:pPr marL="0" lvl="0" indent="0" algn="r" rtl="0">
              <a:lnSpc>
                <a:spcPct val="125000"/>
              </a:lnSpc>
              <a:spcBef>
                <a:spcPts val="800"/>
              </a:spcBef>
              <a:spcAft>
                <a:spcPts val="0"/>
              </a:spcAft>
              <a:buSzPts val="1800"/>
              <a:buNone/>
            </a:pPr>
            <a:r>
              <a:rPr lang="fr-FR" i="1">
                <a:solidFill>
                  <a:srgbClr val="7F7F7F"/>
                </a:solidFill>
              </a:rPr>
              <a:t>Critical reflection on our experiences with participatory research within EQUITY and on how we wish to move forward</a:t>
            </a:r>
            <a:endParaRPr/>
          </a:p>
          <a:p>
            <a:pPr marL="0" lvl="0" indent="0" algn="r" rtl="0">
              <a:lnSpc>
                <a:spcPct val="125000"/>
              </a:lnSpc>
              <a:spcBef>
                <a:spcPts val="1200"/>
              </a:spcBef>
              <a:spcAft>
                <a:spcPts val="0"/>
              </a:spcAft>
              <a:buSzPts val="1800"/>
              <a:buNone/>
            </a:pPr>
            <a:endParaRPr i="1">
              <a:solidFill>
                <a:srgbClr val="7F7F7F"/>
              </a:solidFill>
            </a:endParaRPr>
          </a:p>
        </p:txBody>
      </p:sp>
      <p:sp>
        <p:nvSpPr>
          <p:cNvPr id="155" name="Google Shape;155;p46"/>
          <p:cNvSpPr txBox="1">
            <a:spLocks noGrp="1"/>
          </p:cNvSpPr>
          <p:nvPr>
            <p:ph type="sldNum" idx="12"/>
          </p:nvPr>
        </p:nvSpPr>
        <p:spPr>
          <a:xfrm>
            <a:off x="8534400" y="6121252"/>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fr-FR"/>
              <a:t>8</a:t>
            </a:fld>
            <a:endParaRPr/>
          </a:p>
        </p:txBody>
      </p:sp>
      <p:sp>
        <p:nvSpPr>
          <p:cNvPr id="156" name="Google Shape;156;p46"/>
          <p:cNvSpPr/>
          <p:nvPr/>
        </p:nvSpPr>
        <p:spPr>
          <a:xfrm>
            <a:off x="-26127" y="5878286"/>
            <a:ext cx="12304294" cy="979714"/>
          </a:xfrm>
          <a:custGeom>
            <a:avLst/>
            <a:gdLst/>
            <a:ahLst/>
            <a:cxnLst/>
            <a:rect l="l" t="t" r="r" b="b"/>
            <a:pathLst>
              <a:path w="6400800" h="514350" extrusionOk="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60"/>
        <p:cNvGrpSpPr/>
        <p:nvPr/>
      </p:nvGrpSpPr>
      <p:grpSpPr>
        <a:xfrm>
          <a:off x="0" y="0"/>
          <a:ext cx="0" cy="0"/>
          <a:chOff x="0" y="0"/>
          <a:chExt cx="0" cy="0"/>
        </a:xfrm>
      </p:grpSpPr>
      <p:sp>
        <p:nvSpPr>
          <p:cNvPr id="161" name="Google Shape;161;p6"/>
          <p:cNvSpPr txBox="1">
            <a:spLocks noGrp="1"/>
          </p:cNvSpPr>
          <p:nvPr>
            <p:ph type="title"/>
          </p:nvPr>
        </p:nvSpPr>
        <p:spPr>
          <a:xfrm>
            <a:off x="484953" y="287372"/>
            <a:ext cx="10630200" cy="903000"/>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SzPts val="1400"/>
              <a:buNone/>
            </a:pPr>
            <a:r>
              <a:rPr lang="fr-FR" sz="4800"/>
              <a:t>Nos expériences dans EQUITY</a:t>
            </a:r>
            <a:endParaRPr sz="6600"/>
          </a:p>
        </p:txBody>
      </p:sp>
      <p:pic>
        <p:nvPicPr>
          <p:cNvPr id="162" name="Google Shape;162;p6"/>
          <p:cNvPicPr preferRelativeResize="0"/>
          <p:nvPr/>
        </p:nvPicPr>
        <p:blipFill rotWithShape="1">
          <a:blip r:embed="rId3">
            <a:alphaModFix/>
          </a:blip>
          <a:srcRect/>
          <a:stretch/>
        </p:blipFill>
        <p:spPr>
          <a:xfrm>
            <a:off x="471027" y="1737960"/>
            <a:ext cx="4874363" cy="4331276"/>
          </a:xfrm>
          <a:prstGeom prst="rect">
            <a:avLst/>
          </a:prstGeom>
          <a:noFill/>
          <a:ln>
            <a:noFill/>
          </a:ln>
        </p:spPr>
      </p:pic>
      <p:sp>
        <p:nvSpPr>
          <p:cNvPr id="163" name="Google Shape;163;p6"/>
          <p:cNvSpPr txBox="1"/>
          <p:nvPr/>
        </p:nvSpPr>
        <p:spPr>
          <a:xfrm>
            <a:off x="579649" y="6234130"/>
            <a:ext cx="6096000" cy="415498"/>
          </a:xfrm>
          <a:prstGeom prst="rect">
            <a:avLst/>
          </a:prstGeom>
          <a:noFill/>
          <a:ln>
            <a:noFill/>
          </a:ln>
        </p:spPr>
        <p:txBody>
          <a:bodyPr spcFirstLastPara="1" wrap="square" lIns="91425" tIns="45700" rIns="91425" bIns="45700" anchor="t" anchorCtr="0">
            <a:spAutoFit/>
          </a:bodyPr>
          <a:lstStyle/>
          <a:p>
            <a:pPr marL="0" marR="0" lvl="0" indent="0" algn="r" rtl="0">
              <a:lnSpc>
                <a:spcPct val="100000"/>
              </a:lnSpc>
              <a:spcBef>
                <a:spcPts val="0"/>
              </a:spcBef>
              <a:spcAft>
                <a:spcPts val="0"/>
              </a:spcAft>
              <a:buClr>
                <a:srgbClr val="000000"/>
              </a:buClr>
              <a:buSzPts val="1050"/>
              <a:buFont typeface="Arial"/>
              <a:buNone/>
            </a:pPr>
            <a:r>
              <a:rPr lang="fr-FR" sz="1050" b="0" i="1" u="none" strike="noStrike" cap="none">
                <a:solidFill>
                  <a:srgbClr val="7F7F7F"/>
                </a:solidFill>
                <a:latin typeface="Overlock"/>
                <a:ea typeface="Overlock"/>
                <a:cs typeface="Overlock"/>
                <a:sym typeface="Overlock"/>
              </a:rPr>
              <a:t>Sanders Thompson VL, Ackermann N  et al. Stratégies d'engagement communautaire dans la recherche : définitions et classifications. Transl Behav Med. 2021;11(2):441-451. doi:10.1093/tbm/ibaa042</a:t>
            </a:r>
            <a:endParaRPr sz="1400" b="0" i="0" u="none" strike="noStrike" cap="none">
              <a:solidFill>
                <a:srgbClr val="000000"/>
              </a:solidFill>
              <a:latin typeface="Arial"/>
              <a:ea typeface="Arial"/>
              <a:cs typeface="Arial"/>
              <a:sym typeface="Arial"/>
            </a:endParaRPr>
          </a:p>
        </p:txBody>
      </p:sp>
      <p:sp>
        <p:nvSpPr>
          <p:cNvPr id="164" name="Google Shape;164;p6"/>
          <p:cNvSpPr/>
          <p:nvPr/>
        </p:nvSpPr>
        <p:spPr>
          <a:xfrm>
            <a:off x="3180997" y="1496513"/>
            <a:ext cx="2268000" cy="2268000"/>
          </a:xfrm>
          <a:prstGeom prst="ellipse">
            <a:avLst/>
          </a:prstGeom>
          <a:noFill/>
          <a:ln w="57150" cap="flat" cmpd="sng">
            <a:solidFill>
              <a:schemeClr val="accen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 name="Google Shape;165;p6"/>
          <p:cNvSpPr/>
          <p:nvPr/>
        </p:nvSpPr>
        <p:spPr>
          <a:xfrm>
            <a:off x="2217564" y="2325619"/>
            <a:ext cx="2268000" cy="2268000"/>
          </a:xfrm>
          <a:prstGeom prst="ellipse">
            <a:avLst/>
          </a:prstGeom>
          <a:noFill/>
          <a:ln w="57150" cap="flat" cmpd="sng">
            <a:solidFill>
              <a:schemeClr val="accent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6" name="Google Shape;166;p6"/>
          <p:cNvSpPr/>
          <p:nvPr/>
        </p:nvSpPr>
        <p:spPr>
          <a:xfrm>
            <a:off x="628786" y="3768245"/>
            <a:ext cx="2268000" cy="2268000"/>
          </a:xfrm>
          <a:prstGeom prst="ellipse">
            <a:avLst/>
          </a:prstGeom>
          <a:noFill/>
          <a:ln w="57150" cap="flat" cmpd="sng">
            <a:solidFill>
              <a:schemeClr val="accent4"/>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67" name="Google Shape;167;p6"/>
          <p:cNvSpPr/>
          <p:nvPr/>
        </p:nvSpPr>
        <p:spPr>
          <a:xfrm>
            <a:off x="5393968" y="1375284"/>
            <a:ext cx="4974315" cy="620571"/>
          </a:xfrm>
          <a:prstGeom prst="roundRect">
            <a:avLst>
              <a:gd name="adj" fmla="val 16667"/>
            </a:avLst>
          </a:prstGeom>
          <a:solidFill>
            <a:schemeClr val="accent1"/>
          </a:solidFill>
          <a:ln w="25400" cap="flat" cmpd="sng">
            <a:solidFill>
              <a:srgbClr val="18382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fr-FR" sz="1200" b="0" i="0" u="sng" strike="noStrike" cap="none" dirty="0">
                <a:solidFill>
                  <a:schemeClr val="lt1"/>
                </a:solidFill>
                <a:latin typeface="Overlock"/>
                <a:ea typeface="Overlock"/>
                <a:cs typeface="Overlock"/>
                <a:sym typeface="Overlock"/>
              </a:rPr>
              <a:t>Réseau CANCEPT </a:t>
            </a:r>
            <a:r>
              <a:rPr lang="fr-FR" sz="1200" b="0" i="0" u="none" strike="noStrike" cap="none" dirty="0">
                <a:solidFill>
                  <a:schemeClr val="lt1"/>
                </a:solidFill>
                <a:latin typeface="Overlock"/>
                <a:ea typeface="Overlock"/>
                <a:cs typeface="Overlock"/>
                <a:sym typeface="Overlock"/>
              </a:rPr>
              <a:t>: Réseau de chercheurs, professionnels et citoyens sur la prévention primaire des cancers 🡺</a:t>
            </a:r>
            <a:r>
              <a:rPr lang="fr-FR" sz="1200" b="0" i="0" u="none" strike="noStrike" cap="none" dirty="0">
                <a:solidFill>
                  <a:schemeClr val="lt1"/>
                </a:solidFill>
                <a:latin typeface="Overlock"/>
                <a:ea typeface="Overlock"/>
                <a:cs typeface="Overlock"/>
                <a:sym typeface="Wingdings" pitchFamily="2" charset="2"/>
              </a:rPr>
              <a:t></a:t>
            </a:r>
            <a:r>
              <a:rPr lang="fr-FR" sz="1200" b="0" i="0" u="none" strike="noStrike" cap="none" dirty="0">
                <a:solidFill>
                  <a:schemeClr val="lt1"/>
                </a:solidFill>
                <a:latin typeface="Overlock"/>
                <a:ea typeface="Overlock"/>
                <a:cs typeface="Overlock"/>
                <a:sym typeface="Overlock"/>
              </a:rPr>
              <a:t> Groupe COPRICA</a:t>
            </a:r>
            <a:endParaRPr sz="1400" b="0" i="0" u="none" strike="noStrike" cap="none" dirty="0">
              <a:solidFill>
                <a:schemeClr val="lt1"/>
              </a:solidFill>
              <a:latin typeface="Arial"/>
              <a:ea typeface="Arial"/>
              <a:cs typeface="Arial"/>
              <a:sym typeface="Arial"/>
            </a:endParaRPr>
          </a:p>
        </p:txBody>
      </p:sp>
      <p:sp>
        <p:nvSpPr>
          <p:cNvPr id="168" name="Google Shape;168;p6"/>
          <p:cNvSpPr/>
          <p:nvPr/>
        </p:nvSpPr>
        <p:spPr>
          <a:xfrm>
            <a:off x="5623659" y="1972200"/>
            <a:ext cx="4974315" cy="620571"/>
          </a:xfrm>
          <a:prstGeom prst="roundRect">
            <a:avLst>
              <a:gd name="adj" fmla="val 16667"/>
            </a:avLst>
          </a:prstGeom>
          <a:solidFill>
            <a:schemeClr val="accent1"/>
          </a:solidFill>
          <a:ln w="25400" cap="flat" cmpd="sng">
            <a:solidFill>
              <a:srgbClr val="18382D"/>
            </a:solidFill>
            <a:prstDash val="solid"/>
            <a:round/>
            <a:headEnd type="none" w="sm" len="sm"/>
            <a:tailEnd type="none" w="sm" len="sm"/>
          </a:ln>
        </p:spPr>
        <p:txBody>
          <a:bodyPr spcFirstLastPara="1" wrap="square" lIns="91425" tIns="45700" rIns="91425" bIns="45700" anchor="ctr" anchorCtr="0">
            <a:noAutofit/>
          </a:bodyPr>
          <a:lstStyle/>
          <a:p>
            <a:pPr lvl="0" algn="ctr"/>
            <a:r>
              <a:rPr lang="fr-FR" sz="1200" b="0" i="0" u="sng" strike="noStrike" cap="none" dirty="0">
                <a:solidFill>
                  <a:schemeClr val="lt1"/>
                </a:solidFill>
                <a:latin typeface="Overlock"/>
                <a:ea typeface="Overlock"/>
                <a:cs typeface="Overlock"/>
                <a:sym typeface="Overlock"/>
              </a:rPr>
              <a:t>PROMOTE</a:t>
            </a:r>
            <a:r>
              <a:rPr lang="fr-FR" sz="1200" b="0" i="0" u="none" strike="noStrike" cap="none" dirty="0">
                <a:solidFill>
                  <a:schemeClr val="lt1"/>
                </a:solidFill>
                <a:latin typeface="Overlock"/>
                <a:ea typeface="Overlock"/>
                <a:cs typeface="Overlock"/>
                <a:sym typeface="Overlock"/>
              </a:rPr>
              <a:t> : Améliorer une intervention de soutien en santé mentale par les pairs 🡺</a:t>
            </a:r>
            <a:r>
              <a:rPr lang="fr-FR" sz="1200" dirty="0">
                <a:solidFill>
                  <a:schemeClr val="lt1"/>
                </a:solidFill>
                <a:latin typeface="Overlock"/>
                <a:ea typeface="Overlock"/>
                <a:cs typeface="Overlock"/>
                <a:sym typeface="Wingdings" pitchFamily="2" charset="2"/>
              </a:rPr>
              <a:t></a:t>
            </a:r>
            <a:r>
              <a:rPr lang="fr-FR" sz="1200" b="0" i="0" u="none" strike="noStrike" cap="none" dirty="0">
                <a:solidFill>
                  <a:schemeClr val="lt1"/>
                </a:solidFill>
                <a:latin typeface="Overlock"/>
                <a:ea typeface="Overlock"/>
                <a:cs typeface="Overlock"/>
                <a:sym typeface="Overlock"/>
              </a:rPr>
              <a:t> Programme Jeunes </a:t>
            </a:r>
            <a:r>
              <a:rPr lang="fr-FR" sz="1200" b="0" i="0" u="none" strike="noStrike" cap="none" dirty="0" err="1">
                <a:solidFill>
                  <a:schemeClr val="lt1"/>
                </a:solidFill>
                <a:latin typeface="Overlock"/>
                <a:ea typeface="Overlock"/>
                <a:cs typeface="Overlock"/>
                <a:sym typeface="Overlock"/>
              </a:rPr>
              <a:t>Chercheur·se·s</a:t>
            </a:r>
            <a:r>
              <a:rPr lang="fr-FR" sz="1200" b="0" i="0" u="none" strike="noStrike" cap="none" dirty="0">
                <a:solidFill>
                  <a:schemeClr val="lt1"/>
                </a:solidFill>
                <a:latin typeface="Overlock"/>
                <a:ea typeface="Overlock"/>
                <a:cs typeface="Overlock"/>
                <a:sym typeface="Overlock"/>
              </a:rPr>
              <a:t> </a:t>
            </a:r>
            <a:r>
              <a:rPr lang="fr-FR" sz="1200" b="0" i="0" u="none" strike="noStrike" cap="none" dirty="0" err="1">
                <a:solidFill>
                  <a:schemeClr val="lt1"/>
                </a:solidFill>
                <a:latin typeface="Overlock"/>
                <a:ea typeface="Overlock"/>
                <a:cs typeface="Overlock"/>
                <a:sym typeface="Overlock"/>
              </a:rPr>
              <a:t>Nightline</a:t>
            </a:r>
            <a:endParaRPr sz="1400" b="0" i="0" u="none" strike="noStrike" cap="none" dirty="0">
              <a:solidFill>
                <a:schemeClr val="lt1"/>
              </a:solidFill>
              <a:latin typeface="Arial"/>
              <a:ea typeface="Arial"/>
              <a:cs typeface="Arial"/>
              <a:sym typeface="Arial"/>
            </a:endParaRPr>
          </a:p>
        </p:txBody>
      </p:sp>
      <p:sp>
        <p:nvSpPr>
          <p:cNvPr id="169" name="Google Shape;169;p6"/>
          <p:cNvSpPr/>
          <p:nvPr/>
        </p:nvSpPr>
        <p:spPr>
          <a:xfrm>
            <a:off x="5756901" y="2569116"/>
            <a:ext cx="4974315" cy="620571"/>
          </a:xfrm>
          <a:prstGeom prst="roundRect">
            <a:avLst>
              <a:gd name="adj" fmla="val 16667"/>
            </a:avLst>
          </a:prstGeom>
          <a:solidFill>
            <a:schemeClr val="accent1"/>
          </a:solidFill>
          <a:ln w="25400" cap="flat" cmpd="sng">
            <a:solidFill>
              <a:srgbClr val="18382D"/>
            </a:solidFill>
            <a:prstDash val="solid"/>
            <a:round/>
            <a:headEnd type="none" w="sm" len="sm"/>
            <a:tailEnd type="none" w="sm" len="sm"/>
          </a:ln>
        </p:spPr>
        <p:txBody>
          <a:bodyPr spcFirstLastPara="1" wrap="square" lIns="91425" tIns="45700" rIns="91425" bIns="45700" anchor="ctr" anchorCtr="0">
            <a:noAutofit/>
          </a:bodyPr>
          <a:lstStyle/>
          <a:p>
            <a:pPr lvl="0" algn="ctr"/>
            <a:r>
              <a:rPr lang="fr-FR" sz="1200" b="0" i="0" u="sng" strike="noStrike" cap="none" dirty="0" err="1">
                <a:solidFill>
                  <a:schemeClr val="lt1"/>
                </a:solidFill>
                <a:latin typeface="Overlock"/>
                <a:ea typeface="Overlock"/>
                <a:cs typeface="Overlock"/>
                <a:sym typeface="Overlock"/>
              </a:rPr>
              <a:t>Dépist’MALIN</a:t>
            </a:r>
            <a:r>
              <a:rPr lang="fr-FR" sz="1200" b="0" i="0" u="sng" strike="noStrike" cap="none" dirty="0">
                <a:solidFill>
                  <a:schemeClr val="lt1"/>
                </a:solidFill>
                <a:latin typeface="Overlock"/>
                <a:ea typeface="Overlock"/>
                <a:cs typeface="Overlock"/>
                <a:sym typeface="Overlock"/>
              </a:rPr>
              <a:t> </a:t>
            </a:r>
            <a:r>
              <a:rPr lang="fr-FR" sz="1200" b="0" i="0" u="none" strike="noStrike" cap="none" dirty="0">
                <a:solidFill>
                  <a:schemeClr val="lt1"/>
                </a:solidFill>
                <a:latin typeface="Overlock"/>
                <a:ea typeface="Overlock"/>
                <a:cs typeface="Overlock"/>
                <a:sym typeface="Overlock"/>
              </a:rPr>
              <a:t>: Évaluer l'efficacité et transférabilité d'une intervention communautaire sur le dépistage organisé des cancers en quartiers prioritaires 🡺 </a:t>
            </a:r>
            <a:r>
              <a:rPr lang="fr-FR" sz="1200" dirty="0">
                <a:solidFill>
                  <a:schemeClr val="lt1"/>
                </a:solidFill>
                <a:latin typeface="Overlock"/>
                <a:ea typeface="Overlock"/>
                <a:cs typeface="Overlock"/>
                <a:sym typeface="Wingdings" pitchFamily="2" charset="2"/>
              </a:rPr>
              <a:t> </a:t>
            </a:r>
            <a:r>
              <a:rPr lang="fr-FR" sz="1200" b="0" i="0" u="none" strike="noStrike" cap="none" dirty="0">
                <a:solidFill>
                  <a:schemeClr val="lt1"/>
                </a:solidFill>
                <a:latin typeface="Overlock"/>
                <a:ea typeface="Overlock"/>
                <a:cs typeface="Overlock"/>
                <a:sym typeface="Overlock"/>
              </a:rPr>
              <a:t>Association Communautaire </a:t>
            </a:r>
            <a:r>
              <a:rPr lang="fr-FR" sz="1200" b="0" i="0" u="none" strike="noStrike" cap="none" dirty="0" err="1">
                <a:solidFill>
                  <a:schemeClr val="lt1"/>
                </a:solidFill>
                <a:latin typeface="Overlock"/>
                <a:ea typeface="Overlock"/>
                <a:cs typeface="Overlock"/>
                <a:sym typeface="Overlock"/>
              </a:rPr>
              <a:t>VoisinMalin</a:t>
            </a:r>
            <a:r>
              <a:rPr lang="fr-FR" sz="1200" b="0" i="0" u="none" strike="noStrike" cap="none" dirty="0">
                <a:solidFill>
                  <a:schemeClr val="lt1"/>
                </a:solidFill>
                <a:latin typeface="Overlock"/>
                <a:ea typeface="Overlock"/>
                <a:cs typeface="Overlock"/>
                <a:sym typeface="Overlock"/>
              </a:rPr>
              <a:t> + COPIL</a:t>
            </a:r>
            <a:endParaRPr sz="1400" b="0" i="0" u="none" strike="noStrike" cap="none" dirty="0">
              <a:solidFill>
                <a:schemeClr val="lt1"/>
              </a:solidFill>
              <a:latin typeface="Arial"/>
              <a:ea typeface="Arial"/>
              <a:cs typeface="Arial"/>
              <a:sym typeface="Arial"/>
            </a:endParaRPr>
          </a:p>
        </p:txBody>
      </p:sp>
      <p:sp>
        <p:nvSpPr>
          <p:cNvPr id="170" name="Google Shape;170;p6"/>
          <p:cNvSpPr/>
          <p:nvPr/>
        </p:nvSpPr>
        <p:spPr>
          <a:xfrm>
            <a:off x="5967740" y="3166032"/>
            <a:ext cx="4974315" cy="620571"/>
          </a:xfrm>
          <a:prstGeom prst="roundRect">
            <a:avLst>
              <a:gd name="adj" fmla="val 16667"/>
            </a:avLst>
          </a:prstGeom>
          <a:solidFill>
            <a:schemeClr val="accent1"/>
          </a:solidFill>
          <a:ln w="25400" cap="flat" cmpd="sng">
            <a:solidFill>
              <a:srgbClr val="18382D"/>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fr-FR" sz="1200" b="0" i="0" u="sng" strike="noStrike" cap="none" dirty="0">
                <a:solidFill>
                  <a:schemeClr val="lt1"/>
                </a:solidFill>
                <a:latin typeface="Overlock"/>
                <a:ea typeface="Overlock"/>
                <a:cs typeface="Overlock"/>
                <a:sym typeface="Overlock"/>
              </a:rPr>
              <a:t>DECODE</a:t>
            </a:r>
            <a:r>
              <a:rPr lang="fr-FR" sz="1200" b="0" i="0" u="none" strike="noStrike" cap="none" dirty="0">
                <a:solidFill>
                  <a:schemeClr val="lt1"/>
                </a:solidFill>
                <a:latin typeface="Overlock"/>
                <a:ea typeface="Overlock"/>
                <a:cs typeface="Overlock"/>
                <a:sym typeface="Overlock"/>
              </a:rPr>
              <a:t> : Essai clinique randomisé d'une intervention pour améliorer le dépistage du cancer colorectal</a:t>
            </a:r>
            <a:endParaRPr dirty="0"/>
          </a:p>
          <a:p>
            <a:pPr lvl="0" algn="ctr"/>
            <a:r>
              <a:rPr lang="fr-FR" sz="1200" b="0" i="0" u="none" strike="noStrike" cap="none" dirty="0">
                <a:solidFill>
                  <a:schemeClr val="lt1"/>
                </a:solidFill>
                <a:latin typeface="Overlock"/>
                <a:ea typeface="Overlock"/>
                <a:cs typeface="Overlock"/>
                <a:sym typeface="Overlock"/>
              </a:rPr>
              <a:t>🡺 </a:t>
            </a:r>
            <a:r>
              <a:rPr lang="fr-FR" sz="1200" dirty="0">
                <a:solidFill>
                  <a:schemeClr val="lt1"/>
                </a:solidFill>
                <a:latin typeface="Overlock"/>
                <a:ea typeface="Overlock"/>
                <a:cs typeface="Overlock"/>
                <a:sym typeface="Wingdings" pitchFamily="2" charset="2"/>
              </a:rPr>
              <a:t> </a:t>
            </a:r>
            <a:r>
              <a:rPr lang="fr-FR" sz="1200" b="0" i="0" u="none" strike="noStrike" cap="none" dirty="0">
                <a:solidFill>
                  <a:schemeClr val="lt1"/>
                </a:solidFill>
                <a:latin typeface="Overlock"/>
                <a:ea typeface="Overlock"/>
                <a:cs typeface="Overlock"/>
                <a:sym typeface="Overlock"/>
              </a:rPr>
              <a:t>Groupe de professionnels de santé, </a:t>
            </a:r>
            <a:r>
              <a:rPr lang="fr-FR" sz="1200" b="0" i="0" u="none" strike="noStrike" cap="none" dirty="0" err="1">
                <a:solidFill>
                  <a:schemeClr val="lt1"/>
                </a:solidFill>
                <a:latin typeface="Overlock"/>
                <a:ea typeface="Overlock"/>
                <a:cs typeface="Overlock"/>
                <a:sym typeface="Overlock"/>
              </a:rPr>
              <a:t>patient·e·s</a:t>
            </a:r>
            <a:r>
              <a:rPr lang="fr-FR" sz="1200" b="0" i="0" u="none" strike="noStrike" cap="none" dirty="0">
                <a:solidFill>
                  <a:schemeClr val="lt1"/>
                </a:solidFill>
                <a:latin typeface="Overlock"/>
                <a:ea typeface="Overlock"/>
                <a:cs typeface="Overlock"/>
                <a:sym typeface="Overlock"/>
              </a:rPr>
              <a:t> </a:t>
            </a:r>
            <a:r>
              <a:rPr lang="fr-FR" sz="1200" b="0" i="0" u="none" strike="noStrike" cap="none" dirty="0" err="1">
                <a:solidFill>
                  <a:schemeClr val="lt1"/>
                </a:solidFill>
                <a:latin typeface="Overlock"/>
                <a:ea typeface="Overlock"/>
                <a:cs typeface="Overlock"/>
                <a:sym typeface="Overlock"/>
              </a:rPr>
              <a:t>expert·e·s</a:t>
            </a:r>
            <a:r>
              <a:rPr lang="fr-FR" sz="1200" b="0" i="0" u="none" strike="noStrike" cap="none" dirty="0">
                <a:solidFill>
                  <a:schemeClr val="lt1"/>
                </a:solidFill>
                <a:latin typeface="Overlock"/>
                <a:ea typeface="Overlock"/>
                <a:cs typeface="Overlock"/>
                <a:sym typeface="Overlock"/>
              </a:rPr>
              <a:t>, citoyens</a:t>
            </a:r>
            <a:endParaRPr sz="1400" b="0" i="0" u="none" strike="noStrike" cap="none" dirty="0">
              <a:solidFill>
                <a:schemeClr val="lt1"/>
              </a:solidFill>
              <a:latin typeface="Arial"/>
              <a:ea typeface="Arial"/>
              <a:cs typeface="Arial"/>
              <a:sym typeface="Arial"/>
            </a:endParaRPr>
          </a:p>
        </p:txBody>
      </p:sp>
      <p:sp>
        <p:nvSpPr>
          <p:cNvPr id="171" name="Google Shape;171;p6"/>
          <p:cNvSpPr/>
          <p:nvPr/>
        </p:nvSpPr>
        <p:spPr>
          <a:xfrm>
            <a:off x="6178579" y="3762948"/>
            <a:ext cx="4974315" cy="620571"/>
          </a:xfrm>
          <a:prstGeom prst="roundRect">
            <a:avLst>
              <a:gd name="adj" fmla="val 16667"/>
            </a:avLst>
          </a:prstGeom>
          <a:solidFill>
            <a:schemeClr val="accent3"/>
          </a:solidFill>
          <a:ln w="25400" cap="flat" cmpd="sng">
            <a:solidFill>
              <a:srgbClr val="3C4A1B"/>
            </a:solidFill>
            <a:prstDash val="solid"/>
            <a:round/>
            <a:headEnd type="none" w="sm" len="sm"/>
            <a:tailEnd type="none" w="sm" len="sm"/>
          </a:ln>
        </p:spPr>
        <p:txBody>
          <a:bodyPr spcFirstLastPara="1" wrap="square" lIns="91425" tIns="45700" rIns="91425" bIns="45700" anchor="ctr" anchorCtr="0">
            <a:noAutofit/>
          </a:bodyPr>
          <a:lstStyle/>
          <a:p>
            <a:pPr lvl="0" algn="ctr"/>
            <a:r>
              <a:rPr lang="fr-FR" sz="1200" b="0" i="0" u="sng" strike="noStrike" cap="none" dirty="0">
                <a:solidFill>
                  <a:schemeClr val="lt1"/>
                </a:solidFill>
                <a:latin typeface="Overlock"/>
                <a:ea typeface="Overlock"/>
                <a:cs typeface="Overlock"/>
                <a:sym typeface="Overlock"/>
              </a:rPr>
              <a:t>NAFIS </a:t>
            </a:r>
            <a:r>
              <a:rPr lang="fr-FR" sz="1200" b="0" i="0" u="none" strike="noStrike" cap="none" dirty="0">
                <a:solidFill>
                  <a:schemeClr val="lt1"/>
                </a:solidFill>
                <a:latin typeface="Overlock"/>
                <a:ea typeface="Overlock"/>
                <a:cs typeface="Overlock"/>
                <a:sym typeface="Overlock"/>
              </a:rPr>
              <a:t>: Développer des vidéos pour améliorer le suivi de grossesse des femmes afghanes </a:t>
            </a:r>
            <a:r>
              <a:rPr lang="fr-FR" sz="1200" dirty="0">
                <a:solidFill>
                  <a:schemeClr val="lt1"/>
                </a:solidFill>
                <a:latin typeface="Overlock"/>
                <a:ea typeface="Overlock"/>
                <a:cs typeface="Overlock"/>
                <a:sym typeface="Wingdings" pitchFamily="2" charset="2"/>
              </a:rPr>
              <a:t> </a:t>
            </a:r>
            <a:r>
              <a:rPr lang="fr-FR" sz="1200" b="0" i="0" u="none" strike="noStrike" cap="none" dirty="0">
                <a:solidFill>
                  <a:schemeClr val="lt1"/>
                </a:solidFill>
                <a:latin typeface="Overlock"/>
                <a:ea typeface="Overlock"/>
                <a:cs typeface="Overlock"/>
                <a:sym typeface="Overlock"/>
              </a:rPr>
              <a:t> Consortium + Groupe Communautaire + Artistes</a:t>
            </a:r>
            <a:endParaRPr sz="1400" b="0" i="0" u="none" strike="noStrike" cap="none" dirty="0">
              <a:solidFill>
                <a:schemeClr val="lt1"/>
              </a:solidFill>
              <a:latin typeface="Arial"/>
              <a:ea typeface="Arial"/>
              <a:cs typeface="Arial"/>
              <a:sym typeface="Arial"/>
            </a:endParaRPr>
          </a:p>
        </p:txBody>
      </p:sp>
      <p:sp>
        <p:nvSpPr>
          <p:cNvPr id="172" name="Google Shape;172;p6"/>
          <p:cNvSpPr/>
          <p:nvPr/>
        </p:nvSpPr>
        <p:spPr>
          <a:xfrm>
            <a:off x="6334531" y="4359864"/>
            <a:ext cx="4974315" cy="620571"/>
          </a:xfrm>
          <a:prstGeom prst="roundRect">
            <a:avLst>
              <a:gd name="adj" fmla="val 16667"/>
            </a:avLst>
          </a:prstGeom>
          <a:solidFill>
            <a:schemeClr val="accent3"/>
          </a:solidFill>
          <a:ln w="25400" cap="flat" cmpd="sng">
            <a:solidFill>
              <a:srgbClr val="3C4A1B"/>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fr-FR" sz="1200" b="0" i="0" u="sng" strike="noStrike" cap="none" dirty="0">
                <a:solidFill>
                  <a:schemeClr val="lt1"/>
                </a:solidFill>
                <a:latin typeface="Overlock"/>
                <a:ea typeface="Overlock"/>
                <a:cs typeface="Overlock"/>
                <a:sym typeface="Overlock"/>
              </a:rPr>
              <a:t>ENVOL</a:t>
            </a:r>
            <a:r>
              <a:rPr lang="fr-FR" sz="1200" b="0" i="0" u="none" strike="noStrike" cap="none" dirty="0">
                <a:solidFill>
                  <a:schemeClr val="lt1"/>
                </a:solidFill>
                <a:latin typeface="Overlock"/>
                <a:ea typeface="Overlock"/>
                <a:cs typeface="Overlock"/>
                <a:sym typeface="Overlock"/>
              </a:rPr>
              <a:t> : </a:t>
            </a:r>
            <a:r>
              <a:rPr lang="fr-FR" sz="1200" b="0" i="0" u="none" strike="noStrike" cap="none" dirty="0" err="1">
                <a:solidFill>
                  <a:schemeClr val="lt1"/>
                </a:solidFill>
                <a:latin typeface="Overlock"/>
                <a:ea typeface="Overlock"/>
                <a:cs typeface="Overlock"/>
                <a:sym typeface="Overlock"/>
              </a:rPr>
              <a:t>Empowerment</a:t>
            </a:r>
            <a:r>
              <a:rPr lang="fr-FR" sz="1200" b="0" i="0" u="none" strike="noStrike" cap="none" dirty="0">
                <a:solidFill>
                  <a:schemeClr val="lt1"/>
                </a:solidFill>
                <a:latin typeface="Overlock"/>
                <a:ea typeface="Overlock"/>
                <a:cs typeface="Overlock"/>
                <a:sym typeface="Overlock"/>
              </a:rPr>
              <a:t> en santé sexuelle de femmes migrantes : élaboration et implémentation d’une intervention en soins primaires</a:t>
            </a:r>
            <a:endParaRPr dirty="0"/>
          </a:p>
          <a:p>
            <a:pPr lvl="0" algn="ctr"/>
            <a:r>
              <a:rPr lang="fr-FR" sz="1200" b="0" i="0" u="none" strike="noStrike" cap="none" dirty="0">
                <a:solidFill>
                  <a:schemeClr val="lt1"/>
                </a:solidFill>
                <a:latin typeface="Overlock"/>
                <a:ea typeface="Overlock"/>
                <a:cs typeface="Overlock"/>
                <a:sym typeface="Overlock"/>
              </a:rPr>
              <a:t> 🡺</a:t>
            </a:r>
            <a:r>
              <a:rPr lang="fr-FR" sz="1200" dirty="0">
                <a:solidFill>
                  <a:schemeClr val="lt1"/>
                </a:solidFill>
                <a:latin typeface="Overlock"/>
                <a:ea typeface="Overlock"/>
                <a:cs typeface="Overlock"/>
                <a:sym typeface="Wingdings" pitchFamily="2" charset="2"/>
              </a:rPr>
              <a:t> </a:t>
            </a:r>
            <a:r>
              <a:rPr lang="fr-FR" sz="1200" b="0" i="0" u="none" strike="noStrike" cap="none" dirty="0">
                <a:solidFill>
                  <a:schemeClr val="lt1"/>
                </a:solidFill>
                <a:latin typeface="Overlock"/>
                <a:ea typeface="Overlock"/>
                <a:cs typeface="Overlock"/>
                <a:sym typeface="Overlock"/>
              </a:rPr>
              <a:t> Groupe Communautaire des femmes migrantes (</a:t>
            </a:r>
            <a:r>
              <a:rPr lang="fr-FR" sz="1200" b="0" i="0" u="none" strike="noStrike" cap="none" dirty="0" err="1">
                <a:solidFill>
                  <a:schemeClr val="lt1"/>
                </a:solidFill>
                <a:latin typeface="Overlock"/>
                <a:ea typeface="Overlock"/>
                <a:cs typeface="Overlock"/>
                <a:sym typeface="Overlock"/>
              </a:rPr>
              <a:t>Photovoice</a:t>
            </a:r>
            <a:r>
              <a:rPr lang="fr-FR" sz="1200" b="0" i="0" u="none" strike="noStrike" cap="none" dirty="0">
                <a:solidFill>
                  <a:schemeClr val="lt1"/>
                </a:solidFill>
                <a:latin typeface="Overlock"/>
                <a:ea typeface="Overlock"/>
                <a:cs typeface="Overlock"/>
                <a:sym typeface="Overlock"/>
              </a:rPr>
              <a:t>)</a:t>
            </a:r>
            <a:endParaRPr sz="1400" b="0" i="0" u="none" strike="noStrike" cap="none" dirty="0">
              <a:solidFill>
                <a:schemeClr val="lt1"/>
              </a:solidFill>
              <a:latin typeface="Arial"/>
              <a:ea typeface="Arial"/>
              <a:cs typeface="Arial"/>
              <a:sym typeface="Arial"/>
            </a:endParaRPr>
          </a:p>
        </p:txBody>
      </p:sp>
      <p:sp>
        <p:nvSpPr>
          <p:cNvPr id="173" name="Google Shape;173;p6"/>
          <p:cNvSpPr/>
          <p:nvPr/>
        </p:nvSpPr>
        <p:spPr>
          <a:xfrm>
            <a:off x="6629681" y="4956780"/>
            <a:ext cx="4974315" cy="620571"/>
          </a:xfrm>
          <a:prstGeom prst="roundRect">
            <a:avLst>
              <a:gd name="adj" fmla="val 16667"/>
            </a:avLst>
          </a:prstGeom>
          <a:solidFill>
            <a:schemeClr val="accent3"/>
          </a:solidFill>
          <a:ln w="25400" cap="flat" cmpd="sng">
            <a:solidFill>
              <a:srgbClr val="3C4A1B"/>
            </a:solidFill>
            <a:prstDash val="solid"/>
            <a:round/>
            <a:headEnd type="none" w="sm" len="sm"/>
            <a:tailEnd type="none" w="sm" len="sm"/>
          </a:ln>
        </p:spPr>
        <p:txBody>
          <a:bodyPr spcFirstLastPara="1" wrap="square" lIns="91425" tIns="45700" rIns="91425" bIns="45700" anchor="ctr" anchorCtr="0">
            <a:noAutofit/>
          </a:bodyPr>
          <a:lstStyle/>
          <a:p>
            <a:pPr lvl="0" algn="ctr"/>
            <a:r>
              <a:rPr lang="fr-FR" sz="1200" b="0" i="0" u="sng" strike="noStrike" cap="none" dirty="0">
                <a:solidFill>
                  <a:schemeClr val="lt1"/>
                </a:solidFill>
                <a:latin typeface="Overlock"/>
                <a:ea typeface="Overlock"/>
                <a:cs typeface="Overlock"/>
                <a:sym typeface="Overlock"/>
              </a:rPr>
              <a:t>AASSOAC: </a:t>
            </a:r>
            <a:r>
              <a:rPr lang="fr-FR" sz="1200" b="0" i="0" u="none" strike="noStrike" cap="none" dirty="0">
                <a:solidFill>
                  <a:schemeClr val="lt1"/>
                </a:solidFill>
                <a:latin typeface="Overlock"/>
                <a:ea typeface="Overlock"/>
                <a:cs typeface="Overlock"/>
                <a:sym typeface="Overlock"/>
              </a:rPr>
              <a:t>co-construction d’une enquête pour évaluer les connaissance des </a:t>
            </a:r>
            <a:r>
              <a:rPr lang="fr-FR" sz="1200" b="0" i="0" u="none" strike="noStrike" cap="none" dirty="0" err="1">
                <a:solidFill>
                  <a:schemeClr val="lt1"/>
                </a:solidFill>
                <a:latin typeface="Overlock"/>
                <a:ea typeface="Overlock"/>
                <a:cs typeface="Overlock"/>
                <a:sym typeface="Overlock"/>
              </a:rPr>
              <a:t>patient·e·s</a:t>
            </a:r>
            <a:r>
              <a:rPr lang="fr-FR" sz="1200" b="0" i="0" u="none" strike="noStrike" cap="none" dirty="0">
                <a:solidFill>
                  <a:schemeClr val="lt1"/>
                </a:solidFill>
                <a:latin typeface="Overlock"/>
                <a:ea typeface="Overlock"/>
                <a:cs typeface="Overlock"/>
                <a:sym typeface="Overlock"/>
              </a:rPr>
              <a:t> en soins de supports disponibles 🡺</a:t>
            </a:r>
            <a:r>
              <a:rPr lang="fr-FR" sz="1200" dirty="0">
                <a:solidFill>
                  <a:schemeClr val="lt1"/>
                </a:solidFill>
                <a:latin typeface="Overlock"/>
                <a:ea typeface="Overlock"/>
                <a:cs typeface="Overlock"/>
                <a:sym typeface="Wingdings" pitchFamily="2" charset="2"/>
              </a:rPr>
              <a:t> </a:t>
            </a:r>
          </a:p>
          <a:p>
            <a:pPr lvl="0" algn="ctr"/>
            <a:r>
              <a:rPr lang="fr-FR" sz="1200" dirty="0">
                <a:solidFill>
                  <a:schemeClr val="lt1"/>
                </a:solidFill>
                <a:latin typeface="Overlock"/>
                <a:ea typeface="Overlock"/>
                <a:cs typeface="Overlock"/>
                <a:sym typeface="Wingdings" pitchFamily="2" charset="2"/>
              </a:rPr>
              <a:t></a:t>
            </a:r>
            <a:r>
              <a:rPr lang="fr-FR" sz="1200" b="0" i="0" u="none" strike="noStrike" cap="none" dirty="0">
                <a:solidFill>
                  <a:schemeClr val="lt1"/>
                </a:solidFill>
                <a:latin typeface="Overlock"/>
                <a:ea typeface="Overlock"/>
                <a:cs typeface="Overlock"/>
                <a:sym typeface="Overlock"/>
              </a:rPr>
              <a:t> Ligue dans COPIL +  </a:t>
            </a:r>
            <a:r>
              <a:rPr lang="fr-FR" sz="1200" b="0" i="0" u="none" strike="noStrike" cap="none" dirty="0" err="1">
                <a:solidFill>
                  <a:schemeClr val="lt1"/>
                </a:solidFill>
                <a:latin typeface="Overlock"/>
                <a:ea typeface="Overlock"/>
                <a:cs typeface="Overlock"/>
                <a:sym typeface="Overlock"/>
              </a:rPr>
              <a:t>patient·e·s</a:t>
            </a:r>
            <a:r>
              <a:rPr lang="fr-FR" sz="1200" b="0" i="0" u="none" strike="noStrike" cap="none" dirty="0">
                <a:solidFill>
                  <a:schemeClr val="lt1"/>
                </a:solidFill>
                <a:latin typeface="Overlock"/>
                <a:ea typeface="Overlock"/>
                <a:cs typeface="Overlock"/>
                <a:sym typeface="Overlock"/>
              </a:rPr>
              <a:t> </a:t>
            </a:r>
            <a:r>
              <a:rPr lang="fr-FR" sz="1200" b="0" i="0" u="none" strike="noStrike" cap="none" dirty="0" err="1">
                <a:solidFill>
                  <a:schemeClr val="lt1"/>
                </a:solidFill>
                <a:latin typeface="Overlock"/>
                <a:ea typeface="Overlock"/>
                <a:cs typeface="Overlock"/>
                <a:sym typeface="Overlock"/>
              </a:rPr>
              <a:t>expert·e·s</a:t>
            </a:r>
            <a:endParaRPr sz="1200" b="0" i="0" u="none" strike="noStrike" cap="none" dirty="0">
              <a:solidFill>
                <a:schemeClr val="lt1"/>
              </a:solidFill>
              <a:latin typeface="Overlock"/>
              <a:ea typeface="Overlock"/>
              <a:cs typeface="Overlock"/>
              <a:sym typeface="Overlock"/>
            </a:endParaRPr>
          </a:p>
        </p:txBody>
      </p:sp>
      <p:sp>
        <p:nvSpPr>
          <p:cNvPr id="174" name="Google Shape;174;p6"/>
          <p:cNvSpPr/>
          <p:nvPr/>
        </p:nvSpPr>
        <p:spPr>
          <a:xfrm>
            <a:off x="6824952" y="5553695"/>
            <a:ext cx="4974315" cy="620571"/>
          </a:xfrm>
          <a:prstGeom prst="roundRect">
            <a:avLst>
              <a:gd name="adj" fmla="val 16667"/>
            </a:avLst>
          </a:prstGeom>
          <a:solidFill>
            <a:schemeClr val="accent4"/>
          </a:solidFill>
          <a:ln w="25400" cap="flat" cmpd="sng">
            <a:solidFill>
              <a:srgbClr val="565D1D"/>
            </a:solidFill>
            <a:prstDash val="solid"/>
            <a:round/>
            <a:headEnd type="none" w="sm" len="sm"/>
            <a:tailEnd type="none" w="sm" len="sm"/>
          </a:ln>
        </p:spPr>
        <p:txBody>
          <a:bodyPr spcFirstLastPara="1" wrap="square" lIns="91425" tIns="45700" rIns="91425" bIns="45700" anchor="ctr" anchorCtr="0">
            <a:noAutofit/>
          </a:bodyPr>
          <a:lstStyle/>
          <a:p>
            <a:pPr lvl="0" algn="ctr"/>
            <a:r>
              <a:rPr lang="fr-FR" sz="1200" b="0" i="0" u="sng" strike="noStrike" cap="none" dirty="0">
                <a:solidFill>
                  <a:srgbClr val="264B11"/>
                </a:solidFill>
                <a:latin typeface="Overlock"/>
                <a:ea typeface="Overlock"/>
                <a:cs typeface="Overlock"/>
                <a:sym typeface="Overlock"/>
              </a:rPr>
              <a:t>EVAPREF: </a:t>
            </a:r>
            <a:r>
              <a:rPr lang="fr-FR" sz="1200" b="0" i="0" u="none" strike="noStrike" cap="none" dirty="0">
                <a:solidFill>
                  <a:srgbClr val="264B11"/>
                </a:solidFill>
                <a:latin typeface="Overlock"/>
                <a:ea typeface="Overlock"/>
                <a:cs typeface="Overlock"/>
                <a:sym typeface="Overlock"/>
              </a:rPr>
              <a:t>Co- construction d’outils d’information à destination de femmes atteintes de cancer du sein </a:t>
            </a:r>
            <a:r>
              <a:rPr lang="fr-FR" sz="1200" dirty="0">
                <a:solidFill>
                  <a:schemeClr val="tx1"/>
                </a:solidFill>
                <a:latin typeface="Overlock"/>
                <a:ea typeface="Overlock"/>
                <a:cs typeface="Overlock"/>
                <a:sym typeface="Wingdings" pitchFamily="2" charset="2"/>
              </a:rPr>
              <a:t></a:t>
            </a:r>
            <a:r>
              <a:rPr lang="fr-FR" sz="1200" b="0" i="0" u="none" strike="noStrike" cap="none" dirty="0">
                <a:solidFill>
                  <a:srgbClr val="264B11"/>
                </a:solidFill>
                <a:latin typeface="Overlock"/>
                <a:ea typeface="Overlock"/>
                <a:cs typeface="Overlock"/>
                <a:sym typeface="Overlock"/>
              </a:rPr>
              <a:t> Patientes et patientes expertes</a:t>
            </a:r>
            <a:endParaRPr sz="1200" b="0" i="0" u="none" strike="noStrike" cap="none" dirty="0">
              <a:solidFill>
                <a:srgbClr val="264B11"/>
              </a:solidFill>
              <a:latin typeface="Overlock"/>
              <a:ea typeface="Overlock"/>
              <a:cs typeface="Overlock"/>
              <a:sym typeface="Overlock"/>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7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7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7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9"/>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6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Lst>
  </p:timing>
</p:sld>
</file>

<file path=ppt/theme/theme1.xml><?xml version="1.0" encoding="utf-8"?>
<a:theme xmlns:a="http://schemas.openxmlformats.org/drawingml/2006/main" name="Cover and End Slide Master">
  <a:themeElements>
    <a:clrScheme name="ALLPPT-404">
      <a:dk1>
        <a:srgbClr val="000000"/>
      </a:dk1>
      <a:lt1>
        <a:srgbClr val="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ontents Slide Master">
  <a:themeElements>
    <a:clrScheme name="ALLPPT-600">
      <a:dk1>
        <a:srgbClr val="000000"/>
      </a:dk1>
      <a:lt1>
        <a:srgbClr val="FFFFFF"/>
      </a:lt1>
      <a:dk2>
        <a:srgbClr val="1F497D"/>
      </a:dk2>
      <a:lt2>
        <a:srgbClr val="EEECE1"/>
      </a:lt2>
      <a:accent1>
        <a:srgbClr val="3A876B"/>
      </a:accent1>
      <a:accent2>
        <a:srgbClr val="4D9724"/>
      </a:accent2>
      <a:accent3>
        <a:srgbClr val="90B141"/>
      </a:accent3>
      <a:accent4>
        <a:srgbClr val="CEDD46"/>
      </a:accent4>
      <a:accent5>
        <a:srgbClr val="1C4335"/>
      </a:accent5>
      <a:accent6>
        <a:srgbClr val="2E5B15"/>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hème Offic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96</TotalTime>
  <Words>3748</Words>
  <Application>Microsoft Macintosh PowerPoint</Application>
  <PresentationFormat>Widescreen</PresentationFormat>
  <Paragraphs>378</Paragraphs>
  <Slides>30</Slides>
  <Notes>30</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30</vt:i4>
      </vt:variant>
    </vt:vector>
  </HeadingPairs>
  <TitlesOfParts>
    <vt:vector size="37" baseType="lpstr">
      <vt:lpstr>Arial</vt:lpstr>
      <vt:lpstr>Overlock</vt:lpstr>
      <vt:lpstr>Calibri</vt:lpstr>
      <vt:lpstr>Wingdings</vt:lpstr>
      <vt:lpstr>Courier New</vt:lpstr>
      <vt:lpstr>Cover and End Slide Master</vt:lpstr>
      <vt:lpstr>Contents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Notre objectif aujourd’hui</vt:lpstr>
      <vt:lpstr>Nos expériences dans EQUITY</vt:lpstr>
      <vt:lpstr>Nos expériences dans EQUITY</vt:lpstr>
      <vt:lpstr>1. Comment commencer la recherche participative ?  2. Comment en faire : les aspects pratiques ?  3. Comment l’évaluer ?  4. Comment la valoriser ?  5. Pour quelles perspectives ? </vt:lpstr>
      <vt:lpstr>1. Comment commencer ?</vt:lpstr>
      <vt:lpstr>PowerPoint Presentation</vt:lpstr>
      <vt:lpstr>PowerPoint Presentation</vt:lpstr>
      <vt:lpstr>PowerPoint Presentation</vt:lpstr>
      <vt:lpstr>PowerPoint Presentation</vt:lpstr>
      <vt:lpstr>2. Comment en faire en pratique ?</vt:lpstr>
      <vt:lpstr>En services de prévention en santé publique</vt:lpstr>
      <vt:lpstr>En milieu communautaire</vt:lpstr>
      <vt:lpstr>Pas si facile de collaborer</vt:lpstr>
      <vt:lpstr>Niveau d’autonomie et accompagnement</vt:lpstr>
      <vt:lpstr>3. Comment l’évaluer ?</vt:lpstr>
      <vt:lpstr>PowerPoint Presentation</vt:lpstr>
      <vt:lpstr>PowerPoint Presentation</vt:lpstr>
      <vt:lpstr>4. Comment valoriser ?</vt:lpstr>
      <vt:lpstr>PowerPoint Presentation</vt:lpstr>
      <vt:lpstr>PowerPoint Presentation</vt:lpstr>
      <vt:lpstr>5. Quelles perspectives ?</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MC</dc:creator>
  <cp:lastModifiedBy>PJ Coulaud</cp:lastModifiedBy>
  <cp:revision>6</cp:revision>
  <dcterms:created xsi:type="dcterms:W3CDTF">2026-04-10T18:16:39Z</dcterms:created>
  <dcterms:modified xsi:type="dcterms:W3CDTF">2026-04-22T16:28:38Z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0x010100BB62B5421F723846976DD4DFC8B003E4</vt:lpwstr>
  </property>
</Properties>
</file>